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6" r:id="rId5"/>
    <p:sldId id="257" r:id="rId6"/>
    <p:sldId id="270" r:id="rId7"/>
    <p:sldId id="269" r:id="rId8"/>
    <p:sldId id="275" r:id="rId9"/>
    <p:sldId id="274" r:id="rId10"/>
    <p:sldId id="271" r:id="rId11"/>
    <p:sldId id="277" r:id="rId12"/>
    <p:sldId id="278" r:id="rId13"/>
    <p:sldId id="276" r:id="rId14"/>
    <p:sldId id="272" r:id="rId15"/>
    <p:sldId id="273" r:id="rId16"/>
    <p:sldId id="279" r:id="rId17"/>
    <p:sldId id="280" r:id="rId18"/>
    <p:sldId id="281" r:id="rId19"/>
    <p:sldId id="282" r:id="rId20"/>
    <p:sldId id="283" r:id="rId21"/>
    <p:sldId id="284" r:id="rId22"/>
    <p:sldId id="288" r:id="rId23"/>
    <p:sldId id="289" r:id="rId24"/>
    <p:sldId id="305" r:id="rId25"/>
    <p:sldId id="285" r:id="rId26"/>
    <p:sldId id="286" r:id="rId27"/>
    <p:sldId id="287" r:id="rId28"/>
    <p:sldId id="290" r:id="rId29"/>
    <p:sldId id="291" r:id="rId30"/>
    <p:sldId id="292" r:id="rId31"/>
    <p:sldId id="293" r:id="rId32"/>
    <p:sldId id="294" r:id="rId33"/>
    <p:sldId id="296" r:id="rId34"/>
    <p:sldId id="301" r:id="rId35"/>
    <p:sldId id="302" r:id="rId36"/>
    <p:sldId id="303" r:id="rId37"/>
    <p:sldId id="304" r:id="rId38"/>
    <p:sldId id="300" r:id="rId39"/>
    <p:sldId id="297"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5" d="100"/>
          <a:sy n="85" d="100"/>
        </p:scale>
        <p:origin x="180" y="78"/>
      </p:cViewPr>
      <p:guideLst>
        <p:guide orient="horz" pos="2160"/>
        <p:guide pos="3840"/>
      </p:guideLst>
    </p:cSldViewPr>
  </p:slideViewPr>
  <p:notesTextViewPr>
    <p:cViewPr>
      <p:scale>
        <a:sx n="1" d="1"/>
        <a:sy n="1" d="1"/>
      </p:scale>
      <p:origin x="0" y="0"/>
    </p:cViewPr>
  </p:notesTextViewPr>
  <p:sorterViewPr>
    <p:cViewPr>
      <p:scale>
        <a:sx n="58" d="100"/>
        <a:sy n="58" d="100"/>
      </p:scale>
      <p:origin x="0" y="-1064"/>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10/5/2020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10/5/2020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8FCB6862-C05B-499B-B0E7-E635D9D7FA91}" type="datetime1">
              <a:rPr lang="en-US" smtClean="0"/>
              <a:t>10/5/2020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7A7E1FCC-B6C9-4725-9796-4CDE4EC0C238}" type="datetime1">
              <a:rPr lang="en-US" smtClean="0"/>
              <a:t>10/5/2020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6311BA5-72F7-4F46-9C6C-253A4F18C971}" type="datetime1">
              <a:rPr lang="en-US" smtClean="0"/>
              <a:t>10/5/2020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424ACC9-8902-43E1-94F1-2D041C860ADF}" type="datetime1">
              <a:rPr lang="en-US" smtClean="0"/>
              <a:t>10/5/2020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643246B-3DE4-48BF-9A65-9D85DCB61FA8}" type="datetime1">
              <a:rPr lang="en-US" smtClean="0"/>
              <a:t>10/5/2020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3EB9D-BAE0-4A93-BF7E-1F3FDD54C644}" type="datetime1">
              <a:rPr lang="en-US" smtClean="0"/>
              <a:t>10/5/2020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4D9B084-BE53-4454-8A21-2F939F7FD567}" type="datetime1">
              <a:rPr lang="en-US" smtClean="0"/>
              <a:t>10/5/2020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1B70666-583F-4A8E-810B-904B9FCDF775}" type="datetime1">
              <a:rPr lang="en-US" smtClean="0"/>
              <a:t>10/5/2020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3037D55-1165-4AC4-84EE-7D378602B85D}" type="datetime1">
              <a:rPr lang="en-US" smtClean="0"/>
              <a:t>10/5/2020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98300-CEDF-4BE4-94AB-68E4693F9285}" type="datetime1">
              <a:rPr lang="en-US" smtClean="0"/>
              <a:t>10/5/2020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35FCB82-B62D-4356-9F8A-0D351B9C835A}" type="datetime1">
              <a:rPr lang="en-US" smtClean="0"/>
              <a:t>10/5/2020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5BAC178D-FDF7-4B38-BB83-531712AE93CA}" type="datetime1">
              <a:rPr lang="en-US" smtClean="0"/>
              <a:t>10/5/2020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rainrules.net/vision"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earningscientists.org/" TargetMode="Externa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1.xml.rels><?xml version="1.0" encoding="UTF-8" standalone="yes"?>
<Relationships xmlns="http://schemas.openxmlformats.org/package/2006/relationships"><Relationship Id="rId3" Type="http://schemas.openxmlformats.org/officeDocument/2006/relationships/hyperlink" Target="https://news.mit.edu/2016/bursts-neural-activity-brain-working-memory-0317"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wikihow.com/Get-Fi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harvard.edu/mind-and-mood/foods-linked-to-better-brainpower" TargetMode="External"/><Relationship Id="rId2" Type="http://schemas.openxmlformats.org/officeDocument/2006/relationships/hyperlink" Target="https://www.wikihow.com/Live-a-Healthy-Lifestyle" TargetMode="External"/><Relationship Id="rId1" Type="http://schemas.openxmlformats.org/officeDocument/2006/relationships/slideLayout" Target="../slideLayouts/slideLayout2.xml"/><Relationship Id="rId4" Type="http://schemas.openxmlformats.org/officeDocument/2006/relationships/hyperlink" Target="https://www.healthline.com/nutrition/11-brain-foods"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ncbi.nlm.nih.gov/pmc/articles/PMC631258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psychologytoday.com/us/blog/living-mild-cognitive-impairment/201606/the-health-benefits-socializ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NCCDPHP/dph" TargetMode="External"/><Relationship Id="rId2" Type="http://schemas.openxmlformats.org/officeDocument/2006/relationships/hyperlink" Target="https://www.cdc.gov/chronicdisea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cience.howstuffworks.com/life/cellular-microscopic/cell.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mazon.com/Human-Brain-Ideas-Really-Need/dp/1780879105"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a:t>Train Your Brain - Learn How to Learn</a:t>
            </a:r>
          </a:p>
        </p:txBody>
      </p:sp>
      <p:sp>
        <p:nvSpPr>
          <p:cNvPr id="7" name="Subtitle 6"/>
          <p:cNvSpPr>
            <a:spLocks noGrp="1"/>
          </p:cNvSpPr>
          <p:nvPr>
            <p:ph type="subTitle" idx="1"/>
          </p:nvPr>
        </p:nvSpPr>
        <p:spPr/>
        <p:txBody>
          <a:bodyPr/>
          <a:lstStyle/>
          <a:p>
            <a:r>
              <a:rPr lang="en-US" dirty="0"/>
              <a:t>Dr. E. R. Latifee</a:t>
            </a:r>
          </a:p>
          <a:p>
            <a:r>
              <a:rPr lang="en-US" dirty="0" smtClean="0"/>
              <a:t>Monday</a:t>
            </a:r>
            <a:r>
              <a:rPr lang="en-US" dirty="0"/>
              <a:t>, October 5, 2020</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F2A8-C74C-42D5-ABE1-D3D0F171DE78}"/>
              </a:ext>
            </a:extLst>
          </p:cNvPr>
          <p:cNvSpPr>
            <a:spLocks noGrp="1"/>
          </p:cNvSpPr>
          <p:nvPr>
            <p:ph type="title"/>
          </p:nvPr>
        </p:nvSpPr>
        <p:spPr/>
        <p:txBody>
          <a:bodyPr/>
          <a:lstStyle/>
          <a:p>
            <a:r>
              <a:rPr lang="en-US" dirty="0"/>
              <a:t>Stage of Memory-Flow diagram  </a:t>
            </a:r>
          </a:p>
        </p:txBody>
      </p:sp>
      <p:pic>
        <p:nvPicPr>
          <p:cNvPr id="4" name="Content Placeholder 3">
            <a:extLst>
              <a:ext uri="{FF2B5EF4-FFF2-40B4-BE49-F238E27FC236}">
                <a16:creationId xmlns:a16="http://schemas.microsoft.com/office/drawing/2014/main" id="{E51C327E-9F2E-4D90-AD7A-BB789AEAA8DE}"/>
              </a:ext>
            </a:extLst>
          </p:cNvPr>
          <p:cNvPicPr>
            <a:picLocks noGrp="1"/>
          </p:cNvPicPr>
          <p:nvPr>
            <p:ph idx="1"/>
          </p:nvPr>
        </p:nvPicPr>
        <p:blipFill>
          <a:blip r:embed="rId2"/>
          <a:stretch>
            <a:fillRect/>
          </a:stretch>
        </p:blipFill>
        <p:spPr>
          <a:xfrm>
            <a:off x="1680224" y="1382233"/>
            <a:ext cx="8077386" cy="4974118"/>
          </a:xfrm>
          <a:prstGeom prst="rect">
            <a:avLst/>
          </a:prstGeom>
        </p:spPr>
      </p:pic>
      <p:sp>
        <p:nvSpPr>
          <p:cNvPr id="3" name="Slide Number Placeholder 2">
            <a:extLst>
              <a:ext uri="{FF2B5EF4-FFF2-40B4-BE49-F238E27FC236}">
                <a16:creationId xmlns:a16="http://schemas.microsoft.com/office/drawing/2014/main" id="{529DDD70-8160-4338-AE5D-7AB938C6522E}"/>
              </a:ext>
            </a:extLst>
          </p:cNvPr>
          <p:cNvSpPr>
            <a:spLocks noGrp="1"/>
          </p:cNvSpPr>
          <p:nvPr>
            <p:ph type="sldNum" sz="quarter" idx="12"/>
          </p:nvPr>
        </p:nvSpPr>
        <p:spPr/>
        <p:txBody>
          <a:bodyPr/>
          <a:lstStyle/>
          <a:p>
            <a:fld id="{0FF54DE5-C571-48E8-A5BC-B369434E2F44}" type="slidenum">
              <a:rPr lang="en-US" smtClean="0"/>
              <a:t>10</a:t>
            </a:fld>
            <a:endParaRPr lang="en-US"/>
          </a:p>
        </p:txBody>
      </p:sp>
    </p:spTree>
    <p:extLst>
      <p:ext uri="{BB962C8B-B14F-4D97-AF65-F5344CB8AC3E}">
        <p14:creationId xmlns:p14="http://schemas.microsoft.com/office/powerpoint/2010/main" val="100269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2.3. Encoding</a:t>
            </a:r>
          </a:p>
        </p:txBody>
      </p:sp>
      <p:sp>
        <p:nvSpPr>
          <p:cNvPr id="14" name="Content Placeholder 13"/>
          <p:cNvSpPr>
            <a:spLocks noGrp="1"/>
          </p:cNvSpPr>
          <p:nvPr>
            <p:ph idx="1"/>
          </p:nvPr>
        </p:nvSpPr>
        <p:spPr/>
        <p:txBody>
          <a:bodyPr>
            <a:normAutofit/>
          </a:bodyPr>
          <a:lstStyle/>
          <a:p>
            <a:pPr marL="0" marR="0">
              <a:lnSpc>
                <a:spcPct val="107000"/>
              </a:lnSpc>
              <a:spcBef>
                <a:spcPts val="0"/>
              </a:spcBef>
              <a:spcAft>
                <a:spcPts val="0"/>
              </a:spcAft>
            </a:pPr>
            <a:r>
              <a:rPr lang="en-US" sz="2400" dirty="0">
                <a:solidFill>
                  <a:srgbClr val="000000"/>
                </a:solidFill>
                <a:latin typeface="Lucida Sans Unicode" panose="020B0602030504020204" pitchFamily="34" charset="0"/>
              </a:rPr>
              <a:t>Although a memory begins with perception, it is encoded and stored using the </a:t>
            </a:r>
            <a:r>
              <a:rPr lang="en-US" sz="2400" dirty="0">
                <a:solidFill>
                  <a:srgbClr val="0070C0"/>
                </a:solidFill>
                <a:latin typeface="Lucida Sans Unicode" panose="020B0602030504020204" pitchFamily="34" charset="0"/>
              </a:rPr>
              <a:t>language</a:t>
            </a:r>
            <a:r>
              <a:rPr lang="en-US" sz="2400" dirty="0">
                <a:solidFill>
                  <a:srgbClr val="000000"/>
                </a:solidFill>
                <a:latin typeface="Lucida Sans Unicode" panose="020B0602030504020204" pitchFamily="34" charset="0"/>
              </a:rPr>
              <a:t> of </a:t>
            </a:r>
            <a:r>
              <a:rPr lang="en-US" sz="2400" dirty="0">
                <a:solidFill>
                  <a:srgbClr val="000000"/>
                </a:solidFill>
                <a:highlight>
                  <a:srgbClr val="FFFF00"/>
                </a:highlight>
                <a:latin typeface="Lucida Sans Unicode" panose="020B0602030504020204" pitchFamily="34" charset="0"/>
              </a:rPr>
              <a:t>electricity and chemicals</a:t>
            </a:r>
            <a:r>
              <a:rPr lang="en-US" sz="2400" dirty="0">
                <a:solidFill>
                  <a:srgbClr val="000000"/>
                </a:solidFill>
                <a:latin typeface="Lucida Sans Unicode" panose="020B0602030504020204" pitchFamily="34" charset="0"/>
              </a:rPr>
              <a:t>. </a:t>
            </a:r>
          </a:p>
          <a:p>
            <a:pPr marL="0" marR="0">
              <a:lnSpc>
                <a:spcPct val="107000"/>
              </a:lnSpc>
              <a:spcBef>
                <a:spcPts val="0"/>
              </a:spcBef>
              <a:spcAft>
                <a:spcPts val="0"/>
              </a:spcAft>
            </a:pPr>
            <a:endParaRPr lang="en-US" sz="2400" dirty="0">
              <a:solidFill>
                <a:srgbClr val="000000"/>
              </a:solidFill>
              <a:latin typeface="Lucida Sans Unicode" panose="020B0602030504020204" pitchFamily="34" charset="0"/>
            </a:endParaRPr>
          </a:p>
          <a:p>
            <a:pPr marL="0" marR="0">
              <a:lnSpc>
                <a:spcPct val="107000"/>
              </a:lnSpc>
              <a:spcBef>
                <a:spcPts val="0"/>
              </a:spcBef>
              <a:spcAft>
                <a:spcPts val="0"/>
              </a:spcAft>
            </a:pPr>
            <a:r>
              <a:rPr lang="en-US" sz="2400" dirty="0">
                <a:solidFill>
                  <a:srgbClr val="000000"/>
                </a:solidFill>
                <a:latin typeface="Lucida Sans Unicode" panose="020B0602030504020204" pitchFamily="34" charset="0"/>
              </a:rPr>
              <a:t>Nerve cells connect with other cells at a point called a </a:t>
            </a:r>
            <a:r>
              <a:rPr lang="en-US" sz="2400" dirty="0">
                <a:solidFill>
                  <a:srgbClr val="000000"/>
                </a:solidFill>
                <a:highlight>
                  <a:srgbClr val="FFFF00"/>
                </a:highlight>
                <a:latin typeface="Lucida Sans Unicode" panose="020B0602030504020204" pitchFamily="34" charset="0"/>
              </a:rPr>
              <a:t>synapse</a:t>
            </a:r>
            <a:r>
              <a:rPr lang="en-US" sz="2400" dirty="0">
                <a:solidFill>
                  <a:srgbClr val="000000"/>
                </a:solidFill>
                <a:latin typeface="Lucida Sans Unicode" panose="020B0602030504020204" pitchFamily="34" charset="0"/>
              </a:rPr>
              <a:t>. </a:t>
            </a:r>
          </a:p>
          <a:p>
            <a:pPr marL="0" marR="0">
              <a:lnSpc>
                <a:spcPct val="107000"/>
              </a:lnSpc>
              <a:spcBef>
                <a:spcPts val="0"/>
              </a:spcBef>
              <a:spcAft>
                <a:spcPts val="0"/>
              </a:spcAft>
            </a:pPr>
            <a:endParaRPr lang="en-US" sz="2400" dirty="0">
              <a:solidFill>
                <a:srgbClr val="000000"/>
              </a:solidFill>
              <a:latin typeface="Lucida Sans Unicode" panose="020B0602030504020204" pitchFamily="34" charset="0"/>
            </a:endParaRPr>
          </a:p>
          <a:p>
            <a:pPr marL="0" marR="0">
              <a:lnSpc>
                <a:spcPct val="107000"/>
              </a:lnSpc>
              <a:spcBef>
                <a:spcPts val="0"/>
              </a:spcBef>
              <a:spcAft>
                <a:spcPts val="0"/>
              </a:spcAft>
            </a:pPr>
            <a:r>
              <a:rPr lang="en-US" sz="2400" dirty="0">
                <a:solidFill>
                  <a:srgbClr val="000000"/>
                </a:solidFill>
                <a:latin typeface="Lucida Sans Unicode" panose="020B0602030504020204" pitchFamily="34" charset="0"/>
              </a:rPr>
              <a:t>All the action in your brain occurs at these </a:t>
            </a:r>
            <a:r>
              <a:rPr lang="en-US" sz="2400" dirty="0">
                <a:solidFill>
                  <a:srgbClr val="0070C0"/>
                </a:solidFill>
                <a:latin typeface="Lucida Sans Unicode" panose="020B0602030504020204" pitchFamily="34" charset="0"/>
              </a:rPr>
              <a:t>synapses</a:t>
            </a:r>
            <a:r>
              <a:rPr lang="en-US" sz="2400" dirty="0">
                <a:solidFill>
                  <a:srgbClr val="000000"/>
                </a:solidFill>
                <a:latin typeface="Lucida Sans Unicode" panose="020B0602030504020204" pitchFamily="34" charset="0"/>
              </a:rPr>
              <a:t>, where electrical pulses carrying messages leap across gaps between cells.</a:t>
            </a:r>
          </a:p>
          <a:p>
            <a:r>
              <a:rPr lang="en-US" sz="2400" dirty="0">
                <a:solidFill>
                  <a:srgbClr val="000000"/>
                </a:solidFill>
                <a:latin typeface="Lucida Sans Unicode" panose="020B0602030504020204" pitchFamily="34" charset="0"/>
              </a:rPr>
              <a:t>The electrical firing of a pulse across the gap triggers the release of chemical messengers called neurotransmitters. </a:t>
            </a:r>
          </a:p>
          <a:p>
            <a:pPr marL="0" marR="0" fontAlgn="base">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2400" dirty="0">
                <a:solidFill>
                  <a:srgbClr val="000000"/>
                </a:solidFill>
                <a:highlight>
                  <a:srgbClr val="FFFF00"/>
                </a:highlight>
                <a:latin typeface="Lucida Sans Unicode" panose="020B0602030504020204" pitchFamily="34" charset="0"/>
              </a:rPr>
              <a:t>Stronger Synapses gives improved memory!</a:t>
            </a:r>
          </a:p>
        </p:txBody>
      </p:sp>
      <p:sp>
        <p:nvSpPr>
          <p:cNvPr id="2" name="Slide Number Placeholder 1">
            <a:extLst>
              <a:ext uri="{FF2B5EF4-FFF2-40B4-BE49-F238E27FC236}">
                <a16:creationId xmlns:a16="http://schemas.microsoft.com/office/drawing/2014/main" id="{2775A50C-7A20-4C89-A60B-308A1CDDF243}"/>
              </a:ext>
            </a:extLst>
          </p:cNvPr>
          <p:cNvSpPr>
            <a:spLocks noGrp="1"/>
          </p:cNvSpPr>
          <p:nvPr>
            <p:ph type="sldNum" sz="quarter" idx="12"/>
          </p:nvPr>
        </p:nvSpPr>
        <p:spPr/>
        <p:txBody>
          <a:bodyPr/>
          <a:lstStyle/>
          <a:p>
            <a:fld id="{0FF54DE5-C571-48E8-A5BC-B369434E2F44}" type="slidenum">
              <a:rPr lang="en-US" smtClean="0"/>
              <a:t>11</a:t>
            </a:fld>
            <a:endParaRPr lang="en-US"/>
          </a:p>
        </p:txBody>
      </p:sp>
    </p:spTree>
    <p:extLst>
      <p:ext uri="{BB962C8B-B14F-4D97-AF65-F5344CB8AC3E}">
        <p14:creationId xmlns:p14="http://schemas.microsoft.com/office/powerpoint/2010/main" val="408742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83FF-ADC8-40A4-A8EB-965B9F91F652}"/>
              </a:ext>
            </a:extLst>
          </p:cNvPr>
          <p:cNvSpPr>
            <a:spLocks noGrp="1"/>
          </p:cNvSpPr>
          <p:nvPr>
            <p:ph type="title"/>
          </p:nvPr>
        </p:nvSpPr>
        <p:spPr/>
        <p:txBody>
          <a:bodyPr/>
          <a:lstStyle/>
          <a:p>
            <a:r>
              <a:rPr lang="en-US" dirty="0">
                <a:solidFill>
                  <a:srgbClr val="222222"/>
                </a:solidFill>
                <a:latin typeface="arial" panose="020B0604020202020204" pitchFamily="34" charset="0"/>
              </a:rPr>
              <a:t>Synapses: </a:t>
            </a:r>
            <a:r>
              <a:rPr lang="en-US" b="0" i="0" dirty="0">
                <a:solidFill>
                  <a:srgbClr val="222222"/>
                </a:solidFill>
                <a:effectLst/>
                <a:latin typeface="arial" panose="020B0604020202020204" pitchFamily="34" charset="0"/>
              </a:rPr>
              <a:t>point of communication between neurons</a:t>
            </a:r>
            <a:r>
              <a:rPr lang="en-US" dirty="0"/>
              <a:t> </a:t>
            </a:r>
          </a:p>
        </p:txBody>
      </p:sp>
      <p:pic>
        <p:nvPicPr>
          <p:cNvPr id="1026" name="Picture 2" descr="Electrical signals move from the cell (above right) along the axon to the synapse (detail at left), where they are relayed across the synaptic cleft to neighboring cells in the form of chemicals called neruotransmitters.">
            <a:extLst>
              <a:ext uri="{FF2B5EF4-FFF2-40B4-BE49-F238E27FC236}">
                <a16:creationId xmlns:a16="http://schemas.microsoft.com/office/drawing/2014/main" id="{B7962CD5-9710-4647-BD92-3C4B9B313B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6714" y="1600200"/>
            <a:ext cx="4898571"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AAD26F-A30C-4EF8-83E3-45CB551DD292}"/>
              </a:ext>
            </a:extLst>
          </p:cNvPr>
          <p:cNvSpPr txBox="1"/>
          <p:nvPr/>
        </p:nvSpPr>
        <p:spPr>
          <a:xfrm>
            <a:off x="3223549" y="6099858"/>
            <a:ext cx="6088284" cy="646331"/>
          </a:xfrm>
          <a:prstGeom prst="rect">
            <a:avLst/>
          </a:prstGeom>
          <a:noFill/>
        </p:spPr>
        <p:txBody>
          <a:bodyPr wrap="square" rtlCol="0">
            <a:spAutoFit/>
          </a:bodyPr>
          <a:lstStyle/>
          <a:p>
            <a:r>
              <a:rPr lang="en-US" dirty="0"/>
              <a:t>Courtesy: https://www.newswise.com/articles/media-article/526385</a:t>
            </a:r>
          </a:p>
        </p:txBody>
      </p:sp>
      <p:sp>
        <p:nvSpPr>
          <p:cNvPr id="3" name="Slide Number Placeholder 2">
            <a:extLst>
              <a:ext uri="{FF2B5EF4-FFF2-40B4-BE49-F238E27FC236}">
                <a16:creationId xmlns:a16="http://schemas.microsoft.com/office/drawing/2014/main" id="{345482B0-A247-4616-BADB-EE70605578F5}"/>
              </a:ext>
            </a:extLst>
          </p:cNvPr>
          <p:cNvSpPr>
            <a:spLocks noGrp="1"/>
          </p:cNvSpPr>
          <p:nvPr>
            <p:ph type="sldNum" sz="quarter" idx="12"/>
          </p:nvPr>
        </p:nvSpPr>
        <p:spPr/>
        <p:txBody>
          <a:bodyPr/>
          <a:lstStyle/>
          <a:p>
            <a:fld id="{0FF54DE5-C571-48E8-A5BC-B369434E2F44}" type="slidenum">
              <a:rPr lang="en-US" smtClean="0"/>
              <a:t>12</a:t>
            </a:fld>
            <a:endParaRPr lang="en-US"/>
          </a:p>
        </p:txBody>
      </p:sp>
    </p:spTree>
    <p:extLst>
      <p:ext uri="{BB962C8B-B14F-4D97-AF65-F5344CB8AC3E}">
        <p14:creationId xmlns:p14="http://schemas.microsoft.com/office/powerpoint/2010/main" val="356925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CCFC-411A-46A9-AD42-E5E61423160E}"/>
              </a:ext>
            </a:extLst>
          </p:cNvPr>
          <p:cNvSpPr>
            <a:spLocks noGrp="1"/>
          </p:cNvSpPr>
          <p:nvPr>
            <p:ph type="title"/>
          </p:nvPr>
        </p:nvSpPr>
        <p:spPr/>
        <p:txBody>
          <a:bodyPr>
            <a:normAutofit fontScale="90000"/>
          </a:bodyPr>
          <a:lstStyle/>
          <a:p>
            <a:r>
              <a:rPr lang="en-US" sz="4000" dirty="0"/>
              <a:t>3. Memory Techniques-How Can We Improve Memory</a:t>
            </a:r>
          </a:p>
        </p:txBody>
      </p:sp>
      <p:pic>
        <p:nvPicPr>
          <p:cNvPr id="4" name="Content Placeholder 3">
            <a:extLst>
              <a:ext uri="{FF2B5EF4-FFF2-40B4-BE49-F238E27FC236}">
                <a16:creationId xmlns:a16="http://schemas.microsoft.com/office/drawing/2014/main" id="{5A37BA1A-C891-45B6-AB16-AF8AB9EE50D7}"/>
              </a:ext>
            </a:extLst>
          </p:cNvPr>
          <p:cNvPicPr>
            <a:picLocks noGrp="1"/>
          </p:cNvPicPr>
          <p:nvPr>
            <p:ph idx="1"/>
          </p:nvPr>
        </p:nvPicPr>
        <p:blipFill>
          <a:blip r:embed="rId3"/>
          <a:stretch>
            <a:fillRect/>
          </a:stretch>
        </p:blipFill>
        <p:spPr>
          <a:xfrm>
            <a:off x="2395870" y="2488018"/>
            <a:ext cx="7575790" cy="4085127"/>
          </a:xfrm>
          <a:prstGeom prst="rect">
            <a:avLst/>
          </a:prstGeom>
        </p:spPr>
      </p:pic>
      <p:sp>
        <p:nvSpPr>
          <p:cNvPr id="5" name="TextBox 4">
            <a:extLst>
              <a:ext uri="{FF2B5EF4-FFF2-40B4-BE49-F238E27FC236}">
                <a16:creationId xmlns:a16="http://schemas.microsoft.com/office/drawing/2014/main" id="{75E2F99F-7DAA-406E-9DF8-216954FDD087}"/>
              </a:ext>
            </a:extLst>
          </p:cNvPr>
          <p:cNvSpPr txBox="1"/>
          <p:nvPr/>
        </p:nvSpPr>
        <p:spPr>
          <a:xfrm>
            <a:off x="1286540" y="1477926"/>
            <a:ext cx="9799042" cy="954107"/>
          </a:xfrm>
          <a:prstGeom prst="rect">
            <a:avLst/>
          </a:prstGeom>
          <a:noFill/>
        </p:spPr>
        <p:txBody>
          <a:bodyPr wrap="square" rtlCol="0">
            <a:spAutoFit/>
          </a:bodyPr>
          <a:lstStyle/>
          <a:p>
            <a:r>
              <a:rPr lang="en-US" sz="2800" dirty="0">
                <a:solidFill>
                  <a:srgbClr val="2B2B2B"/>
                </a:solidFill>
                <a:effectLst/>
                <a:latin typeface="Helvetica" panose="020B0604020202020204" pitchFamily="34" charset="0"/>
                <a:ea typeface="Calibri" panose="020F0502020204030204" pitchFamily="34" charset="0"/>
              </a:rPr>
              <a:t>Memory formation is like the formation of foot way traffic path in the grass</a:t>
            </a:r>
            <a:endParaRPr lang="en-US" sz="2800" dirty="0"/>
          </a:p>
        </p:txBody>
      </p:sp>
      <p:sp>
        <p:nvSpPr>
          <p:cNvPr id="3" name="Slide Number Placeholder 2">
            <a:extLst>
              <a:ext uri="{FF2B5EF4-FFF2-40B4-BE49-F238E27FC236}">
                <a16:creationId xmlns:a16="http://schemas.microsoft.com/office/drawing/2014/main" id="{6E524959-8566-4282-A6CD-52D65344E1A0}"/>
              </a:ext>
            </a:extLst>
          </p:cNvPr>
          <p:cNvSpPr>
            <a:spLocks noGrp="1"/>
          </p:cNvSpPr>
          <p:nvPr>
            <p:ph type="sldNum" sz="quarter" idx="12"/>
          </p:nvPr>
        </p:nvSpPr>
        <p:spPr/>
        <p:txBody>
          <a:bodyPr/>
          <a:lstStyle/>
          <a:p>
            <a:fld id="{0FF54DE5-C571-48E8-A5BC-B369434E2F44}" type="slidenum">
              <a:rPr lang="en-US" smtClean="0"/>
              <a:t>13</a:t>
            </a:fld>
            <a:endParaRPr lang="en-US"/>
          </a:p>
        </p:txBody>
      </p:sp>
    </p:spTree>
    <p:extLst>
      <p:ext uri="{BB962C8B-B14F-4D97-AF65-F5344CB8AC3E}">
        <p14:creationId xmlns:p14="http://schemas.microsoft.com/office/powerpoint/2010/main" val="958333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37CE-E22B-4C1E-802C-D33E26A445B3}"/>
              </a:ext>
            </a:extLst>
          </p:cNvPr>
          <p:cNvSpPr>
            <a:spLocks noGrp="1"/>
          </p:cNvSpPr>
          <p:nvPr>
            <p:ph type="title"/>
          </p:nvPr>
        </p:nvSpPr>
        <p:spPr/>
        <p:txBody>
          <a:bodyPr/>
          <a:lstStyle/>
          <a:p>
            <a:r>
              <a:rPr lang="en-US" dirty="0"/>
              <a:t>3.1 </a:t>
            </a:r>
            <a:r>
              <a:rPr lang="en-US" dirty="0">
                <a:highlight>
                  <a:srgbClr val="FFFF00"/>
                </a:highlight>
              </a:rPr>
              <a:t>Prior Knowledge, Making Connection</a:t>
            </a:r>
          </a:p>
        </p:txBody>
      </p:sp>
      <p:sp>
        <p:nvSpPr>
          <p:cNvPr id="3" name="Content Placeholder 2">
            <a:extLst>
              <a:ext uri="{FF2B5EF4-FFF2-40B4-BE49-F238E27FC236}">
                <a16:creationId xmlns:a16="http://schemas.microsoft.com/office/drawing/2014/main" id="{16EF4B53-22E5-4012-8BA6-5ABE50DEF86C}"/>
              </a:ext>
            </a:extLst>
          </p:cNvPr>
          <p:cNvSpPr>
            <a:spLocks noGrp="1"/>
          </p:cNvSpPr>
          <p:nvPr>
            <p:ph idx="1"/>
          </p:nvPr>
        </p:nvSpPr>
        <p:spPr/>
        <p:txBody>
          <a:bodyPr>
            <a:normAutofit/>
          </a:bodyPr>
          <a:lstStyle/>
          <a:p>
            <a:r>
              <a:rPr lang="en-US" sz="2800" dirty="0">
                <a:solidFill>
                  <a:srgbClr val="000000"/>
                </a:solidFill>
                <a:effectLst/>
                <a:latin typeface="Lucida Sans Unicode" panose="020B0602030504020204" pitchFamily="34" charset="0"/>
                <a:ea typeface="Calibri" panose="020F0502020204030204" pitchFamily="34" charset="0"/>
              </a:rPr>
              <a:t>We need prior knowledge and a system for organizing the information.</a:t>
            </a:r>
          </a:p>
          <a:p>
            <a:r>
              <a:rPr lang="en-US" sz="2800" dirty="0">
                <a:solidFill>
                  <a:srgbClr val="000000"/>
                </a:solidFill>
                <a:effectLst/>
                <a:latin typeface="Lucida Sans Unicode" panose="020B0602030504020204" pitchFamily="34" charset="0"/>
                <a:ea typeface="Calibri" panose="020F0502020204030204" pitchFamily="34" charset="0"/>
              </a:rPr>
              <a:t> Try to link what you want to learn with previous experience, prior knowledge. </a:t>
            </a:r>
          </a:p>
          <a:p>
            <a:r>
              <a:rPr lang="en-US" sz="2800" dirty="0">
                <a:solidFill>
                  <a:srgbClr val="000000"/>
                </a:solidFill>
                <a:effectLst/>
                <a:latin typeface="Lucida Sans Unicode" panose="020B0602030504020204" pitchFamily="34" charset="0"/>
                <a:ea typeface="Calibri" panose="020F0502020204030204" pitchFamily="34" charset="0"/>
              </a:rPr>
              <a:t>Did you have prior experience, similar knowledge before? Ask yourself, i.e., self-talk, if you can relate the new material to your earlier long-time memory.  </a:t>
            </a:r>
            <a:endParaRPr lang="en-US" sz="2800" dirty="0">
              <a:effectLst/>
              <a:latin typeface="Times New Roman" panose="02020603050405020304" pitchFamily="18" charset="0"/>
              <a:ea typeface="Times New Roman" panose="02020603050405020304" pitchFamily="18" charset="0"/>
            </a:endParaRPr>
          </a:p>
          <a:p>
            <a:endParaRPr lang="en-US" sz="2800" dirty="0"/>
          </a:p>
        </p:txBody>
      </p:sp>
      <p:sp>
        <p:nvSpPr>
          <p:cNvPr id="4" name="Slide Number Placeholder 3">
            <a:extLst>
              <a:ext uri="{FF2B5EF4-FFF2-40B4-BE49-F238E27FC236}">
                <a16:creationId xmlns:a16="http://schemas.microsoft.com/office/drawing/2014/main" id="{14435B5E-1A4E-49E5-89F5-7A60F0CEED1F}"/>
              </a:ext>
            </a:extLst>
          </p:cNvPr>
          <p:cNvSpPr>
            <a:spLocks noGrp="1"/>
          </p:cNvSpPr>
          <p:nvPr>
            <p:ph type="sldNum" sz="quarter" idx="12"/>
          </p:nvPr>
        </p:nvSpPr>
        <p:spPr/>
        <p:txBody>
          <a:bodyPr/>
          <a:lstStyle/>
          <a:p>
            <a:fld id="{0FF54DE5-C571-48E8-A5BC-B369434E2F44}" type="slidenum">
              <a:rPr lang="en-US" smtClean="0"/>
              <a:t>14</a:t>
            </a:fld>
            <a:endParaRPr lang="en-US"/>
          </a:p>
        </p:txBody>
      </p:sp>
    </p:spTree>
    <p:extLst>
      <p:ext uri="{BB962C8B-B14F-4D97-AF65-F5344CB8AC3E}">
        <p14:creationId xmlns:p14="http://schemas.microsoft.com/office/powerpoint/2010/main" val="178074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B13C-8507-4540-878D-7C9CED5DD45F}"/>
              </a:ext>
            </a:extLst>
          </p:cNvPr>
          <p:cNvSpPr>
            <a:spLocks noGrp="1"/>
          </p:cNvSpPr>
          <p:nvPr>
            <p:ph type="title"/>
          </p:nvPr>
        </p:nvSpPr>
        <p:spPr/>
        <p:txBody>
          <a:bodyPr>
            <a:normAutofit/>
          </a:bodyPr>
          <a:lstStyle/>
          <a:p>
            <a:r>
              <a:rPr lang="en-US" dirty="0">
                <a:solidFill>
                  <a:srgbClr val="990000"/>
                </a:solidFill>
                <a:highlight>
                  <a:srgbClr val="FFFF00"/>
                </a:highlight>
                <a:latin typeface="Lucida Sans Unicode" panose="020B0602030504020204" pitchFamily="34" charset="0"/>
                <a:cs typeface="Arial" panose="020B0604020202020204" pitchFamily="34" charset="0"/>
              </a:rPr>
              <a:t>3.2 Association- </a:t>
            </a:r>
            <a:r>
              <a:rPr lang="en-US" dirty="0">
                <a:solidFill>
                  <a:srgbClr val="99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We remember things by association.</a:t>
            </a:r>
            <a:endParaRPr lang="en-US" dirty="0"/>
          </a:p>
        </p:txBody>
      </p:sp>
      <p:sp>
        <p:nvSpPr>
          <p:cNvPr id="3" name="Content Placeholder 2">
            <a:extLst>
              <a:ext uri="{FF2B5EF4-FFF2-40B4-BE49-F238E27FC236}">
                <a16:creationId xmlns:a16="http://schemas.microsoft.com/office/drawing/2014/main" id="{3C4639EE-ABCF-49A2-925A-A307DD6DB834}"/>
              </a:ext>
            </a:extLst>
          </p:cNvPr>
          <p:cNvSpPr>
            <a:spLocks noGrp="1"/>
          </p:cNvSpPr>
          <p:nvPr>
            <p:ph idx="1"/>
          </p:nvPr>
        </p:nvSpPr>
        <p:spPr>
          <a:xfrm>
            <a:off x="1104899" y="1600200"/>
            <a:ext cx="10144347" cy="5181600"/>
          </a:xfrm>
        </p:spPr>
        <p:txBody>
          <a:bodyPr>
            <a:noAutofit/>
          </a:bodyPr>
          <a:lstStyle/>
          <a:p>
            <a:pPr marL="0" marR="0">
              <a:lnSpc>
                <a:spcPct val="107000"/>
              </a:lnSpc>
              <a:spcBef>
                <a:spcPts val="0"/>
              </a:spcBef>
              <a:spcAft>
                <a:spcPts val="0"/>
              </a:spcAft>
            </a:pPr>
            <a:r>
              <a:rPr lang="en-US" sz="2800"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Do most of us have a bad memory?</a:t>
            </a:r>
            <a:endParaRPr lang="en-US" sz="2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Experts say, </a:t>
            </a:r>
            <a:r>
              <a:rPr lang="en-US" sz="2800"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most</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of us </a:t>
            </a:r>
            <a:r>
              <a:rPr lang="en-US" sz="2800" dirty="0">
                <a:solidFill>
                  <a:srgbClr val="C00000"/>
                </a:solidFill>
                <a:effectLst/>
                <a:latin typeface="Lucida Sans Unicode" panose="020B0602030504020204" pitchFamily="34" charset="0"/>
                <a:ea typeface="Calibri" panose="020F0502020204030204" pitchFamily="34" charset="0"/>
                <a:cs typeface="Arial" panose="020B0604020202020204" pitchFamily="34" charset="0"/>
              </a:rPr>
              <a:t>don’t. </a:t>
            </a:r>
            <a:r>
              <a:rPr lang="en-US" sz="2800"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Most of us </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have a really good memory, but we just don’t have the </a:t>
            </a:r>
            <a:r>
              <a:rPr lang="en-US" sz="2800"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practice</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to use it.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Our memory works by association. If there is no association between things, it’s very difficult to remember them.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Why association works? Because it attaches a string with something familiar, such as Mr. Hill with a hill to remember the name!</a:t>
            </a:r>
            <a:endParaRPr lang="en-US" sz="2800" dirty="0"/>
          </a:p>
        </p:txBody>
      </p:sp>
      <p:sp>
        <p:nvSpPr>
          <p:cNvPr id="4" name="Slide Number Placeholder 3">
            <a:extLst>
              <a:ext uri="{FF2B5EF4-FFF2-40B4-BE49-F238E27FC236}">
                <a16:creationId xmlns:a16="http://schemas.microsoft.com/office/drawing/2014/main" id="{26DDF660-60BE-4B53-A808-35B959AA1787}"/>
              </a:ext>
            </a:extLst>
          </p:cNvPr>
          <p:cNvSpPr>
            <a:spLocks noGrp="1"/>
          </p:cNvSpPr>
          <p:nvPr>
            <p:ph type="sldNum" sz="quarter" idx="12"/>
          </p:nvPr>
        </p:nvSpPr>
        <p:spPr/>
        <p:txBody>
          <a:bodyPr/>
          <a:lstStyle/>
          <a:p>
            <a:fld id="{0FF54DE5-C571-48E8-A5BC-B369434E2F44}" type="slidenum">
              <a:rPr lang="en-US" smtClean="0"/>
              <a:t>15</a:t>
            </a:fld>
            <a:endParaRPr lang="en-US"/>
          </a:p>
        </p:txBody>
      </p:sp>
    </p:spTree>
    <p:extLst>
      <p:ext uri="{BB962C8B-B14F-4D97-AF65-F5344CB8AC3E}">
        <p14:creationId xmlns:p14="http://schemas.microsoft.com/office/powerpoint/2010/main" val="12874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23C41-BDA5-4168-BAD0-7833689FE2EF}"/>
              </a:ext>
            </a:extLst>
          </p:cNvPr>
          <p:cNvSpPr>
            <a:spLocks noGrp="1"/>
          </p:cNvSpPr>
          <p:nvPr>
            <p:ph type="title"/>
          </p:nvPr>
        </p:nvSpPr>
        <p:spPr/>
        <p:txBody>
          <a:bodyPr/>
          <a:lstStyle/>
          <a:p>
            <a:r>
              <a:rPr lang="en-US" dirty="0"/>
              <a:t>3.3 </a:t>
            </a:r>
            <a:r>
              <a:rPr lang="en-US" dirty="0">
                <a:highlight>
                  <a:srgbClr val="FFFF00"/>
                </a:highlight>
              </a:rPr>
              <a:t>Chunking or clustering</a:t>
            </a:r>
          </a:p>
        </p:txBody>
      </p:sp>
      <p:sp>
        <p:nvSpPr>
          <p:cNvPr id="3" name="Content Placeholder 2">
            <a:extLst>
              <a:ext uri="{FF2B5EF4-FFF2-40B4-BE49-F238E27FC236}">
                <a16:creationId xmlns:a16="http://schemas.microsoft.com/office/drawing/2014/main" id="{EECAA317-1155-413F-8D95-2EFEF48DD10C}"/>
              </a:ext>
            </a:extLst>
          </p:cNvPr>
          <p:cNvSpPr>
            <a:spLocks noGrp="1"/>
          </p:cNvSpPr>
          <p:nvPr>
            <p:ph idx="1"/>
          </p:nvPr>
        </p:nvSpPr>
        <p:spPr/>
        <p:txBody>
          <a:bodyPr>
            <a:normAutofit/>
          </a:bodyPr>
          <a:lstStyle/>
          <a:p>
            <a:r>
              <a:rPr lang="en-US" sz="2800" dirty="0">
                <a:solidFill>
                  <a:srgbClr val="000000"/>
                </a:solidFill>
                <a:effectLst/>
                <a:latin typeface="Lucida Sans Unicode" panose="020B0602030504020204" pitchFamily="34" charset="0"/>
                <a:ea typeface="Calibri" panose="020F0502020204030204" pitchFamily="34" charset="0"/>
              </a:rPr>
              <a:t>It is as an efficient approach for utilizing limited working (short time) memory. It breaks up long strings of information into </a:t>
            </a:r>
            <a:r>
              <a:rPr lang="en-US" sz="2800" b="1" dirty="0">
                <a:solidFill>
                  <a:srgbClr val="0070C0"/>
                </a:solidFill>
                <a:effectLst/>
                <a:latin typeface="Lucida Sans Unicode" panose="020B0602030504020204" pitchFamily="34" charset="0"/>
                <a:ea typeface="Calibri" panose="020F0502020204030204" pitchFamily="34" charset="0"/>
              </a:rPr>
              <a:t>units or chunks</a:t>
            </a:r>
          </a:p>
          <a:p>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Research suggests that on average the human brain can hold </a:t>
            </a:r>
            <a:r>
              <a:rPr lang="en-US" sz="28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4 to 7 different items in its working (short-term) memory</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Some say </a:t>
            </a:r>
            <a:r>
              <a:rPr lang="en-US" sz="28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7+/-2</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chunks.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b="1" u="sng"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Exercise </a:t>
            </a:r>
            <a:r>
              <a:rPr lang="en-US" sz="2800" b="1" u="sng" dirty="0" smtClean="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1:</a:t>
            </a:r>
            <a:endParaRPr lang="en-US" sz="2800" b="1" u="sng"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Try to look at the number, </a:t>
            </a:r>
            <a:r>
              <a:rPr lang="en-US" sz="28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7458793107</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for 5 seconds and then </a:t>
            </a:r>
            <a:r>
              <a:rPr lang="en-US" sz="2800" dirty="0" smtClean="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recall(remember).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Could you </a:t>
            </a:r>
            <a:r>
              <a:rPr lang="en-US" sz="2800" dirty="0" smtClean="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recall </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it?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
        <p:nvSpPr>
          <p:cNvPr id="4" name="Slide Number Placeholder 3">
            <a:extLst>
              <a:ext uri="{FF2B5EF4-FFF2-40B4-BE49-F238E27FC236}">
                <a16:creationId xmlns:a16="http://schemas.microsoft.com/office/drawing/2014/main" id="{9BA4321D-E7BE-470F-B0C4-4BC92DD2EDD3}"/>
              </a:ext>
            </a:extLst>
          </p:cNvPr>
          <p:cNvSpPr>
            <a:spLocks noGrp="1"/>
          </p:cNvSpPr>
          <p:nvPr>
            <p:ph type="sldNum" sz="quarter" idx="12"/>
          </p:nvPr>
        </p:nvSpPr>
        <p:spPr/>
        <p:txBody>
          <a:bodyPr/>
          <a:lstStyle/>
          <a:p>
            <a:fld id="{0FF54DE5-C571-48E8-A5BC-B369434E2F44}" type="slidenum">
              <a:rPr lang="en-US" smtClean="0"/>
              <a:t>16</a:t>
            </a:fld>
            <a:endParaRPr lang="en-US"/>
          </a:p>
        </p:txBody>
      </p:sp>
    </p:spTree>
    <p:extLst>
      <p:ext uri="{BB962C8B-B14F-4D97-AF65-F5344CB8AC3E}">
        <p14:creationId xmlns:p14="http://schemas.microsoft.com/office/powerpoint/2010/main" val="15884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F9C04-790C-4101-BD05-A8D008B5CBAA}"/>
              </a:ext>
            </a:extLst>
          </p:cNvPr>
          <p:cNvSpPr>
            <a:spLocks noGrp="1"/>
          </p:cNvSpPr>
          <p:nvPr>
            <p:ph type="title"/>
          </p:nvPr>
        </p:nvSpPr>
        <p:spPr/>
        <p:txBody>
          <a:bodyPr/>
          <a:lstStyle/>
          <a:p>
            <a:r>
              <a:rPr lang="en-US" dirty="0"/>
              <a:t>3.3. Chunking or clustering (-cont.)</a:t>
            </a:r>
          </a:p>
        </p:txBody>
      </p:sp>
      <p:sp>
        <p:nvSpPr>
          <p:cNvPr id="3" name="Content Placeholder 2">
            <a:extLst>
              <a:ext uri="{FF2B5EF4-FFF2-40B4-BE49-F238E27FC236}">
                <a16:creationId xmlns:a16="http://schemas.microsoft.com/office/drawing/2014/main" id="{D513981B-58B9-45E7-84BD-C2FE1C8E7E38}"/>
              </a:ext>
            </a:extLst>
          </p:cNvPr>
          <p:cNvSpPr>
            <a:spLocks noGrp="1"/>
          </p:cNvSpPr>
          <p:nvPr>
            <p:ph idx="1"/>
          </p:nvPr>
        </p:nvSpPr>
        <p:spPr/>
        <p:txBody>
          <a:bodyPr>
            <a:normAutofit/>
          </a:bodyPr>
          <a:lstStyle/>
          <a:p>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If you could chunk this number </a:t>
            </a:r>
            <a:r>
              <a:rPr lang="en-US" sz="28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7458793107</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as </a:t>
            </a:r>
          </a:p>
          <a:p>
            <a:r>
              <a:rPr lang="en-US" sz="2800" b="1" dirty="0" smtClean="0">
                <a:solidFill>
                  <a:srgbClr val="0070C0"/>
                </a:solidFill>
                <a:latin typeface="Lucida Sans Unicode" panose="020B0602030504020204" pitchFamily="34" charset="0"/>
                <a:cs typeface="Arial" panose="020B0604020202020204" pitchFamily="34" charset="0"/>
              </a:rPr>
              <a:t>745 </a:t>
            </a:r>
            <a:r>
              <a:rPr lang="en-US" sz="2800" b="1" dirty="0">
                <a:solidFill>
                  <a:srgbClr val="0070C0"/>
                </a:solidFill>
                <a:latin typeface="Lucida Sans Unicode" panose="020B0602030504020204" pitchFamily="34" charset="0"/>
                <a:cs typeface="Arial" panose="020B0604020202020204" pitchFamily="34" charset="0"/>
              </a:rPr>
              <a:t>879 3107</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now it’s easy!</a:t>
            </a:r>
          </a:p>
          <a:p>
            <a:r>
              <a:rPr lang="en-US" sz="2800" dirty="0">
                <a:solidFill>
                  <a:srgbClr val="000000"/>
                </a:solidFill>
                <a:latin typeface="Lucida Sans Unicode" panose="020B0602030504020204" pitchFamily="34" charset="0"/>
                <a:ea typeface="Calibri" panose="020F0502020204030204" pitchFamily="34" charset="0"/>
                <a:cs typeface="Arial" panose="020B0604020202020204" pitchFamily="34" charset="0"/>
              </a:rPr>
              <a:t>Try to remember this now.</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r>
              <a:rPr lang="en-US" sz="2800" dirty="0">
                <a:solidFill>
                  <a:srgbClr val="000000"/>
                </a:solidFill>
                <a:effectLst/>
                <a:latin typeface="Lucida Sans Unicode" panose="020B0602030504020204" pitchFamily="34" charset="0"/>
                <a:ea typeface="Calibri" panose="020F0502020204030204" pitchFamily="34" charset="0"/>
              </a:rPr>
              <a:t>It is as an efficient approach for utilizing limited working (short time) memory</a:t>
            </a:r>
            <a:endParaRPr lang="en-US" sz="2800" dirty="0"/>
          </a:p>
        </p:txBody>
      </p:sp>
      <p:sp>
        <p:nvSpPr>
          <p:cNvPr id="4" name="Slide Number Placeholder 3">
            <a:extLst>
              <a:ext uri="{FF2B5EF4-FFF2-40B4-BE49-F238E27FC236}">
                <a16:creationId xmlns:a16="http://schemas.microsoft.com/office/drawing/2014/main" id="{54AD3C5D-2B93-4413-8194-8BECD3513450}"/>
              </a:ext>
            </a:extLst>
          </p:cNvPr>
          <p:cNvSpPr>
            <a:spLocks noGrp="1"/>
          </p:cNvSpPr>
          <p:nvPr>
            <p:ph type="sldNum" sz="quarter" idx="12"/>
          </p:nvPr>
        </p:nvSpPr>
        <p:spPr/>
        <p:txBody>
          <a:bodyPr/>
          <a:lstStyle/>
          <a:p>
            <a:fld id="{0FF54DE5-C571-48E8-A5BC-B369434E2F44}" type="slidenum">
              <a:rPr lang="en-US" smtClean="0"/>
              <a:t>17</a:t>
            </a:fld>
            <a:endParaRPr lang="en-US"/>
          </a:p>
        </p:txBody>
      </p:sp>
    </p:spTree>
    <p:extLst>
      <p:ext uri="{BB962C8B-B14F-4D97-AF65-F5344CB8AC3E}">
        <p14:creationId xmlns:p14="http://schemas.microsoft.com/office/powerpoint/2010/main" val="394180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71F2-2DB2-43E8-9285-C4853784CE7B}"/>
              </a:ext>
            </a:extLst>
          </p:cNvPr>
          <p:cNvSpPr>
            <a:spLocks noGrp="1"/>
          </p:cNvSpPr>
          <p:nvPr>
            <p:ph type="title"/>
          </p:nvPr>
        </p:nvSpPr>
        <p:spPr/>
        <p:txBody>
          <a:bodyPr/>
          <a:lstStyle/>
          <a:p>
            <a:r>
              <a:rPr lang="en-US" dirty="0">
                <a:highlight>
                  <a:srgbClr val="FFFF00"/>
                </a:highlight>
              </a:rPr>
              <a:t>3.4 Practice makes permanent</a:t>
            </a:r>
            <a:r>
              <a:rPr lang="en-US" sz="1800" spc="30" dirty="0">
                <a:solidFill>
                  <a:srgbClr val="2EB135"/>
                </a:solidFill>
                <a:effectLst/>
                <a:latin typeface="Arial" panose="020B0604020202020204" pitchFamily="34" charset="0"/>
                <a:ea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2EAD7632-052A-4BB8-9AA7-EEB83CC5453C}"/>
              </a:ext>
            </a:extLst>
          </p:cNvPr>
          <p:cNvSpPr>
            <a:spLocks noGrp="1"/>
          </p:cNvSpPr>
          <p:nvPr>
            <p:ph idx="1"/>
          </p:nvPr>
        </p:nvSpPr>
        <p:spPr/>
        <p:txBody>
          <a:bodyPr>
            <a:noAutofit/>
          </a:bodyPr>
          <a:lstStyle/>
          <a:p>
            <a:r>
              <a:rPr lang="en-US" sz="2800" b="1" dirty="0"/>
              <a:t>Repeated retrieval during learning is the </a:t>
            </a:r>
            <a:r>
              <a:rPr lang="en-US" sz="2800" b="1" dirty="0">
                <a:solidFill>
                  <a:srgbClr val="0070C0"/>
                </a:solidFill>
              </a:rPr>
              <a:t>key</a:t>
            </a:r>
            <a:r>
              <a:rPr lang="en-US" sz="2800" b="1" dirty="0"/>
              <a:t> to long-term retention.</a:t>
            </a:r>
            <a:endParaRPr lang="en-US" sz="2800" dirty="0"/>
          </a:p>
          <a:p>
            <a:pPr lvl="0" fontAlgn="base"/>
            <a:r>
              <a:rPr lang="en-US" sz="2800" dirty="0"/>
              <a:t>Each time you review that knowledge, this mental manipulation increases activity along the connections between nerve </a:t>
            </a:r>
            <a:r>
              <a:rPr lang="en-US" sz="2800" dirty="0" smtClean="0"/>
              <a:t>cells (Synapses).</a:t>
            </a:r>
            <a:endParaRPr lang="en-US" sz="2800" dirty="0"/>
          </a:p>
          <a:p>
            <a:pPr lvl="0" fontAlgn="base"/>
            <a:r>
              <a:rPr lang="en-US" sz="2800" dirty="0"/>
              <a:t>Repeated stimulation—for example, studying the times tables many times—makes the </a:t>
            </a:r>
            <a:r>
              <a:rPr lang="en-US" sz="2800" dirty="0">
                <a:solidFill>
                  <a:srgbClr val="0070C0"/>
                </a:solidFill>
              </a:rPr>
              <a:t>network stronger</a:t>
            </a:r>
            <a:r>
              <a:rPr lang="en-US" sz="2800" dirty="0"/>
              <a:t>, just like </a:t>
            </a:r>
            <a:r>
              <a:rPr lang="en-US" sz="2800" dirty="0">
                <a:highlight>
                  <a:srgbClr val="FFFF00"/>
                </a:highlight>
              </a:rPr>
              <a:t>muscles become stronger when you exercise them</a:t>
            </a:r>
            <a:r>
              <a:rPr lang="en-US" sz="2800" dirty="0"/>
              <a:t>. And that makes the </a:t>
            </a:r>
            <a:r>
              <a:rPr lang="en-US" sz="2800" dirty="0">
                <a:solidFill>
                  <a:srgbClr val="0070C0"/>
                </a:solidFill>
              </a:rPr>
              <a:t>memory stay </a:t>
            </a:r>
            <a:r>
              <a:rPr lang="en-US" sz="2800" dirty="0"/>
              <a:t>in your brain. </a:t>
            </a:r>
            <a:r>
              <a:rPr lang="en-US" sz="2800" dirty="0">
                <a:highlight>
                  <a:srgbClr val="FFFF00"/>
                </a:highlight>
              </a:rPr>
              <a:t>Practice makes permanent.</a:t>
            </a:r>
          </a:p>
        </p:txBody>
      </p:sp>
      <p:sp>
        <p:nvSpPr>
          <p:cNvPr id="4" name="Slide Number Placeholder 3">
            <a:extLst>
              <a:ext uri="{FF2B5EF4-FFF2-40B4-BE49-F238E27FC236}">
                <a16:creationId xmlns:a16="http://schemas.microsoft.com/office/drawing/2014/main" id="{DA73AE41-A918-446E-BB35-9716A1E441A3}"/>
              </a:ext>
            </a:extLst>
          </p:cNvPr>
          <p:cNvSpPr>
            <a:spLocks noGrp="1"/>
          </p:cNvSpPr>
          <p:nvPr>
            <p:ph type="sldNum" sz="quarter" idx="12"/>
          </p:nvPr>
        </p:nvSpPr>
        <p:spPr/>
        <p:txBody>
          <a:bodyPr/>
          <a:lstStyle/>
          <a:p>
            <a:fld id="{0FF54DE5-C571-48E8-A5BC-B369434E2F44}" type="slidenum">
              <a:rPr lang="en-US" smtClean="0"/>
              <a:t>18</a:t>
            </a:fld>
            <a:endParaRPr lang="en-US"/>
          </a:p>
        </p:txBody>
      </p:sp>
    </p:spTree>
    <p:extLst>
      <p:ext uri="{BB962C8B-B14F-4D97-AF65-F5344CB8AC3E}">
        <p14:creationId xmlns:p14="http://schemas.microsoft.com/office/powerpoint/2010/main" val="126176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5B07-D617-4C3F-9BA4-BE4C730763AF}"/>
              </a:ext>
            </a:extLst>
          </p:cNvPr>
          <p:cNvSpPr>
            <a:spLocks noGrp="1"/>
          </p:cNvSpPr>
          <p:nvPr>
            <p:ph type="title"/>
          </p:nvPr>
        </p:nvSpPr>
        <p:spPr/>
        <p:txBody>
          <a:bodyPr>
            <a:normAutofit/>
          </a:bodyPr>
          <a:lstStyle/>
          <a:p>
            <a:r>
              <a:rPr lang="en-US" sz="3200" b="1" spc="30" dirty="0">
                <a:solidFill>
                  <a:srgbClr val="2EB135"/>
                </a:solidFill>
                <a:effectLst/>
                <a:latin typeface="Arial" panose="020B0604020202020204" pitchFamily="34" charset="0"/>
                <a:ea typeface="Calibri" panose="020F0502020204030204" pitchFamily="34" charset="0"/>
              </a:rPr>
              <a:t>3.5 Draw Pictures: A Picture Worth a Thousand Words</a:t>
            </a:r>
            <a:endParaRPr lang="en-US" sz="3200" b="1" dirty="0"/>
          </a:p>
        </p:txBody>
      </p:sp>
      <p:sp>
        <p:nvSpPr>
          <p:cNvPr id="3" name="Content Placeholder 2">
            <a:extLst>
              <a:ext uri="{FF2B5EF4-FFF2-40B4-BE49-F238E27FC236}">
                <a16:creationId xmlns:a16="http://schemas.microsoft.com/office/drawing/2014/main" id="{C07C6EE0-C64A-4BFD-955C-508CE5FE6E7D}"/>
              </a:ext>
            </a:extLst>
          </p:cNvPr>
          <p:cNvSpPr>
            <a:spLocks noGrp="1"/>
          </p:cNvSpPr>
          <p:nvPr>
            <p:ph idx="1"/>
          </p:nvPr>
        </p:nvSpPr>
        <p:spPr/>
        <p:txBody>
          <a:bodyPr/>
          <a:lstStyle/>
          <a:p>
            <a:r>
              <a:rPr lang="en-US" sz="2800" b="1"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There is a wise saying, </a:t>
            </a:r>
            <a:r>
              <a:rPr lang="en-US" sz="2800" b="1" u="sng"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“If you listen, you forget; if you see, you remember, if you do, you understand</a:t>
            </a:r>
            <a:r>
              <a:rPr lang="en-US" sz="2800" b="1"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r>
              <a:rPr lang="en-US" sz="2800" b="1" u="sng" dirty="0">
                <a:solidFill>
                  <a:srgbClr val="0563C1"/>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Hear </a:t>
            </a:r>
            <a:r>
              <a:rPr lang="en-US" sz="2800" u="sng" dirty="0">
                <a:solidFill>
                  <a:srgbClr val="0563C1"/>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a piece of information, and </a:t>
            </a:r>
            <a:r>
              <a:rPr lang="en-US" sz="2800" b="1" u="sng" dirty="0">
                <a:solidFill>
                  <a:srgbClr val="0563C1"/>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three days</a:t>
            </a:r>
            <a:r>
              <a:rPr lang="en-US" sz="2800" u="sng" dirty="0">
                <a:solidFill>
                  <a:srgbClr val="0563C1"/>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 later you’ll remember </a:t>
            </a:r>
            <a:r>
              <a:rPr lang="en-US" sz="2800" b="1" u="sng" dirty="0">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10 percent</a:t>
            </a:r>
            <a:r>
              <a:rPr lang="en-US" sz="2800" u="sng" dirty="0">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 of it</a:t>
            </a:r>
            <a:r>
              <a:rPr lang="en-US" sz="2800" u="sng" dirty="0">
                <a:solidFill>
                  <a:srgbClr val="0563C1"/>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 </a:t>
            </a:r>
            <a:r>
              <a:rPr lang="en-US" sz="2800" b="1" u="sng" dirty="0" smtClean="0">
                <a:solidFill>
                  <a:srgbClr val="0563C1"/>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Add (Make) </a:t>
            </a:r>
            <a:r>
              <a:rPr lang="en-US" sz="2800" b="1" u="sng" dirty="0">
                <a:solidFill>
                  <a:srgbClr val="0563C1"/>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a picture</a:t>
            </a:r>
            <a:r>
              <a:rPr lang="en-US" sz="2800" u="sng" dirty="0">
                <a:solidFill>
                  <a:srgbClr val="0563C1"/>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 </a:t>
            </a:r>
            <a:r>
              <a:rPr lang="en-US" sz="2800" u="sng" dirty="0" smtClean="0">
                <a:solidFill>
                  <a:srgbClr val="0563C1"/>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pf the information and </a:t>
            </a:r>
            <a:r>
              <a:rPr lang="en-US" sz="2800" u="sng" dirty="0">
                <a:solidFill>
                  <a:srgbClr val="0563C1"/>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you’ll </a:t>
            </a:r>
            <a:r>
              <a:rPr lang="en-US" sz="2800" b="1" u="sng" dirty="0">
                <a:solidFill>
                  <a:srgbClr val="0563C1"/>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remember</a:t>
            </a:r>
            <a:r>
              <a:rPr lang="en-US" sz="2800" u="sng" dirty="0">
                <a:solidFill>
                  <a:srgbClr val="0563C1"/>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 </a:t>
            </a:r>
            <a:r>
              <a:rPr lang="en-US" sz="2800" b="1" u="sng" dirty="0">
                <a:solidFill>
                  <a:srgbClr val="0070C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65 percent</a:t>
            </a:r>
            <a:r>
              <a:rPr lang="en-US" sz="2800" u="sng" dirty="0">
                <a:solidFill>
                  <a:srgbClr val="0070C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hlinkClick r:id="rId3"/>
              </a:rPr>
              <a:t>.</a:t>
            </a:r>
            <a:endParaRPr lang="en-US" sz="2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r>
              <a:rPr lang="en-US" sz="2800" dirty="0"/>
              <a:t>Make /Create Images.</a:t>
            </a:r>
          </a:p>
          <a:p>
            <a:r>
              <a:rPr lang="en-US" sz="2800" dirty="0"/>
              <a:t>You can remember if you </a:t>
            </a:r>
            <a:r>
              <a:rPr lang="en-US" sz="2800" dirty="0">
                <a:highlight>
                  <a:srgbClr val="FFFF00"/>
                </a:highlight>
              </a:rPr>
              <a:t>see </a:t>
            </a:r>
            <a:r>
              <a:rPr lang="en-US" sz="2800" dirty="0"/>
              <a:t>the map with direction, but it is difficult to remember if you </a:t>
            </a:r>
            <a:r>
              <a:rPr lang="en-US" sz="2800" dirty="0">
                <a:highlight>
                  <a:srgbClr val="FFFF00"/>
                </a:highlight>
              </a:rPr>
              <a:t>listen </a:t>
            </a:r>
            <a:r>
              <a:rPr lang="en-US" sz="2800" dirty="0"/>
              <a:t>to the directions.</a:t>
            </a:r>
          </a:p>
          <a:p>
            <a:endParaRPr lang="en-US" dirty="0"/>
          </a:p>
        </p:txBody>
      </p:sp>
      <p:sp>
        <p:nvSpPr>
          <p:cNvPr id="4" name="Slide Number Placeholder 3">
            <a:extLst>
              <a:ext uri="{FF2B5EF4-FFF2-40B4-BE49-F238E27FC236}">
                <a16:creationId xmlns:a16="http://schemas.microsoft.com/office/drawing/2014/main" id="{1418A9F9-1183-49EE-823D-6E3DAAECE582}"/>
              </a:ext>
            </a:extLst>
          </p:cNvPr>
          <p:cNvSpPr>
            <a:spLocks noGrp="1"/>
          </p:cNvSpPr>
          <p:nvPr>
            <p:ph type="sldNum" sz="quarter" idx="12"/>
          </p:nvPr>
        </p:nvSpPr>
        <p:spPr/>
        <p:txBody>
          <a:bodyPr/>
          <a:lstStyle/>
          <a:p>
            <a:fld id="{0FF54DE5-C571-48E8-A5BC-B369434E2F44}" type="slidenum">
              <a:rPr lang="en-US" smtClean="0"/>
              <a:t>19</a:t>
            </a:fld>
            <a:endParaRPr lang="en-US"/>
          </a:p>
        </p:txBody>
      </p:sp>
    </p:spTree>
    <p:extLst>
      <p:ext uri="{BB962C8B-B14F-4D97-AF65-F5344CB8AC3E}">
        <p14:creationId xmlns:p14="http://schemas.microsoft.com/office/powerpoint/2010/main" val="5242775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Contents</a:t>
            </a:r>
          </a:p>
        </p:txBody>
      </p:sp>
      <p:sp>
        <p:nvSpPr>
          <p:cNvPr id="14" name="Content Placeholder 13"/>
          <p:cNvSpPr>
            <a:spLocks noGrp="1"/>
          </p:cNvSpPr>
          <p:nvPr>
            <p:ph idx="1"/>
          </p:nvPr>
        </p:nvSpPr>
        <p:spPr/>
        <p:txBody>
          <a:bodyPr/>
          <a:lstStyle/>
          <a:p>
            <a:r>
              <a:rPr lang="en-US" sz="2800" dirty="0"/>
              <a:t>Introduction</a:t>
            </a:r>
          </a:p>
          <a:p>
            <a:r>
              <a:rPr lang="en-US" sz="2800" dirty="0"/>
              <a:t>Creation of Memory and Types of Memory</a:t>
            </a:r>
          </a:p>
          <a:p>
            <a:r>
              <a:rPr lang="en-US" sz="2800" dirty="0"/>
              <a:t>Memory Techniques-How Can We Improve Memory</a:t>
            </a:r>
          </a:p>
          <a:p>
            <a:r>
              <a:rPr lang="en-US" sz="2800" dirty="0"/>
              <a:t>Know Your Enemies</a:t>
            </a:r>
          </a:p>
        </p:txBody>
      </p:sp>
      <p:sp>
        <p:nvSpPr>
          <p:cNvPr id="2" name="Slide Number Placeholder 1">
            <a:extLst>
              <a:ext uri="{FF2B5EF4-FFF2-40B4-BE49-F238E27FC236}">
                <a16:creationId xmlns:a16="http://schemas.microsoft.com/office/drawing/2014/main" id="{71258CD2-7384-419D-9568-AC58BC0A3E32}"/>
              </a:ext>
            </a:extLst>
          </p:cNvPr>
          <p:cNvSpPr>
            <a:spLocks noGrp="1"/>
          </p:cNvSpPr>
          <p:nvPr>
            <p:ph type="sldNum" sz="quarter" idx="12"/>
          </p:nvPr>
        </p:nvSpPr>
        <p:spPr/>
        <p:txBody>
          <a:bodyPr/>
          <a:lstStyle/>
          <a:p>
            <a:fld id="{0FF54DE5-C571-48E8-A5BC-B369434E2F44}" type="slidenum">
              <a:rPr lang="en-US" smtClean="0"/>
              <a:t>2</a:t>
            </a:fld>
            <a:endParaRPr lang="en-US"/>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5B8B-57E1-45A8-B601-5AFF6ED006B2}"/>
              </a:ext>
            </a:extLst>
          </p:cNvPr>
          <p:cNvSpPr>
            <a:spLocks noGrp="1"/>
          </p:cNvSpPr>
          <p:nvPr>
            <p:ph type="title"/>
          </p:nvPr>
        </p:nvSpPr>
        <p:spPr/>
        <p:txBody>
          <a:bodyPr>
            <a:normAutofit/>
          </a:bodyPr>
          <a:lstStyle/>
          <a:p>
            <a:r>
              <a:rPr lang="en-US" sz="3200" spc="30" dirty="0">
                <a:solidFill>
                  <a:srgbClr val="2EB135"/>
                </a:solidFill>
                <a:effectLst/>
                <a:latin typeface="Arial" panose="020B0604020202020204" pitchFamily="34" charset="0"/>
                <a:ea typeface="Calibri" panose="020F0502020204030204" pitchFamily="34" charset="0"/>
              </a:rPr>
              <a:t>3.6 Recall is better than Rereading the Text</a:t>
            </a:r>
            <a:endParaRPr lang="en-US" sz="3200" dirty="0"/>
          </a:p>
        </p:txBody>
      </p:sp>
      <p:sp>
        <p:nvSpPr>
          <p:cNvPr id="3" name="Content Placeholder 2">
            <a:extLst>
              <a:ext uri="{FF2B5EF4-FFF2-40B4-BE49-F238E27FC236}">
                <a16:creationId xmlns:a16="http://schemas.microsoft.com/office/drawing/2014/main" id="{33E7155B-A1AA-487C-87C5-214552995AF9}"/>
              </a:ext>
            </a:extLst>
          </p:cNvPr>
          <p:cNvSpPr>
            <a:spLocks noGrp="1"/>
          </p:cNvSpPr>
          <p:nvPr>
            <p:ph idx="1"/>
          </p:nvPr>
        </p:nvSpPr>
        <p:spPr/>
        <p:txBody>
          <a:bodyPr>
            <a:normAutofit/>
          </a:bodyPr>
          <a:lstStyle/>
          <a:p>
            <a:pPr marL="342900" marR="0" lvl="0" indent="-342900" rtl="0">
              <a:lnSpc>
                <a:spcPct val="107000"/>
              </a:lnSpc>
              <a:spcBef>
                <a:spcPts val="0"/>
              </a:spcBef>
              <a:spcAft>
                <a:spcPts val="0"/>
              </a:spcAft>
              <a:buFont typeface="Symbol" panose="05050102010706020507" pitchFamily="18" charset="2"/>
              <a:buChar char=""/>
            </a:pPr>
            <a:r>
              <a:rPr lang="en-US" sz="28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The practice of remembering things without rereading the text can improve brain function.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2800" dirty="0">
                <a:solidFill>
                  <a:srgbClr val="333333"/>
                </a:solidFill>
                <a:effectLst/>
                <a:latin typeface="Lucida Sans Unicode" panose="020B0602030504020204" pitchFamily="34" charset="0"/>
                <a:ea typeface="Times New Roman" panose="02020603050405020304" pitchFamily="18" charset="0"/>
                <a:cs typeface="Arial" panose="020B0604020202020204" pitchFamily="34" charset="0"/>
              </a:rPr>
              <a:t>Active recall involves retrieving information from memory. It’s a Close book exercise!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2800" b="1" dirty="0">
                <a:solidFill>
                  <a:srgbClr val="0070C0"/>
                </a:solidFill>
                <a:effectLst/>
                <a:latin typeface="Lucida Sans Unicode" panose="020B0602030504020204" pitchFamily="34" charset="0"/>
                <a:ea typeface="Calibri" panose="020F0502020204030204" pitchFamily="34" charset="0"/>
              </a:rPr>
              <a:t>“When neurons fire off together, a pattern (sometimes called an “engram”) is formed. </a:t>
            </a:r>
            <a:r>
              <a:rPr lang="en-US" sz="2800" b="1" dirty="0" smtClean="0">
                <a:solidFill>
                  <a:srgbClr val="0070C0"/>
                </a:solidFill>
                <a:effectLst/>
                <a:latin typeface="Lucida Sans Unicode" panose="020B0602030504020204" pitchFamily="34" charset="0"/>
                <a:ea typeface="Calibri" panose="020F0502020204030204" pitchFamily="34" charset="0"/>
              </a:rPr>
              <a:t>Recall (remembering) of </a:t>
            </a:r>
            <a:r>
              <a:rPr lang="en-US" sz="2800" b="1" dirty="0">
                <a:solidFill>
                  <a:srgbClr val="0070C0"/>
                </a:solidFill>
                <a:effectLst/>
                <a:latin typeface="Lucida Sans Unicode" panose="020B0602030504020204" pitchFamily="34" charset="0"/>
                <a:ea typeface="Calibri" panose="020F0502020204030204" pitchFamily="34" charset="0"/>
              </a:rPr>
              <a:t>the memory will light up the pattern again.” (</a:t>
            </a:r>
            <a:r>
              <a:rPr lang="en-US" sz="2800" dirty="0">
                <a:solidFill>
                  <a:srgbClr val="333333"/>
                </a:solidFill>
                <a:effectLst/>
                <a:latin typeface="Lucida Sans Unicode" panose="020B0602030504020204" pitchFamily="34" charset="0"/>
                <a:ea typeface="Times New Roman" panose="02020603050405020304" pitchFamily="18" charset="0"/>
              </a:rPr>
              <a:t>Dr. Megan </a:t>
            </a:r>
            <a:r>
              <a:rPr lang="en-US" sz="2800" dirty="0" err="1">
                <a:solidFill>
                  <a:srgbClr val="333333"/>
                </a:solidFill>
                <a:effectLst/>
                <a:latin typeface="Lucida Sans Unicode" panose="020B0602030504020204" pitchFamily="34" charset="0"/>
                <a:ea typeface="Times New Roman" panose="02020603050405020304" pitchFamily="18" charset="0"/>
              </a:rPr>
              <a:t>Sumeracki</a:t>
            </a:r>
            <a:r>
              <a:rPr lang="en-US" sz="2800" dirty="0">
                <a:solidFill>
                  <a:srgbClr val="333333"/>
                </a:solidFill>
                <a:effectLst/>
                <a:latin typeface="Lucida Sans Unicode" panose="020B0602030504020204" pitchFamily="34" charset="0"/>
                <a:ea typeface="Times New Roman" panose="02020603050405020304" pitchFamily="18" charset="0"/>
              </a:rPr>
              <a:t> and Dr. Yana Weinstein, </a:t>
            </a:r>
            <a:r>
              <a:rPr lang="en-US" sz="2800" u="sng" spc="-5" dirty="0">
                <a:solidFill>
                  <a:srgbClr val="0563C1"/>
                </a:solidFill>
                <a:effectLst/>
                <a:latin typeface="Georgia" panose="02040502050405020303" pitchFamily="18" charset="0"/>
                <a:ea typeface="Calibri" panose="020F0502020204030204" pitchFamily="34" charset="0"/>
                <a:cs typeface="Arial" panose="020B0604020202020204" pitchFamily="34" charset="0"/>
                <a:hlinkClick r:id="rId3"/>
              </a:rPr>
              <a:t>the Learning Scientists’</a:t>
            </a:r>
            <a:r>
              <a:rPr lang="en-US" sz="2800" spc="-5" dirty="0">
                <a:effectLst/>
                <a:latin typeface="Georgia" panose="02040502050405020303" pitchFamily="18" charset="0"/>
                <a:ea typeface="Calibri" panose="020F0502020204030204" pitchFamily="34" charset="0"/>
                <a:cs typeface="Arial" panose="020B0604020202020204" pitchFamily="34" charset="0"/>
              </a:rPr>
              <a:t> book)</a:t>
            </a:r>
            <a:endParaRPr lang="en-US" sz="2800" dirty="0"/>
          </a:p>
        </p:txBody>
      </p:sp>
      <p:sp>
        <p:nvSpPr>
          <p:cNvPr id="4" name="Slide Number Placeholder 3">
            <a:extLst>
              <a:ext uri="{FF2B5EF4-FFF2-40B4-BE49-F238E27FC236}">
                <a16:creationId xmlns:a16="http://schemas.microsoft.com/office/drawing/2014/main" id="{1016B7BA-6A58-4231-83D2-5BABC1EBF07E}"/>
              </a:ext>
            </a:extLst>
          </p:cNvPr>
          <p:cNvSpPr>
            <a:spLocks noGrp="1"/>
          </p:cNvSpPr>
          <p:nvPr>
            <p:ph type="sldNum" sz="quarter" idx="12"/>
          </p:nvPr>
        </p:nvSpPr>
        <p:spPr/>
        <p:txBody>
          <a:bodyPr/>
          <a:lstStyle/>
          <a:p>
            <a:fld id="{0FF54DE5-C571-48E8-A5BC-B369434E2F44}" type="slidenum">
              <a:rPr lang="en-US" smtClean="0"/>
              <a:t>20</a:t>
            </a:fld>
            <a:endParaRPr lang="en-US"/>
          </a:p>
        </p:txBody>
      </p:sp>
    </p:spTree>
    <p:extLst>
      <p:ext uri="{BB962C8B-B14F-4D97-AF65-F5344CB8AC3E}">
        <p14:creationId xmlns:p14="http://schemas.microsoft.com/office/powerpoint/2010/main" val="2842871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a:t>
            </a:r>
            <a:r>
              <a:rPr lang="en-US" b="1" dirty="0" smtClean="0"/>
              <a:t>eural activity</a:t>
            </a:r>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21</a:t>
            </a:fld>
            <a:endParaRPr lang="en-US"/>
          </a:p>
        </p:txBody>
      </p:sp>
      <p:pic>
        <p:nvPicPr>
          <p:cNvPr id="6" name="Content Placeholder 5"/>
          <p:cNvPicPr>
            <a:picLocks noGrp="1" noChangeAspect="1"/>
          </p:cNvPicPr>
          <p:nvPr>
            <p:ph idx="1"/>
          </p:nvPr>
        </p:nvPicPr>
        <p:blipFill>
          <a:blip r:embed="rId2"/>
          <a:stretch>
            <a:fillRect/>
          </a:stretch>
        </p:blipFill>
        <p:spPr>
          <a:xfrm>
            <a:off x="3236495" y="1788993"/>
            <a:ext cx="6210322" cy="4118511"/>
          </a:xfrm>
          <a:prstGeom prst="rect">
            <a:avLst/>
          </a:prstGeom>
        </p:spPr>
      </p:pic>
      <p:sp>
        <p:nvSpPr>
          <p:cNvPr id="7" name="TextBox 6"/>
          <p:cNvSpPr txBox="1"/>
          <p:nvPr/>
        </p:nvSpPr>
        <p:spPr>
          <a:xfrm>
            <a:off x="1515979" y="6003758"/>
            <a:ext cx="8915400" cy="923330"/>
          </a:xfrm>
          <a:prstGeom prst="rect">
            <a:avLst/>
          </a:prstGeom>
          <a:noFill/>
        </p:spPr>
        <p:txBody>
          <a:bodyPr wrap="square" rtlCol="0">
            <a:spAutoFit/>
          </a:bodyPr>
          <a:lstStyle/>
          <a:p>
            <a:r>
              <a:rPr lang="en-US" dirty="0"/>
              <a:t>Pictured is an artist’s interpretation of neurons firing in sporadic, coordinated bursts</a:t>
            </a:r>
            <a:r>
              <a:rPr lang="en-US" dirty="0" smtClean="0"/>
              <a:t>. (courtesy: </a:t>
            </a:r>
            <a:r>
              <a:rPr lang="en-US" dirty="0">
                <a:hlinkClick r:id="rId3"/>
              </a:rPr>
              <a:t>https://</a:t>
            </a:r>
            <a:r>
              <a:rPr lang="en-US" dirty="0" smtClean="0">
                <a:hlinkClick r:id="rId3"/>
              </a:rPr>
              <a:t>news.mit.edu/2016/bursts-neural-activity-brain-working-memory-0317</a:t>
            </a:r>
            <a:r>
              <a:rPr lang="en-US" dirty="0" smtClean="0"/>
              <a:t>)</a:t>
            </a:r>
            <a:endParaRPr lang="en-US" dirty="0"/>
          </a:p>
        </p:txBody>
      </p:sp>
      <p:sp>
        <p:nvSpPr>
          <p:cNvPr id="8" name="TextBox 7"/>
          <p:cNvSpPr txBox="1"/>
          <p:nvPr/>
        </p:nvSpPr>
        <p:spPr>
          <a:xfrm>
            <a:off x="1191126" y="1455821"/>
            <a:ext cx="9384632" cy="646331"/>
          </a:xfrm>
          <a:prstGeom prst="rect">
            <a:avLst/>
          </a:prstGeom>
          <a:noFill/>
        </p:spPr>
        <p:txBody>
          <a:bodyPr wrap="square" rtlCol="0">
            <a:spAutoFit/>
          </a:bodyPr>
          <a:lstStyle/>
          <a:p>
            <a:r>
              <a:rPr lang="en-US" dirty="0"/>
              <a:t>Neural activity refers to the constant flicker of electrical currents and transmissions in the brain. </a:t>
            </a:r>
          </a:p>
        </p:txBody>
      </p:sp>
    </p:spTree>
    <p:extLst>
      <p:ext uri="{BB962C8B-B14F-4D97-AF65-F5344CB8AC3E}">
        <p14:creationId xmlns:p14="http://schemas.microsoft.com/office/powerpoint/2010/main" val="21903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976D-17BC-4689-82BF-173AE600AED3}"/>
              </a:ext>
            </a:extLst>
          </p:cNvPr>
          <p:cNvSpPr>
            <a:spLocks noGrp="1"/>
          </p:cNvSpPr>
          <p:nvPr>
            <p:ph type="title"/>
          </p:nvPr>
        </p:nvSpPr>
        <p:spPr/>
        <p:txBody>
          <a:bodyPr>
            <a:normAutofit/>
          </a:bodyPr>
          <a:lstStyle/>
          <a:p>
            <a:r>
              <a:rPr lang="en-US" b="1" spc="30" dirty="0">
                <a:solidFill>
                  <a:srgbClr val="2EB135"/>
                </a:solidFill>
                <a:effectLst/>
                <a:latin typeface="Arial" panose="020B0604020202020204" pitchFamily="34" charset="0"/>
                <a:ea typeface="Calibri" panose="020F0502020204030204" pitchFamily="34" charset="0"/>
              </a:rPr>
              <a:t>3.7 Sleep Well: It will Clean Your Brain </a:t>
            </a:r>
            <a:endParaRPr lang="en-US" b="1" dirty="0"/>
          </a:p>
        </p:txBody>
      </p:sp>
      <p:sp>
        <p:nvSpPr>
          <p:cNvPr id="3" name="Content Placeholder 2">
            <a:extLst>
              <a:ext uri="{FF2B5EF4-FFF2-40B4-BE49-F238E27FC236}">
                <a16:creationId xmlns:a16="http://schemas.microsoft.com/office/drawing/2014/main" id="{11440EC6-407C-47D5-B72C-277F588F7534}"/>
              </a:ext>
            </a:extLst>
          </p:cNvPr>
          <p:cNvSpPr>
            <a:spLocks noGrp="1"/>
          </p:cNvSpPr>
          <p:nvPr>
            <p:ph idx="1"/>
          </p:nvPr>
        </p:nvSpPr>
        <p:spPr/>
        <p:txBody>
          <a:bodyPr/>
          <a:lstStyle/>
          <a:p>
            <a:r>
              <a:rPr lang="en-US" dirty="0">
                <a:solidFill>
                  <a:srgbClr val="000000"/>
                </a:solidFill>
                <a:effectLst/>
                <a:latin typeface="Lucida Sans Unicode" panose="020B0602030504020204" pitchFamily="34" charset="0"/>
                <a:ea typeface="Calibri" panose="020F0502020204030204" pitchFamily="34" charset="0"/>
              </a:rPr>
              <a:t>Your brain flushes out </a:t>
            </a:r>
            <a:r>
              <a:rPr lang="en-US" b="1" dirty="0">
                <a:solidFill>
                  <a:srgbClr val="000000"/>
                </a:solidFill>
                <a:effectLst/>
                <a:latin typeface="Lucida Sans Unicode" panose="020B0602030504020204" pitchFamily="34" charset="0"/>
                <a:ea typeface="Calibri" panose="020F0502020204030204" pitchFamily="34" charset="0"/>
              </a:rPr>
              <a:t>toxins</a:t>
            </a:r>
            <a:r>
              <a:rPr lang="en-US" dirty="0">
                <a:solidFill>
                  <a:srgbClr val="000000"/>
                </a:solidFill>
                <a:effectLst/>
                <a:latin typeface="Lucida Sans Unicode" panose="020B0602030504020204" pitchFamily="34" charset="0"/>
                <a:ea typeface="Calibri" panose="020F0502020204030204" pitchFamily="34" charset="0"/>
              </a:rPr>
              <a:t> that have accumulated during the day. It is also important for consolidating short-term memories into long-term memories</a:t>
            </a:r>
          </a:p>
          <a:p>
            <a:pPr marL="0" marR="0">
              <a:lnSpc>
                <a:spcPct val="107000"/>
              </a:lnSpc>
              <a:spcBef>
                <a:spcPts val="0"/>
              </a:spcBef>
              <a:spcAft>
                <a:spcPts val="0"/>
              </a:spcAft>
            </a:pPr>
            <a:r>
              <a:rPr lang="en-US" sz="1800" b="1" dirty="0">
                <a:solidFill>
                  <a:srgbClr val="0070C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Deep Sleep Gives Your Brain a Deep Clean.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b="1" dirty="0">
                <a:solidFill>
                  <a:srgbClr val="0070C0"/>
                </a:solidFill>
                <a:effectLst/>
                <a:highlight>
                  <a:srgbClr val="FFFF00"/>
                </a:highlight>
                <a:latin typeface="Lucida Sans Unicode" panose="020B0602030504020204" pitchFamily="34" charset="0"/>
                <a:ea typeface="Calibri" panose="020F0502020204030204" pitchFamily="34" charset="0"/>
              </a:rPr>
              <a:t>Naps improve your brain’s day to day performance</a:t>
            </a:r>
          </a:p>
          <a:p>
            <a:endParaRPr lang="en-US" dirty="0"/>
          </a:p>
        </p:txBody>
      </p:sp>
      <p:pic>
        <p:nvPicPr>
          <p:cNvPr id="4" name="Picture 3">
            <a:extLst>
              <a:ext uri="{FF2B5EF4-FFF2-40B4-BE49-F238E27FC236}">
                <a16:creationId xmlns:a16="http://schemas.microsoft.com/office/drawing/2014/main" id="{DBB9A86D-0BE7-4452-A9CC-4FAA9DB9E9FC}"/>
              </a:ext>
            </a:extLst>
          </p:cNvPr>
          <p:cNvPicPr/>
          <p:nvPr/>
        </p:nvPicPr>
        <p:blipFill>
          <a:blip r:embed="rId2"/>
          <a:stretch>
            <a:fillRect/>
          </a:stretch>
        </p:blipFill>
        <p:spPr>
          <a:xfrm>
            <a:off x="2166896" y="2941040"/>
            <a:ext cx="6325944" cy="3415311"/>
          </a:xfrm>
          <a:prstGeom prst="rect">
            <a:avLst/>
          </a:prstGeom>
        </p:spPr>
      </p:pic>
      <p:sp>
        <p:nvSpPr>
          <p:cNvPr id="5" name="Slide Number Placeholder 4">
            <a:extLst>
              <a:ext uri="{FF2B5EF4-FFF2-40B4-BE49-F238E27FC236}">
                <a16:creationId xmlns:a16="http://schemas.microsoft.com/office/drawing/2014/main" id="{AF5B05E5-EB62-4985-9ED1-DD1504897116}"/>
              </a:ext>
            </a:extLst>
          </p:cNvPr>
          <p:cNvSpPr>
            <a:spLocks noGrp="1"/>
          </p:cNvSpPr>
          <p:nvPr>
            <p:ph type="sldNum" sz="quarter" idx="12"/>
          </p:nvPr>
        </p:nvSpPr>
        <p:spPr/>
        <p:txBody>
          <a:bodyPr/>
          <a:lstStyle/>
          <a:p>
            <a:fld id="{0FF54DE5-C571-48E8-A5BC-B369434E2F44}" type="slidenum">
              <a:rPr lang="en-US" smtClean="0"/>
              <a:t>22</a:t>
            </a:fld>
            <a:endParaRPr lang="en-US"/>
          </a:p>
        </p:txBody>
      </p:sp>
    </p:spTree>
    <p:extLst>
      <p:ext uri="{BB962C8B-B14F-4D97-AF65-F5344CB8AC3E}">
        <p14:creationId xmlns:p14="http://schemas.microsoft.com/office/powerpoint/2010/main" val="57896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3824-76E0-4220-9C9D-DB1227281D2F}"/>
              </a:ext>
            </a:extLst>
          </p:cNvPr>
          <p:cNvSpPr>
            <a:spLocks noGrp="1"/>
          </p:cNvSpPr>
          <p:nvPr>
            <p:ph type="title"/>
          </p:nvPr>
        </p:nvSpPr>
        <p:spPr/>
        <p:txBody>
          <a:bodyPr>
            <a:normAutofit/>
          </a:bodyPr>
          <a:lstStyle/>
          <a:p>
            <a:r>
              <a:rPr lang="en-US" sz="3200" u="none" strike="noStrike" spc="30" dirty="0">
                <a:solidFill>
                  <a:srgbClr val="2EB135"/>
                </a:solidFill>
                <a:effectLst/>
                <a:latin typeface="Arial" panose="020B0604020202020204" pitchFamily="34" charset="0"/>
                <a:ea typeface="Calibri" panose="020F0502020204030204" pitchFamily="34" charset="0"/>
                <a:cs typeface="Arial" panose="020B0604020202020204" pitchFamily="34" charset="0"/>
                <a:hlinkClick r:id="rId2" tooltip="Get Fit"/>
              </a:rPr>
              <a:t>3.8 Exercise</a:t>
            </a:r>
            <a:r>
              <a:rPr lang="en-US" sz="3200" spc="30" dirty="0">
                <a:solidFill>
                  <a:srgbClr val="2EB135"/>
                </a:solidFill>
                <a:effectLst/>
                <a:latin typeface="Arial" panose="020B0604020202020204" pitchFamily="34" charset="0"/>
                <a:ea typeface="Calibri" panose="020F0502020204030204" pitchFamily="34" charset="0"/>
              </a:rPr>
              <a:t> daily. </a:t>
            </a:r>
            <a:endParaRPr lang="en-US" sz="3200" dirty="0"/>
          </a:p>
        </p:txBody>
      </p:sp>
      <p:sp>
        <p:nvSpPr>
          <p:cNvPr id="6" name="Content Placeholder 5">
            <a:extLst>
              <a:ext uri="{FF2B5EF4-FFF2-40B4-BE49-F238E27FC236}">
                <a16:creationId xmlns:a16="http://schemas.microsoft.com/office/drawing/2014/main" id="{4D7CAEB2-5C97-4A6E-B1E4-E22E26A41CC5}"/>
              </a:ext>
            </a:extLst>
          </p:cNvPr>
          <p:cNvSpPr>
            <a:spLocks noGrp="1"/>
          </p:cNvSpPr>
          <p:nvPr>
            <p:ph idx="1"/>
          </p:nvPr>
        </p:nvSpPr>
        <p:spPr/>
        <p:txBody>
          <a:bodyPr/>
          <a:lstStyle/>
          <a:p>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Exercising as little as 20 minutes a day can </a:t>
            </a:r>
            <a:r>
              <a:rPr lang="en-US" sz="2400"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increase</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your brain function. Exercise helps you learn faster and retain information better.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7" name="Picture 6">
            <a:extLst>
              <a:ext uri="{FF2B5EF4-FFF2-40B4-BE49-F238E27FC236}">
                <a16:creationId xmlns:a16="http://schemas.microsoft.com/office/drawing/2014/main" id="{1E2AFDA2-9A36-4949-ADC4-78099A652821}"/>
              </a:ext>
            </a:extLst>
          </p:cNvPr>
          <p:cNvPicPr/>
          <p:nvPr/>
        </p:nvPicPr>
        <p:blipFill>
          <a:blip r:embed="rId3"/>
          <a:stretch>
            <a:fillRect/>
          </a:stretch>
        </p:blipFill>
        <p:spPr>
          <a:xfrm>
            <a:off x="3279016" y="2758927"/>
            <a:ext cx="5632450" cy="3105150"/>
          </a:xfrm>
          <a:prstGeom prst="rect">
            <a:avLst/>
          </a:prstGeom>
        </p:spPr>
      </p:pic>
      <p:sp>
        <p:nvSpPr>
          <p:cNvPr id="3" name="Slide Number Placeholder 2">
            <a:extLst>
              <a:ext uri="{FF2B5EF4-FFF2-40B4-BE49-F238E27FC236}">
                <a16:creationId xmlns:a16="http://schemas.microsoft.com/office/drawing/2014/main" id="{DCB9628B-BFC5-4A42-B066-5512FA60F447}"/>
              </a:ext>
            </a:extLst>
          </p:cNvPr>
          <p:cNvSpPr>
            <a:spLocks noGrp="1"/>
          </p:cNvSpPr>
          <p:nvPr>
            <p:ph type="sldNum" sz="quarter" idx="12"/>
          </p:nvPr>
        </p:nvSpPr>
        <p:spPr/>
        <p:txBody>
          <a:bodyPr/>
          <a:lstStyle/>
          <a:p>
            <a:fld id="{0FF54DE5-C571-48E8-A5BC-B369434E2F44}" type="slidenum">
              <a:rPr lang="en-US" smtClean="0"/>
              <a:t>23</a:t>
            </a:fld>
            <a:endParaRPr lang="en-US"/>
          </a:p>
        </p:txBody>
      </p:sp>
    </p:spTree>
    <p:extLst>
      <p:ext uri="{BB962C8B-B14F-4D97-AF65-F5344CB8AC3E}">
        <p14:creationId xmlns:p14="http://schemas.microsoft.com/office/powerpoint/2010/main" val="73417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8558-66B1-49E0-932C-181BC9600FE0}"/>
              </a:ext>
            </a:extLst>
          </p:cNvPr>
          <p:cNvSpPr>
            <a:spLocks noGrp="1"/>
          </p:cNvSpPr>
          <p:nvPr>
            <p:ph type="title"/>
          </p:nvPr>
        </p:nvSpPr>
        <p:spPr/>
        <p:txBody>
          <a:bodyPr>
            <a:normAutofit/>
          </a:bodyPr>
          <a:lstStyle/>
          <a:p>
            <a:r>
              <a:rPr lang="en-US" b="1" kern="1800" spc="30" dirty="0">
                <a:solidFill>
                  <a:srgbClr val="2EB135"/>
                </a:solidFill>
                <a:effectLst/>
                <a:latin typeface="Arial" panose="020B0604020202020204" pitchFamily="34" charset="0"/>
                <a:ea typeface="Times New Roman" panose="02020603050405020304" pitchFamily="18" charset="0"/>
              </a:rPr>
              <a:t>3.9 Eat a </a:t>
            </a:r>
            <a:r>
              <a:rPr lang="en-US" b="1" u="none" strike="noStrike" kern="1800" spc="30" dirty="0">
                <a:solidFill>
                  <a:srgbClr val="2EB135"/>
                </a:solidFill>
                <a:effectLst/>
                <a:latin typeface="Arial" panose="020B0604020202020204" pitchFamily="34" charset="0"/>
                <a:ea typeface="Times New Roman" panose="02020603050405020304" pitchFamily="18" charset="0"/>
                <a:cs typeface="Arial" panose="020B0604020202020204" pitchFamily="34" charset="0"/>
                <a:hlinkClick r:id="rId2" tooltip="Live a Healthy Lifestyle"/>
              </a:rPr>
              <a:t>Healthy</a:t>
            </a:r>
            <a:r>
              <a:rPr lang="en-US" b="1" kern="1800" spc="30" dirty="0">
                <a:solidFill>
                  <a:srgbClr val="2EB135"/>
                </a:solidFill>
                <a:effectLst/>
                <a:latin typeface="Arial" panose="020B0604020202020204" pitchFamily="34" charset="0"/>
                <a:ea typeface="Times New Roman" panose="02020603050405020304" pitchFamily="18" charset="0"/>
              </a:rPr>
              <a:t> Diet: Fruits and Vegetable</a:t>
            </a:r>
            <a:endParaRPr lang="en-US" dirty="0"/>
          </a:p>
        </p:txBody>
      </p:sp>
      <p:sp>
        <p:nvSpPr>
          <p:cNvPr id="3" name="Content Placeholder 2">
            <a:extLst>
              <a:ext uri="{FF2B5EF4-FFF2-40B4-BE49-F238E27FC236}">
                <a16:creationId xmlns:a16="http://schemas.microsoft.com/office/drawing/2014/main" id="{9F17D59E-87EE-4BDC-88C5-78630793E9EE}"/>
              </a:ext>
            </a:extLst>
          </p:cNvPr>
          <p:cNvSpPr>
            <a:spLocks noGrp="1"/>
          </p:cNvSpPr>
          <p:nvPr>
            <p:ph idx="1"/>
          </p:nvPr>
        </p:nvSpPr>
        <p:spPr/>
        <p:txBody>
          <a:bodyPr>
            <a:noAutofit/>
          </a:bodyPr>
          <a:lstStyle/>
          <a:p>
            <a:pPr marL="0" marR="0">
              <a:lnSpc>
                <a:spcPct val="100000"/>
              </a:lnSpc>
              <a:spcBef>
                <a:spcPts val="0"/>
              </a:spcBef>
              <a:spcAft>
                <a:spcPts val="0"/>
              </a:spcAft>
            </a:pP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What a person puts into their body directly affects how they think and feel, and certain foods can help improve memory</a:t>
            </a:r>
            <a:r>
              <a:rPr lang="en-US" sz="2400" dirty="0">
                <a:solidFill>
                  <a:srgbClr val="00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 Omega-3 fatty acids, vitamins, unsaturated fats, and fiber are particularly important for your brain. </a:t>
            </a:r>
          </a:p>
          <a:p>
            <a:pPr marL="0" marR="0">
              <a:lnSpc>
                <a:spcPct val="100000"/>
              </a:lnSpc>
              <a:spcBef>
                <a:spcPts val="0"/>
              </a:spcBef>
              <a:spcAft>
                <a:spcPts val="0"/>
              </a:spcAft>
            </a:pPr>
            <a:r>
              <a:rPr lang="en-US" sz="2400" b="1" dirty="0" smtClean="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Drink </a:t>
            </a:r>
            <a:r>
              <a:rPr lang="en-US" sz="2400" b="1"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lots of water as well to stay hydrated.</a:t>
            </a:r>
          </a:p>
          <a:p>
            <a:pPr marL="0" marR="0" algn="just">
              <a:lnSpc>
                <a:spcPct val="100000"/>
              </a:lnSpc>
              <a:spcBef>
                <a:spcPts val="0"/>
              </a:spcBef>
              <a:spcAft>
                <a:spcPts val="0"/>
              </a:spcAft>
            </a:pPr>
            <a:r>
              <a:rPr lang="en-US" sz="2400" u="sng" dirty="0" smtClean="0">
                <a:solidFill>
                  <a:srgbClr val="0070C0"/>
                </a:solidFill>
                <a:effectLst/>
                <a:latin typeface="Lucida Sans Unicode" panose="020B0602030504020204" pitchFamily="34" charset="0"/>
                <a:ea typeface="Calibri" panose="020F0502020204030204" pitchFamily="34" charset="0"/>
                <a:cs typeface="Arial" panose="020B0604020202020204" pitchFamily="34" charset="0"/>
                <a:hlinkClick r:id="rId3"/>
              </a:rPr>
              <a:t>Harvard </a:t>
            </a:r>
            <a:r>
              <a:rPr lang="en-US" sz="2400" u="sng"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hlinkClick r:id="rId3"/>
              </a:rPr>
              <a:t>Health Publishing</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suggests that maintaining a healthy diet that includes green, leafy </a:t>
            </a:r>
            <a:r>
              <a:rPr lang="en-US" sz="2400" dirty="0">
                <a:solidFill>
                  <a:srgbClr val="00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vegetables</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(e.g., </a:t>
            </a:r>
            <a:r>
              <a:rPr lang="en-US" sz="2400" dirty="0">
                <a:solidFill>
                  <a:srgbClr val="00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spinach and broccoli</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and </a:t>
            </a:r>
            <a:r>
              <a:rPr lang="en-US" sz="2400" dirty="0">
                <a:solidFill>
                  <a:srgbClr val="00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fatty fish</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(e.g., </a:t>
            </a:r>
            <a:r>
              <a:rPr lang="en-US" sz="2400" dirty="0">
                <a:solidFill>
                  <a:srgbClr val="00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salmon and light tuna</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as well as </a:t>
            </a:r>
            <a:r>
              <a:rPr lang="en-US" sz="2400" dirty="0">
                <a:solidFill>
                  <a:srgbClr val="00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berries, walnuts, tea and coffee</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can help to improve memory. </a:t>
            </a:r>
            <a:r>
              <a:rPr lang="en-US" sz="2400" u="sng"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hlinkClick r:id="rId4"/>
              </a:rPr>
              <a:t>Healthline</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also recommends </a:t>
            </a:r>
            <a:r>
              <a:rPr lang="en-US" sz="2400" dirty="0">
                <a:solidFill>
                  <a:srgbClr val="00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pumpkin seeds, dark chocolate, oranges and eggs </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as foods that can improve and maintain memory</a:t>
            </a:r>
            <a:r>
              <a:rPr lang="en-US" sz="2400" dirty="0" smtClean="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a:t>
            </a:r>
            <a:endParaRPr lang="en-US" sz="2400" dirty="0"/>
          </a:p>
        </p:txBody>
      </p:sp>
      <p:sp>
        <p:nvSpPr>
          <p:cNvPr id="4" name="Slide Number Placeholder 3">
            <a:extLst>
              <a:ext uri="{FF2B5EF4-FFF2-40B4-BE49-F238E27FC236}">
                <a16:creationId xmlns:a16="http://schemas.microsoft.com/office/drawing/2014/main" id="{66D69A0E-A55C-461A-8C0F-C76819D15671}"/>
              </a:ext>
            </a:extLst>
          </p:cNvPr>
          <p:cNvSpPr>
            <a:spLocks noGrp="1"/>
          </p:cNvSpPr>
          <p:nvPr>
            <p:ph type="sldNum" sz="quarter" idx="12"/>
          </p:nvPr>
        </p:nvSpPr>
        <p:spPr/>
        <p:txBody>
          <a:bodyPr/>
          <a:lstStyle/>
          <a:p>
            <a:fld id="{0FF54DE5-C571-48E8-A5BC-B369434E2F44}" type="slidenum">
              <a:rPr lang="en-US" smtClean="0"/>
              <a:t>24</a:t>
            </a:fld>
            <a:endParaRPr lang="en-US"/>
          </a:p>
        </p:txBody>
      </p:sp>
    </p:spTree>
    <p:extLst>
      <p:ext uri="{BB962C8B-B14F-4D97-AF65-F5344CB8AC3E}">
        <p14:creationId xmlns:p14="http://schemas.microsoft.com/office/powerpoint/2010/main" val="3179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3C7D3-383E-4D60-BC89-0997DC15A306}"/>
              </a:ext>
            </a:extLst>
          </p:cNvPr>
          <p:cNvSpPr>
            <a:spLocks noGrp="1"/>
          </p:cNvSpPr>
          <p:nvPr>
            <p:ph type="title"/>
          </p:nvPr>
        </p:nvSpPr>
        <p:spPr/>
        <p:txBody>
          <a:bodyPr>
            <a:normAutofit/>
          </a:bodyPr>
          <a:lstStyle/>
          <a:p>
            <a:r>
              <a:rPr lang="en-US" b="1" spc="30" dirty="0">
                <a:solidFill>
                  <a:srgbClr val="2EB135"/>
                </a:solidFill>
                <a:effectLst/>
                <a:latin typeface="Arial" panose="020B0604020202020204" pitchFamily="34" charset="0"/>
                <a:ea typeface="Times New Roman" panose="02020603050405020304" pitchFamily="18" charset="0"/>
              </a:rPr>
              <a:t>3.10 Meditate to improve Your Memory</a:t>
            </a:r>
            <a:endParaRPr lang="en-US" dirty="0"/>
          </a:p>
        </p:txBody>
      </p:sp>
      <p:sp>
        <p:nvSpPr>
          <p:cNvPr id="3" name="Content Placeholder 2">
            <a:extLst>
              <a:ext uri="{FF2B5EF4-FFF2-40B4-BE49-F238E27FC236}">
                <a16:creationId xmlns:a16="http://schemas.microsoft.com/office/drawing/2014/main" id="{4F7479CE-0076-48CD-B86F-56CC4F631E7B}"/>
              </a:ext>
            </a:extLst>
          </p:cNvPr>
          <p:cNvSpPr>
            <a:spLocks noGrp="1"/>
          </p:cNvSpPr>
          <p:nvPr>
            <p:ph idx="1"/>
          </p:nvPr>
        </p:nvSpPr>
        <p:spPr/>
        <p:txBody>
          <a:bodyPr>
            <a:noAutofit/>
          </a:bodyPr>
          <a:lstStyle/>
          <a:p>
            <a:r>
              <a:rPr lang="en-US" sz="2800"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Mindfulness meditation</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teaches you to focus your mind. When you're able to focus better, you're also better able to </a:t>
            </a:r>
            <a:r>
              <a:rPr lang="en-US" sz="2800"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solidify concepts </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in your short-term memory.</a:t>
            </a:r>
          </a:p>
          <a:p>
            <a:endParaRPr lang="en-US" sz="2800" dirty="0">
              <a:solidFill>
                <a:srgbClr val="000000"/>
              </a:solidFill>
              <a:latin typeface="Lucida Sans Unicode" panose="020B0602030504020204" pitchFamily="34" charset="0"/>
              <a:ea typeface="Calibri" panose="020F0502020204030204" pitchFamily="34" charset="0"/>
              <a:cs typeface="Arial" panose="020B0604020202020204" pitchFamily="34" charset="0"/>
            </a:endParaRPr>
          </a:p>
          <a:p>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The authors of a </a:t>
            </a:r>
            <a:r>
              <a:rPr lang="en-US" sz="2800" b="1" u="sng"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hlinkClick r:id="rId2"/>
              </a:rPr>
              <a:t>2018 research pape</a:t>
            </a:r>
            <a:r>
              <a:rPr lang="en-US" sz="2800" u="sng"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hlinkClick r:id="rId2"/>
              </a:rPr>
              <a:t>r</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note that many studies show </a:t>
            </a:r>
            <a:r>
              <a:rPr lang="en-US" sz="2800"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meditation improves </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brain function, reduces markers of brain degeneration, and improves </a:t>
            </a:r>
            <a:r>
              <a:rPr lang="en-US" sz="28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both working memory and long term memory</a:t>
            </a:r>
            <a:r>
              <a:rPr lang="en-US" sz="28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The researchers observed the brains of people who regularly practiced meditation and those who did not.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
        <p:nvSpPr>
          <p:cNvPr id="4" name="Slide Number Placeholder 3">
            <a:extLst>
              <a:ext uri="{FF2B5EF4-FFF2-40B4-BE49-F238E27FC236}">
                <a16:creationId xmlns:a16="http://schemas.microsoft.com/office/drawing/2014/main" id="{F65B3614-5C88-4360-A360-21F76DC67605}"/>
              </a:ext>
            </a:extLst>
          </p:cNvPr>
          <p:cNvSpPr>
            <a:spLocks noGrp="1"/>
          </p:cNvSpPr>
          <p:nvPr>
            <p:ph type="sldNum" sz="quarter" idx="12"/>
          </p:nvPr>
        </p:nvSpPr>
        <p:spPr/>
        <p:txBody>
          <a:bodyPr/>
          <a:lstStyle/>
          <a:p>
            <a:fld id="{0FF54DE5-C571-48E8-A5BC-B369434E2F44}" type="slidenum">
              <a:rPr lang="en-US" smtClean="0"/>
              <a:t>25</a:t>
            </a:fld>
            <a:endParaRPr lang="en-US"/>
          </a:p>
        </p:txBody>
      </p:sp>
    </p:spTree>
    <p:extLst>
      <p:ext uri="{BB962C8B-B14F-4D97-AF65-F5344CB8AC3E}">
        <p14:creationId xmlns:p14="http://schemas.microsoft.com/office/powerpoint/2010/main" val="78137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60F8-7349-4D22-B868-555B1784F1BD}"/>
              </a:ext>
            </a:extLst>
          </p:cNvPr>
          <p:cNvSpPr>
            <a:spLocks noGrp="1"/>
          </p:cNvSpPr>
          <p:nvPr>
            <p:ph type="title"/>
          </p:nvPr>
        </p:nvSpPr>
        <p:spPr/>
        <p:txBody>
          <a:bodyPr>
            <a:normAutofit/>
          </a:bodyPr>
          <a:lstStyle/>
          <a:p>
            <a:r>
              <a:rPr lang="en-US" b="1" spc="30" dirty="0">
                <a:solidFill>
                  <a:srgbClr val="2EB135"/>
                </a:solidFill>
                <a:effectLst/>
                <a:latin typeface="Arial" panose="020B0604020202020204" pitchFamily="34" charset="0"/>
                <a:ea typeface="Calibri" panose="020F0502020204030204" pitchFamily="34" charset="0"/>
              </a:rPr>
              <a:t>3.11 Maintain social relationships. </a:t>
            </a:r>
            <a:endParaRPr lang="en-US" b="1" dirty="0"/>
          </a:p>
        </p:txBody>
      </p:sp>
      <p:sp>
        <p:nvSpPr>
          <p:cNvPr id="3" name="Content Placeholder 2">
            <a:extLst>
              <a:ext uri="{FF2B5EF4-FFF2-40B4-BE49-F238E27FC236}">
                <a16:creationId xmlns:a16="http://schemas.microsoft.com/office/drawing/2014/main" id="{E5B687A0-CDDE-4346-A4F1-379CEEBA8D57}"/>
              </a:ext>
            </a:extLst>
          </p:cNvPr>
          <p:cNvSpPr>
            <a:spLocks noGrp="1"/>
          </p:cNvSpPr>
          <p:nvPr>
            <p:ph idx="1"/>
          </p:nvPr>
        </p:nvSpPr>
        <p:spPr/>
        <p:txBody>
          <a:bodyPr>
            <a:normAutofit/>
          </a:bodyPr>
          <a:lstStyle/>
          <a:p>
            <a:r>
              <a:rPr lang="en-US" sz="2800" dirty="0">
                <a:solidFill>
                  <a:srgbClr val="0070C0"/>
                </a:solidFill>
                <a:effectLst/>
                <a:latin typeface="Lucida Sans Unicode" panose="020B0602030504020204" pitchFamily="34" charset="0"/>
                <a:ea typeface="Calibri" panose="020F0502020204030204" pitchFamily="34" charset="0"/>
              </a:rPr>
              <a:t>Interaction with friends and family </a:t>
            </a:r>
            <a:r>
              <a:rPr lang="en-US" sz="2800" dirty="0">
                <a:solidFill>
                  <a:srgbClr val="000000"/>
                </a:solidFill>
                <a:effectLst/>
                <a:latin typeface="Lucida Sans Unicode" panose="020B0602030504020204" pitchFamily="34" charset="0"/>
                <a:ea typeface="Calibri" panose="020F0502020204030204" pitchFamily="34" charset="0"/>
              </a:rPr>
              <a:t>can help reduce stress levels, enhance </a:t>
            </a:r>
            <a:r>
              <a:rPr lang="en-US" sz="2800" dirty="0">
                <a:solidFill>
                  <a:srgbClr val="0070C0"/>
                </a:solidFill>
                <a:effectLst/>
                <a:latin typeface="Lucida Sans Unicode" panose="020B0602030504020204" pitchFamily="34" charset="0"/>
                <a:ea typeface="Calibri" panose="020F0502020204030204" pitchFamily="34" charset="0"/>
              </a:rPr>
              <a:t>intellectual stimulation</a:t>
            </a:r>
            <a:r>
              <a:rPr lang="en-US" sz="2800" dirty="0">
                <a:solidFill>
                  <a:srgbClr val="000000"/>
                </a:solidFill>
                <a:effectLst/>
                <a:latin typeface="Lucida Sans Unicode" panose="020B0602030504020204" pitchFamily="34" charset="0"/>
                <a:ea typeface="Calibri" panose="020F0502020204030204" pitchFamily="34" charset="0"/>
              </a:rPr>
              <a:t>, combat depression, and potentially slow the rate of memory decline</a:t>
            </a:r>
            <a:endParaRPr lang="en-US" sz="2800" i="1" u="sng" dirty="0">
              <a:solidFill>
                <a:srgbClr val="981E32"/>
              </a:solidFill>
              <a:effectLst/>
              <a:latin typeface="Arial" panose="020B0604020202020204" pitchFamily="34" charset="0"/>
              <a:ea typeface="Calibri" panose="020F0502020204030204" pitchFamily="34" charset="0"/>
              <a:cs typeface="Arial" panose="020B0604020202020204" pitchFamily="34" charset="0"/>
              <a:hlinkClick r:id="rId2"/>
            </a:endParaRPr>
          </a:p>
          <a:p>
            <a:r>
              <a:rPr lang="en-US" sz="2800" i="1" u="sng" dirty="0">
                <a:solidFill>
                  <a:srgbClr val="981E32"/>
                </a:solidFill>
                <a:effectLst/>
                <a:latin typeface="Arial" panose="020B0604020202020204" pitchFamily="34" charset="0"/>
                <a:ea typeface="Calibri" panose="020F0502020204030204" pitchFamily="34" charset="0"/>
                <a:cs typeface="Arial" panose="020B0604020202020204" pitchFamily="34" charset="0"/>
                <a:hlinkClick r:id="rId2"/>
              </a:rPr>
              <a:t>Psychology Today</a:t>
            </a:r>
            <a:r>
              <a:rPr lang="en-US" sz="2800" dirty="0">
                <a:solidFill>
                  <a:srgbClr val="040404"/>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srgbClr val="040404"/>
                </a:solidFill>
                <a:effectLst/>
                <a:latin typeface="Lucida Sans Unicode" panose="020B0602030504020204" pitchFamily="34" charset="0"/>
                <a:ea typeface="Calibri" panose="020F0502020204030204" pitchFamily="34" charset="0"/>
                <a:cs typeface="Arial" panose="020B0604020202020204" pitchFamily="34" charset="0"/>
              </a:rPr>
              <a:t>writer Angela K. Troyer, PhD, explains, “</a:t>
            </a:r>
            <a:r>
              <a:rPr lang="en-US" sz="2800" i="1" dirty="0">
                <a:solidFill>
                  <a:srgbClr val="040404"/>
                </a:solidFill>
                <a:effectLst/>
                <a:latin typeface="Lucida Sans Unicode" panose="020B0602030504020204" pitchFamily="34" charset="0"/>
                <a:ea typeface="Calibri" panose="020F0502020204030204" pitchFamily="34" charset="0"/>
                <a:cs typeface="Arial" panose="020B0604020202020204" pitchFamily="34" charset="0"/>
              </a:rPr>
              <a:t>People who connect with others generally perform better on tests of memory and other cognitive skills. And, in the long run, people with active social lives are less likely to develop dementia than those who are more socially isolated</a:t>
            </a:r>
            <a:r>
              <a:rPr lang="en-US" sz="2800" dirty="0">
                <a:solidFill>
                  <a:srgbClr val="040404"/>
                </a:solidFill>
                <a:effectLst/>
                <a:latin typeface="Lucida Sans Unicode" panose="020B0602030504020204" pitchFamily="34" charset="0"/>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
        <p:nvSpPr>
          <p:cNvPr id="4" name="Slide Number Placeholder 3">
            <a:extLst>
              <a:ext uri="{FF2B5EF4-FFF2-40B4-BE49-F238E27FC236}">
                <a16:creationId xmlns:a16="http://schemas.microsoft.com/office/drawing/2014/main" id="{4BC4C042-6F46-4DF4-A2A2-246C37BED36D}"/>
              </a:ext>
            </a:extLst>
          </p:cNvPr>
          <p:cNvSpPr>
            <a:spLocks noGrp="1"/>
          </p:cNvSpPr>
          <p:nvPr>
            <p:ph type="sldNum" sz="quarter" idx="12"/>
          </p:nvPr>
        </p:nvSpPr>
        <p:spPr/>
        <p:txBody>
          <a:bodyPr/>
          <a:lstStyle/>
          <a:p>
            <a:fld id="{0FF54DE5-C571-48E8-A5BC-B369434E2F44}" type="slidenum">
              <a:rPr lang="en-US" smtClean="0"/>
              <a:t>26</a:t>
            </a:fld>
            <a:endParaRPr lang="en-US"/>
          </a:p>
        </p:txBody>
      </p:sp>
    </p:spTree>
    <p:extLst>
      <p:ext uri="{BB962C8B-B14F-4D97-AF65-F5344CB8AC3E}">
        <p14:creationId xmlns:p14="http://schemas.microsoft.com/office/powerpoint/2010/main" val="425026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41C4-F261-4206-8397-FA9D5D783F55}"/>
              </a:ext>
            </a:extLst>
          </p:cNvPr>
          <p:cNvSpPr>
            <a:spLocks noGrp="1"/>
          </p:cNvSpPr>
          <p:nvPr>
            <p:ph type="title"/>
          </p:nvPr>
        </p:nvSpPr>
        <p:spPr>
          <a:xfrm>
            <a:off x="1104900" y="136524"/>
            <a:ext cx="9980682" cy="1096962"/>
          </a:xfrm>
        </p:spPr>
        <p:txBody>
          <a:bodyPr>
            <a:normAutofit/>
          </a:bodyPr>
          <a:lstStyle/>
          <a:p>
            <a:r>
              <a:rPr lang="en-US" sz="3600" b="1" spc="30" dirty="0">
                <a:solidFill>
                  <a:srgbClr val="2EB135"/>
                </a:solidFill>
                <a:effectLst/>
                <a:latin typeface="Arial" panose="020B0604020202020204" pitchFamily="34" charset="0"/>
                <a:ea typeface="Calibri" panose="020F0502020204030204" pitchFamily="34" charset="0"/>
              </a:rPr>
              <a:t>3. 12 Use Acronyms</a:t>
            </a:r>
            <a:endParaRPr lang="en-US" sz="3600" b="1" dirty="0"/>
          </a:p>
        </p:txBody>
      </p:sp>
      <p:sp>
        <p:nvSpPr>
          <p:cNvPr id="3" name="Content Placeholder 2">
            <a:extLst>
              <a:ext uri="{FF2B5EF4-FFF2-40B4-BE49-F238E27FC236}">
                <a16:creationId xmlns:a16="http://schemas.microsoft.com/office/drawing/2014/main" id="{36BAFF28-D502-43D0-A0C6-EE7B276D21CA}"/>
              </a:ext>
            </a:extLst>
          </p:cNvPr>
          <p:cNvSpPr>
            <a:spLocks noGrp="1"/>
          </p:cNvSpPr>
          <p:nvPr>
            <p:ph idx="1"/>
          </p:nvPr>
        </p:nvSpPr>
        <p:spPr/>
        <p:txBody>
          <a:bodyPr>
            <a:normAutofit/>
          </a:bodyPr>
          <a:lstStyle/>
          <a:p>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Try to use it always. Let us try this one: Order of operation</a:t>
            </a:r>
            <a:r>
              <a:rPr lang="en-US" sz="2400" dirty="0" smtClean="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a:t>
            </a:r>
            <a:r>
              <a:rPr lang="en-US" sz="2400" b="1" dirty="0">
                <a:solidFill>
                  <a:srgbClr val="0070C0"/>
                </a:solidFill>
                <a:latin typeface="arial" panose="020B0604020202020204" pitchFamily="34" charset="0"/>
              </a:rPr>
              <a:t> P</a:t>
            </a:r>
            <a:r>
              <a:rPr lang="en-US" sz="2400" dirty="0">
                <a:solidFill>
                  <a:srgbClr val="0070C0"/>
                </a:solidFill>
                <a:latin typeface="arial" panose="020B0604020202020204" pitchFamily="34" charset="0"/>
              </a:rPr>
              <a:t>arentheses, </a:t>
            </a:r>
            <a:r>
              <a:rPr lang="en-US" sz="2400" b="1" dirty="0">
                <a:solidFill>
                  <a:srgbClr val="0070C0"/>
                </a:solidFill>
                <a:latin typeface="arial" panose="020B0604020202020204" pitchFamily="34" charset="0"/>
              </a:rPr>
              <a:t>E</a:t>
            </a:r>
            <a:r>
              <a:rPr lang="en-US" sz="2400" dirty="0">
                <a:solidFill>
                  <a:srgbClr val="0070C0"/>
                </a:solidFill>
                <a:latin typeface="arial" panose="020B0604020202020204" pitchFamily="34" charset="0"/>
              </a:rPr>
              <a:t>xponents, </a:t>
            </a:r>
            <a:r>
              <a:rPr lang="en-US" sz="2400" b="1" dirty="0">
                <a:solidFill>
                  <a:srgbClr val="0070C0"/>
                </a:solidFill>
                <a:latin typeface="arial" panose="020B0604020202020204" pitchFamily="34" charset="0"/>
              </a:rPr>
              <a:t>M</a:t>
            </a:r>
            <a:r>
              <a:rPr lang="en-US" sz="2400" dirty="0">
                <a:solidFill>
                  <a:srgbClr val="0070C0"/>
                </a:solidFill>
                <a:latin typeface="arial" panose="020B0604020202020204" pitchFamily="34" charset="0"/>
              </a:rPr>
              <a:t>ultiplication ,</a:t>
            </a:r>
            <a:r>
              <a:rPr lang="en-US" sz="2400" b="1" dirty="0">
                <a:solidFill>
                  <a:srgbClr val="0070C0"/>
                </a:solidFill>
                <a:latin typeface="arial" panose="020B0604020202020204" pitchFamily="34" charset="0"/>
              </a:rPr>
              <a:t>D</a:t>
            </a:r>
            <a:r>
              <a:rPr lang="en-US" sz="2400" dirty="0">
                <a:solidFill>
                  <a:srgbClr val="0070C0"/>
                </a:solidFill>
                <a:latin typeface="arial" panose="020B0604020202020204" pitchFamily="34" charset="0"/>
              </a:rPr>
              <a:t>ivision, </a:t>
            </a:r>
            <a:r>
              <a:rPr lang="en-US" sz="2400" b="1" dirty="0">
                <a:solidFill>
                  <a:srgbClr val="0070C0"/>
                </a:solidFill>
                <a:latin typeface="arial" panose="020B0604020202020204" pitchFamily="34" charset="0"/>
              </a:rPr>
              <a:t>A</a:t>
            </a:r>
            <a:r>
              <a:rPr lang="en-US" sz="2400" dirty="0">
                <a:solidFill>
                  <a:srgbClr val="0070C0"/>
                </a:solidFill>
                <a:latin typeface="arial" panose="020B0604020202020204" pitchFamily="34" charset="0"/>
              </a:rPr>
              <a:t>ddition, </a:t>
            </a:r>
            <a:r>
              <a:rPr lang="en-US" sz="2400" b="1" dirty="0">
                <a:solidFill>
                  <a:srgbClr val="0070C0"/>
                </a:solidFill>
                <a:latin typeface="arial" panose="020B0604020202020204" pitchFamily="34" charset="0"/>
              </a:rPr>
              <a:t>S</a:t>
            </a:r>
            <a:r>
              <a:rPr lang="en-US" sz="2400" dirty="0">
                <a:solidFill>
                  <a:srgbClr val="0070C0"/>
                </a:solidFill>
                <a:latin typeface="arial" panose="020B0604020202020204" pitchFamily="34" charset="0"/>
              </a:rPr>
              <a:t>ubtraction</a:t>
            </a:r>
            <a:r>
              <a:rPr lang="en-US" sz="2400" dirty="0">
                <a:solidFill>
                  <a:srgbClr val="222222"/>
                </a:solidFill>
                <a:latin typeface="arial" panose="020B0604020202020204" pitchFamily="34" charset="0"/>
              </a:rPr>
              <a:t>-</a:t>
            </a:r>
            <a:r>
              <a:rPr lang="en-US" sz="2400" dirty="0" smtClean="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a:t>
            </a:r>
            <a:r>
              <a:rPr lang="en-US" sz="2400" dirty="0">
                <a:solidFill>
                  <a:srgbClr val="00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PEMDAS</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a:t>
            </a:r>
            <a:r>
              <a:rPr lang="en-US" sz="2400" b="0" i="0" dirty="0">
                <a:solidFill>
                  <a:srgbClr val="222222"/>
                </a:solidFill>
                <a:effectLst/>
                <a:latin typeface="arial" panose="020B0604020202020204" pitchFamily="34" charset="0"/>
              </a:rPr>
              <a:t>"</a:t>
            </a:r>
            <a:r>
              <a:rPr lang="en-US" sz="2400" b="1" i="0" dirty="0">
                <a:solidFill>
                  <a:srgbClr val="222222"/>
                </a:solidFill>
                <a:effectLst/>
                <a:latin typeface="arial" panose="020B0604020202020204" pitchFamily="34" charset="0"/>
              </a:rPr>
              <a:t>Please Excuse My Dear Aunt </a:t>
            </a:r>
            <a:r>
              <a:rPr lang="en-US" sz="2400" b="1" i="0" dirty="0" smtClean="0">
                <a:solidFill>
                  <a:srgbClr val="222222"/>
                </a:solidFill>
                <a:effectLst/>
                <a:latin typeface="arial" panose="020B0604020202020204" pitchFamily="34" charset="0"/>
              </a:rPr>
              <a:t>Sally</a:t>
            </a:r>
            <a:r>
              <a:rPr lang="en-US" sz="2400" dirty="0" smtClean="0">
                <a:solidFill>
                  <a:srgbClr val="222222"/>
                </a:solidFill>
                <a:latin typeface="arial" panose="020B0604020202020204" pitchFamily="34" charset="0"/>
              </a:rPr>
              <a:t>” </a:t>
            </a:r>
            <a:r>
              <a:rPr lang="en-US" sz="2400" b="0" i="0" dirty="0" smtClean="0">
                <a:solidFill>
                  <a:srgbClr val="222222"/>
                </a:solidFill>
                <a:effectLst/>
                <a:latin typeface="arial" panose="020B0604020202020204" pitchFamily="34" charset="0"/>
              </a:rPr>
              <a:t>:</a:t>
            </a:r>
            <a:r>
              <a:rPr lang="en-US" sz="2400" dirty="0" smtClean="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a:t>
            </a:r>
            <a:r>
              <a:rPr lang="en-US" sz="2400" b="0" i="0" dirty="0">
                <a:solidFill>
                  <a:srgbClr val="0070C0"/>
                </a:solidFill>
                <a:effectLst/>
                <a:latin typeface="arial" panose="020B0604020202020204" pitchFamily="34" charset="0"/>
              </a:rPr>
              <a:t> </a:t>
            </a:r>
            <a:r>
              <a:rPr lang="en-US" sz="2400" b="1" i="0" dirty="0" smtClean="0">
                <a:solidFill>
                  <a:srgbClr val="0070C0"/>
                </a:solidFill>
                <a:effectLst/>
                <a:latin typeface="arial" panose="020B0604020202020204" pitchFamily="34" charset="0"/>
              </a:rPr>
              <a:t>PEMDAS</a:t>
            </a:r>
            <a:r>
              <a:rPr lang="en-US" sz="2400" b="1" i="0" dirty="0" smtClean="0">
                <a:solidFill>
                  <a:srgbClr val="222222"/>
                </a:solidFill>
                <a:effectLst/>
                <a:latin typeface="arial" panose="020B0604020202020204" pitchFamily="34" charset="0"/>
              </a:rPr>
              <a:t>.</a:t>
            </a:r>
            <a:r>
              <a:rPr lang="en-US" sz="2400" b="0" i="0" dirty="0">
                <a:solidFill>
                  <a:srgbClr val="222222"/>
                </a:solidFill>
                <a:effectLst/>
                <a:latin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400" dirty="0"/>
          </a:p>
        </p:txBody>
      </p:sp>
      <p:pic>
        <p:nvPicPr>
          <p:cNvPr id="5" name="Picture 4">
            <a:extLst>
              <a:ext uri="{FF2B5EF4-FFF2-40B4-BE49-F238E27FC236}">
                <a16:creationId xmlns:a16="http://schemas.microsoft.com/office/drawing/2014/main" id="{1A039429-7EEE-400B-9FA2-21984E696C38}"/>
              </a:ext>
            </a:extLst>
          </p:cNvPr>
          <p:cNvPicPr>
            <a:picLocks noChangeAspect="1"/>
          </p:cNvPicPr>
          <p:nvPr/>
        </p:nvPicPr>
        <p:blipFill>
          <a:blip r:embed="rId2"/>
          <a:stretch>
            <a:fillRect/>
          </a:stretch>
        </p:blipFill>
        <p:spPr>
          <a:xfrm>
            <a:off x="4822656" y="2654111"/>
            <a:ext cx="2721144" cy="3456267"/>
          </a:xfrm>
          <a:prstGeom prst="rect">
            <a:avLst/>
          </a:prstGeom>
        </p:spPr>
      </p:pic>
      <p:sp>
        <p:nvSpPr>
          <p:cNvPr id="6" name="Slide Number Placeholder 5">
            <a:extLst>
              <a:ext uri="{FF2B5EF4-FFF2-40B4-BE49-F238E27FC236}">
                <a16:creationId xmlns:a16="http://schemas.microsoft.com/office/drawing/2014/main" id="{61ED8DCC-16FC-49BB-AA31-CCFBFE516F8D}"/>
              </a:ext>
            </a:extLst>
          </p:cNvPr>
          <p:cNvSpPr>
            <a:spLocks noGrp="1"/>
          </p:cNvSpPr>
          <p:nvPr>
            <p:ph type="sldNum" sz="quarter" idx="12"/>
          </p:nvPr>
        </p:nvSpPr>
        <p:spPr/>
        <p:txBody>
          <a:bodyPr/>
          <a:lstStyle/>
          <a:p>
            <a:fld id="{0FF54DE5-C571-48E8-A5BC-B369434E2F44}" type="slidenum">
              <a:rPr lang="en-US" smtClean="0"/>
              <a:t>27</a:t>
            </a:fld>
            <a:endParaRPr lang="en-US"/>
          </a:p>
        </p:txBody>
      </p:sp>
    </p:spTree>
    <p:extLst>
      <p:ext uri="{BB962C8B-B14F-4D97-AF65-F5344CB8AC3E}">
        <p14:creationId xmlns:p14="http://schemas.microsoft.com/office/powerpoint/2010/main" val="230886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17B3-BC75-48CD-B742-DF323E281B84}"/>
              </a:ext>
            </a:extLst>
          </p:cNvPr>
          <p:cNvSpPr>
            <a:spLocks noGrp="1"/>
          </p:cNvSpPr>
          <p:nvPr>
            <p:ph type="title"/>
          </p:nvPr>
        </p:nvSpPr>
        <p:spPr/>
        <p:txBody>
          <a:bodyPr>
            <a:normAutofit/>
          </a:bodyPr>
          <a:lstStyle/>
          <a:p>
            <a:r>
              <a:rPr lang="en-US" b="1" spc="30" dirty="0">
                <a:solidFill>
                  <a:srgbClr val="2EB135"/>
                </a:solidFill>
                <a:effectLst/>
                <a:latin typeface="Arial" panose="020B0604020202020204" pitchFamily="34" charset="0"/>
                <a:ea typeface="Calibri" panose="020F0502020204030204" pitchFamily="34" charset="0"/>
              </a:rPr>
              <a:t>3.13 Use both Focused and the Diffuse modes </a:t>
            </a:r>
            <a:endParaRPr lang="en-US" b="1" dirty="0"/>
          </a:p>
        </p:txBody>
      </p:sp>
      <p:sp>
        <p:nvSpPr>
          <p:cNvPr id="3" name="Content Placeholder 2">
            <a:extLst>
              <a:ext uri="{FF2B5EF4-FFF2-40B4-BE49-F238E27FC236}">
                <a16:creationId xmlns:a16="http://schemas.microsoft.com/office/drawing/2014/main" id="{483E1B25-33E9-47C7-9DAF-0113E7E3B436}"/>
              </a:ext>
            </a:extLst>
          </p:cNvPr>
          <p:cNvSpPr>
            <a:spLocks noGrp="1"/>
          </p:cNvSpPr>
          <p:nvPr>
            <p:ph idx="1"/>
          </p:nvPr>
        </p:nvSpPr>
        <p:spPr/>
        <p:txBody>
          <a:bodyPr>
            <a:normAutofit/>
          </a:bodyPr>
          <a:lstStyle/>
          <a:p>
            <a:pPr marL="0" marR="0">
              <a:lnSpc>
                <a:spcPct val="107000"/>
              </a:lnSpc>
              <a:spcBef>
                <a:spcPts val="0"/>
              </a:spcBef>
              <a:spcAft>
                <a:spcPts val="0"/>
              </a:spcAft>
            </a:pP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We have two different modes of </a:t>
            </a:r>
            <a:r>
              <a:rPr lang="en-US" sz="24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thinking</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the </a:t>
            </a:r>
            <a:r>
              <a:rPr lang="en-US" sz="24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focused mode</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and </a:t>
            </a:r>
            <a:r>
              <a:rPr lang="en-US" sz="24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diffuse mode</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We are in either in one mode or the other. Both these modes are highly important for learning.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To learn something new – go back and forth between the </a:t>
            </a:r>
            <a:r>
              <a:rPr lang="en-US" sz="24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FOCUS</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and </a:t>
            </a:r>
            <a:r>
              <a:rPr lang="en-US" sz="2400" b="1" dirty="0">
                <a:solidFill>
                  <a:srgbClr val="0070C0"/>
                </a:solidFill>
                <a:effectLst/>
                <a:latin typeface="Lucida Sans Unicode" panose="020B0602030504020204" pitchFamily="34" charset="0"/>
                <a:ea typeface="Calibri" panose="020F0502020204030204" pitchFamily="34" charset="0"/>
              </a:rPr>
              <a:t>DIFFUSE</a:t>
            </a:r>
            <a:r>
              <a:rPr lang="en-US" sz="2400" dirty="0">
                <a:solidFill>
                  <a:srgbClr val="000000"/>
                </a:solidFill>
                <a:effectLst/>
                <a:latin typeface="Lucida Sans Unicode" panose="020B0602030504020204" pitchFamily="34" charset="0"/>
                <a:ea typeface="Calibri" panose="020F0502020204030204" pitchFamily="34" charset="0"/>
              </a:rPr>
              <a:t> Modes</a:t>
            </a:r>
          </a:p>
          <a:p>
            <a:pPr marL="0" marR="0">
              <a:lnSpc>
                <a:spcPct val="107000"/>
              </a:lnSpc>
              <a:spcBef>
                <a:spcPts val="0"/>
              </a:spcBef>
              <a:spcAft>
                <a:spcPts val="0"/>
              </a:spcAft>
            </a:pPr>
            <a:r>
              <a:rPr lang="en-US" sz="2400" dirty="0">
                <a:solidFill>
                  <a:srgbClr val="000000"/>
                </a:solidFill>
                <a:effectLst/>
                <a:latin typeface="Lucida Sans Unicode" panose="020B0602030504020204" pitchFamily="34" charset="0"/>
                <a:ea typeface="Calibri" panose="020F0502020204030204" pitchFamily="34" charset="0"/>
              </a:rPr>
              <a:t>The </a:t>
            </a:r>
            <a:r>
              <a:rPr lang="en-US" sz="2400" b="1" dirty="0">
                <a:solidFill>
                  <a:srgbClr val="0070C0"/>
                </a:solidFill>
                <a:effectLst/>
                <a:latin typeface="Lucida Sans Unicode" panose="020B0602030504020204" pitchFamily="34" charset="0"/>
                <a:ea typeface="Calibri" panose="020F0502020204030204" pitchFamily="34" charset="0"/>
              </a:rPr>
              <a:t>focused mode</a:t>
            </a:r>
            <a:r>
              <a:rPr lang="en-US" sz="2400" dirty="0">
                <a:solidFill>
                  <a:srgbClr val="000000"/>
                </a:solidFill>
                <a:effectLst/>
                <a:latin typeface="Lucida Sans Unicode" panose="020B0602030504020204" pitchFamily="34" charset="0"/>
                <a:ea typeface="Calibri" panose="020F0502020204030204" pitchFamily="34" charset="0"/>
              </a:rPr>
              <a:t> is when we concentrate on solving an issue or to make a decision. </a:t>
            </a:r>
            <a:endParaRPr lang="en-US" sz="2400" dirty="0">
              <a:solidFill>
                <a:srgbClr val="000000"/>
              </a:solidFill>
              <a:latin typeface="Lucida Sans Unicode" panose="020B0602030504020204" pitchFamily="34" charset="0"/>
              <a:ea typeface="Calibri" panose="020F0502020204030204" pitchFamily="34" charset="0"/>
            </a:endParaRPr>
          </a:p>
          <a:p>
            <a:pPr marL="0">
              <a:lnSpc>
                <a:spcPct val="107000"/>
              </a:lnSpc>
              <a:spcBef>
                <a:spcPts val="0"/>
              </a:spcBef>
            </a:pPr>
            <a:r>
              <a:rPr lang="en-US" sz="24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Diffuse mode</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is associated with “</a:t>
            </a:r>
            <a:r>
              <a:rPr lang="en-US" sz="24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big picture</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perspectives, and happens when you </a:t>
            </a:r>
            <a:r>
              <a:rPr lang="en-US" sz="24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relax and let your mind wander</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If you are trying to understand or figure out something new, turn off your focused thinking and turn on your diffuse </a:t>
            </a:r>
            <a:r>
              <a:rPr lang="en-US" sz="2400" dirty="0" smtClean="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mode-Take a walk, etc. </a:t>
            </a:r>
            <a:endParaRPr lang="en-US" sz="2400" dirty="0"/>
          </a:p>
        </p:txBody>
      </p:sp>
      <p:sp>
        <p:nvSpPr>
          <p:cNvPr id="4" name="Slide Number Placeholder 3">
            <a:extLst>
              <a:ext uri="{FF2B5EF4-FFF2-40B4-BE49-F238E27FC236}">
                <a16:creationId xmlns:a16="http://schemas.microsoft.com/office/drawing/2014/main" id="{07FFFE36-DEC7-4610-8CE2-B1A6EB9EAE0A}"/>
              </a:ext>
            </a:extLst>
          </p:cNvPr>
          <p:cNvSpPr>
            <a:spLocks noGrp="1"/>
          </p:cNvSpPr>
          <p:nvPr>
            <p:ph type="sldNum" sz="quarter" idx="12"/>
          </p:nvPr>
        </p:nvSpPr>
        <p:spPr/>
        <p:txBody>
          <a:bodyPr/>
          <a:lstStyle/>
          <a:p>
            <a:fld id="{0FF54DE5-C571-48E8-A5BC-B369434E2F44}" type="slidenum">
              <a:rPr lang="en-US" smtClean="0"/>
              <a:t>28</a:t>
            </a:fld>
            <a:endParaRPr lang="en-US"/>
          </a:p>
        </p:txBody>
      </p:sp>
    </p:spTree>
    <p:extLst>
      <p:ext uri="{BB962C8B-B14F-4D97-AF65-F5344CB8AC3E}">
        <p14:creationId xmlns:p14="http://schemas.microsoft.com/office/powerpoint/2010/main" val="165612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9F16-E370-41DA-AEAF-687FBFC8F1AB}"/>
              </a:ext>
            </a:extLst>
          </p:cNvPr>
          <p:cNvSpPr>
            <a:spLocks noGrp="1"/>
          </p:cNvSpPr>
          <p:nvPr>
            <p:ph type="title"/>
          </p:nvPr>
        </p:nvSpPr>
        <p:spPr/>
        <p:txBody>
          <a:bodyPr/>
          <a:lstStyle/>
          <a:p>
            <a:r>
              <a:rPr lang="en-US" b="1" i="0" dirty="0" smtClean="0">
                <a:solidFill>
                  <a:srgbClr val="222222"/>
                </a:solidFill>
                <a:effectLst/>
                <a:latin typeface="arial" panose="020B0604020202020204" pitchFamily="34" charset="0"/>
              </a:rPr>
              <a:t>Inventor of Light Bulb-Thomas Edison</a:t>
            </a:r>
            <a:r>
              <a:rPr lang="en-US" b="0" i="0" dirty="0" smtClean="0">
                <a:solidFill>
                  <a:srgbClr val="222222"/>
                </a:solidFill>
                <a:effectLst/>
                <a:latin typeface="arial" panose="020B0604020202020204" pitchFamily="34" charset="0"/>
              </a:rPr>
              <a:t> </a:t>
            </a:r>
            <a:r>
              <a:rPr lang="en-US" b="0" i="0" dirty="0">
                <a:solidFill>
                  <a:srgbClr val="222222"/>
                </a:solidFill>
                <a:effectLst/>
                <a:latin typeface="arial" panose="020B0604020202020204" pitchFamily="34" charset="0"/>
              </a:rPr>
              <a:t>used </a:t>
            </a:r>
            <a:r>
              <a:rPr lang="en-US" b="0" i="0" dirty="0">
                <a:solidFill>
                  <a:srgbClr val="222222"/>
                </a:solidFill>
                <a:effectLst/>
                <a:highlight>
                  <a:srgbClr val="FFFF00"/>
                </a:highlight>
                <a:latin typeface="arial" panose="020B0604020202020204" pitchFamily="34" charset="0"/>
              </a:rPr>
              <a:t>diffuse mode </a:t>
            </a:r>
            <a:endParaRPr lang="en-US" dirty="0"/>
          </a:p>
        </p:txBody>
      </p:sp>
      <p:sp>
        <p:nvSpPr>
          <p:cNvPr id="3" name="Content Placeholder 2">
            <a:extLst>
              <a:ext uri="{FF2B5EF4-FFF2-40B4-BE49-F238E27FC236}">
                <a16:creationId xmlns:a16="http://schemas.microsoft.com/office/drawing/2014/main" id="{4357D4F4-C5E8-44BE-9944-A48EF439674C}"/>
              </a:ext>
            </a:extLst>
          </p:cNvPr>
          <p:cNvSpPr>
            <a:spLocks noGrp="1"/>
          </p:cNvSpPr>
          <p:nvPr>
            <p:ph idx="1"/>
          </p:nvPr>
        </p:nvSpPr>
        <p:spPr/>
        <p:txBody>
          <a:bodyPr>
            <a:normAutofit fontScale="92500" lnSpcReduction="20000"/>
          </a:bodyPr>
          <a:lstStyle/>
          <a:p>
            <a:r>
              <a:rPr lang="en-US" b="1" i="0" dirty="0">
                <a:solidFill>
                  <a:srgbClr val="222222"/>
                </a:solidFill>
                <a:effectLst/>
                <a:latin typeface="arial" panose="020B0604020202020204" pitchFamily="34" charset="0"/>
              </a:rPr>
              <a:t>Thomas Edison</a:t>
            </a:r>
            <a:r>
              <a:rPr lang="en-US" b="0" i="0" dirty="0">
                <a:solidFill>
                  <a:srgbClr val="222222"/>
                </a:solidFill>
                <a:effectLst/>
                <a:latin typeface="arial" panose="020B0604020202020204" pitchFamily="34" charset="0"/>
              </a:rPr>
              <a:t>  — used </a:t>
            </a:r>
            <a:r>
              <a:rPr lang="en-US" b="0" i="0" dirty="0">
                <a:solidFill>
                  <a:srgbClr val="222222"/>
                </a:solidFill>
                <a:effectLst/>
                <a:highlight>
                  <a:srgbClr val="FFFF00"/>
                </a:highlight>
                <a:latin typeface="arial" panose="020B0604020202020204" pitchFamily="34" charset="0"/>
              </a:rPr>
              <a:t>diffuse mode </a:t>
            </a:r>
            <a:r>
              <a:rPr lang="en-US" b="0" i="0" dirty="0">
                <a:solidFill>
                  <a:srgbClr val="222222"/>
                </a:solidFill>
                <a:effectLst/>
                <a:latin typeface="arial" panose="020B0604020202020204" pitchFamily="34" charset="0"/>
              </a:rPr>
              <a:t>–he </a:t>
            </a:r>
            <a:r>
              <a:rPr lang="en-US" dirty="0">
                <a:solidFill>
                  <a:srgbClr val="222222"/>
                </a:solidFill>
                <a:latin typeface="arial" panose="020B0604020202020204" pitchFamily="34" charset="0"/>
              </a:rPr>
              <a:t>could </a:t>
            </a:r>
            <a:r>
              <a:rPr lang="en-US" b="0" i="0" dirty="0">
                <a:solidFill>
                  <a:srgbClr val="222222"/>
                </a:solidFill>
                <a:effectLst/>
                <a:latin typeface="arial" panose="020B0604020202020204" pitchFamily="34" charset="0"/>
              </a:rPr>
              <a:t>often be found taking a break from his experiments to sit and relax with </a:t>
            </a:r>
            <a:r>
              <a:rPr lang="en-US" b="1" i="0" dirty="0">
                <a:solidFill>
                  <a:srgbClr val="222222"/>
                </a:solidFill>
                <a:effectLst/>
                <a:latin typeface="arial" panose="020B0604020202020204" pitchFamily="34" charset="0"/>
              </a:rPr>
              <a:t>ball bearings</a:t>
            </a:r>
            <a:r>
              <a:rPr lang="en-US" b="0" i="0" dirty="0">
                <a:solidFill>
                  <a:srgbClr val="222222"/>
                </a:solidFill>
                <a:effectLst/>
                <a:latin typeface="arial" panose="020B0604020202020204" pitchFamily="34" charset="0"/>
              </a:rPr>
              <a:t> in his hands. When he fell asleep, the sound of the </a:t>
            </a:r>
            <a:r>
              <a:rPr lang="en-US" b="1" i="0" dirty="0">
                <a:solidFill>
                  <a:srgbClr val="222222"/>
                </a:solidFill>
                <a:effectLst/>
                <a:latin typeface="arial" panose="020B0604020202020204" pitchFamily="34" charset="0"/>
              </a:rPr>
              <a:t>ball bearings</a:t>
            </a:r>
            <a:r>
              <a:rPr lang="en-US" b="0" i="0" dirty="0">
                <a:solidFill>
                  <a:srgbClr val="222222"/>
                </a:solidFill>
                <a:effectLst/>
                <a:latin typeface="arial" panose="020B0604020202020204" pitchFamily="34" charset="0"/>
              </a:rPr>
              <a:t> dropping to the ground would wake him up.”</a:t>
            </a:r>
          </a:p>
          <a:p>
            <a:endParaRPr lang="en-US" b="0" i="0" dirty="0">
              <a:solidFill>
                <a:srgbClr val="222222"/>
              </a:solidFill>
              <a:effectLst/>
              <a:latin typeface="arial" panose="020B0604020202020204" pitchFamily="34" charset="0"/>
            </a:endParaRPr>
          </a:p>
          <a:p>
            <a:endParaRPr lang="en-US" dirty="0">
              <a:solidFill>
                <a:srgbClr val="222222"/>
              </a:solidFill>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dirty="0">
              <a:solidFill>
                <a:srgbClr val="222222"/>
              </a:solidFill>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b="0" i="0" dirty="0">
              <a:solidFill>
                <a:srgbClr val="030303"/>
              </a:solidFill>
              <a:effectLst/>
              <a:latin typeface="Roboto"/>
            </a:endParaRPr>
          </a:p>
          <a:p>
            <a:r>
              <a:rPr lang="en-US" sz="1500" b="0" i="0" dirty="0">
                <a:solidFill>
                  <a:srgbClr val="030303"/>
                </a:solidFill>
                <a:effectLst/>
                <a:latin typeface="Roboto"/>
              </a:rPr>
              <a:t>courtesy- Coursera lecture series 'Learning How to Learn’-Dr. </a:t>
            </a:r>
            <a:r>
              <a:rPr lang="en-US" sz="1500" b="1" i="0" dirty="0">
                <a:solidFill>
                  <a:srgbClr val="5F6368"/>
                </a:solidFill>
                <a:effectLst/>
                <a:latin typeface="arial" panose="020B0604020202020204" pitchFamily="34" charset="0"/>
              </a:rPr>
              <a:t> Barbara</a:t>
            </a:r>
            <a:r>
              <a:rPr lang="en-US" sz="1500" b="0" i="0" dirty="0">
                <a:solidFill>
                  <a:srgbClr val="4D5156"/>
                </a:solidFill>
                <a:effectLst/>
                <a:latin typeface="arial" panose="020B0604020202020204" pitchFamily="34" charset="0"/>
              </a:rPr>
              <a:t> Oakley</a:t>
            </a:r>
          </a:p>
          <a:p>
            <a:r>
              <a:rPr lang="en-US" sz="1900" b="1" i="0" dirty="0">
                <a:solidFill>
                  <a:srgbClr val="5F6368"/>
                </a:solidFill>
                <a:effectLst/>
                <a:latin typeface="arial" panose="020B0604020202020204" pitchFamily="34" charset="0"/>
              </a:rPr>
              <a:t>Edison</a:t>
            </a:r>
            <a:r>
              <a:rPr lang="en-US" sz="1900" b="0" i="0" dirty="0">
                <a:solidFill>
                  <a:srgbClr val="4D5156"/>
                </a:solidFill>
                <a:effectLst/>
                <a:latin typeface="arial" panose="020B0604020202020204" pitchFamily="34" charset="0"/>
              </a:rPr>
              <a:t> and his team of researchers in </a:t>
            </a:r>
            <a:r>
              <a:rPr lang="en-US" sz="1900" b="1" i="0" dirty="0">
                <a:solidFill>
                  <a:srgbClr val="5F6368"/>
                </a:solidFill>
                <a:effectLst/>
                <a:latin typeface="arial" panose="020B0604020202020204" pitchFamily="34" charset="0"/>
              </a:rPr>
              <a:t>Edison's</a:t>
            </a:r>
            <a:r>
              <a:rPr lang="en-US" sz="1900" b="0" i="0" dirty="0">
                <a:solidFill>
                  <a:srgbClr val="4D5156"/>
                </a:solidFill>
                <a:effectLst/>
                <a:latin typeface="arial" panose="020B0604020202020204" pitchFamily="34" charset="0"/>
              </a:rPr>
              <a:t> laboratory in Menlo Park, N.J., USA, tested more than </a:t>
            </a:r>
            <a:r>
              <a:rPr lang="en-US" sz="1900" b="0" i="0" dirty="0">
                <a:solidFill>
                  <a:srgbClr val="4D5156"/>
                </a:solidFill>
                <a:effectLst/>
                <a:highlight>
                  <a:srgbClr val="FFFF00"/>
                </a:highlight>
                <a:latin typeface="arial" panose="020B0604020202020204" pitchFamily="34" charset="0"/>
              </a:rPr>
              <a:t>3,000 designs </a:t>
            </a:r>
            <a:r>
              <a:rPr lang="en-US" sz="1900" b="0" i="0" dirty="0">
                <a:solidFill>
                  <a:srgbClr val="4D5156"/>
                </a:solidFill>
                <a:effectLst/>
                <a:latin typeface="arial" panose="020B0604020202020204" pitchFamily="34" charset="0"/>
              </a:rPr>
              <a:t>for </a:t>
            </a:r>
            <a:r>
              <a:rPr lang="en-US" sz="1900" b="1" i="0" dirty="0">
                <a:solidFill>
                  <a:srgbClr val="5F6368"/>
                </a:solidFill>
                <a:effectLst/>
                <a:latin typeface="arial" panose="020B0604020202020204" pitchFamily="34" charset="0"/>
              </a:rPr>
              <a:t>bulbs</a:t>
            </a:r>
            <a:r>
              <a:rPr lang="en-US" sz="1900" b="0" i="0" dirty="0">
                <a:solidFill>
                  <a:srgbClr val="4D5156"/>
                </a:solidFill>
                <a:effectLst/>
                <a:latin typeface="arial" panose="020B0604020202020204" pitchFamily="34" charset="0"/>
              </a:rPr>
              <a:t> between 1878 and 1880 to come up with the first Light bulb.</a:t>
            </a:r>
            <a:endParaRPr lang="en-US" sz="1900" dirty="0"/>
          </a:p>
        </p:txBody>
      </p:sp>
      <p:pic>
        <p:nvPicPr>
          <p:cNvPr id="2050" name="Picture 2" descr="Invention and innovation: an introduction: View as single page">
            <a:extLst>
              <a:ext uri="{FF2B5EF4-FFF2-40B4-BE49-F238E27FC236}">
                <a16:creationId xmlns:a16="http://schemas.microsoft.com/office/drawing/2014/main" id="{D7ADCFC9-1DED-40B4-AF79-366833FFA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764" y="2367517"/>
            <a:ext cx="3726472" cy="26918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7249040-0458-4588-AA06-12666A9087F4}"/>
              </a:ext>
            </a:extLst>
          </p:cNvPr>
          <p:cNvSpPr>
            <a:spLocks noGrp="1"/>
          </p:cNvSpPr>
          <p:nvPr>
            <p:ph type="sldNum" sz="quarter" idx="12"/>
          </p:nvPr>
        </p:nvSpPr>
        <p:spPr/>
        <p:txBody>
          <a:bodyPr/>
          <a:lstStyle/>
          <a:p>
            <a:fld id="{0FF54DE5-C571-48E8-A5BC-B369434E2F44}" type="slidenum">
              <a:rPr lang="en-US" smtClean="0"/>
              <a:t>29</a:t>
            </a:fld>
            <a:endParaRPr lang="en-US"/>
          </a:p>
        </p:txBody>
      </p:sp>
    </p:spTree>
    <p:extLst>
      <p:ext uri="{BB962C8B-B14F-4D97-AF65-F5344CB8AC3E}">
        <p14:creationId xmlns:p14="http://schemas.microsoft.com/office/powerpoint/2010/main" val="381640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61F84-0338-4037-A0D0-04B7A18066FF}"/>
              </a:ext>
            </a:extLst>
          </p:cNvPr>
          <p:cNvSpPr>
            <a:spLocks noGrp="1"/>
          </p:cNvSpPr>
          <p:nvPr>
            <p:ph type="title"/>
          </p:nvPr>
        </p:nvSpPr>
        <p:spPr/>
        <p:txBody>
          <a:bodyPr>
            <a:normAutofit/>
          </a:bodyPr>
          <a:lstStyle/>
          <a:p>
            <a:pPr algn="ctr"/>
            <a:r>
              <a:rPr lang="en-US" sz="4000" dirty="0"/>
              <a:t>Introduction</a:t>
            </a:r>
          </a:p>
        </p:txBody>
      </p:sp>
      <p:pic>
        <p:nvPicPr>
          <p:cNvPr id="7" name="Content Placeholder 6">
            <a:extLst>
              <a:ext uri="{FF2B5EF4-FFF2-40B4-BE49-F238E27FC236}">
                <a16:creationId xmlns:a16="http://schemas.microsoft.com/office/drawing/2014/main" id="{963A0D35-F721-48C3-951E-8DCF48A10092}"/>
              </a:ext>
            </a:extLst>
          </p:cNvPr>
          <p:cNvPicPr>
            <a:picLocks noGrp="1"/>
          </p:cNvPicPr>
          <p:nvPr>
            <p:ph idx="1"/>
          </p:nvPr>
        </p:nvPicPr>
        <p:blipFill>
          <a:blip r:embed="rId2"/>
          <a:stretch>
            <a:fillRect/>
          </a:stretch>
        </p:blipFill>
        <p:spPr>
          <a:xfrm>
            <a:off x="1981200" y="1600200"/>
            <a:ext cx="8229599" cy="4572000"/>
          </a:xfrm>
          <a:prstGeom prst="rect">
            <a:avLst/>
          </a:prstGeom>
        </p:spPr>
      </p:pic>
      <p:sp>
        <p:nvSpPr>
          <p:cNvPr id="3" name="Slide Number Placeholder 2">
            <a:extLst>
              <a:ext uri="{FF2B5EF4-FFF2-40B4-BE49-F238E27FC236}">
                <a16:creationId xmlns:a16="http://schemas.microsoft.com/office/drawing/2014/main" id="{28AE26A7-6F9F-48F7-B65F-76FF9DC8BC0F}"/>
              </a:ext>
            </a:extLst>
          </p:cNvPr>
          <p:cNvSpPr>
            <a:spLocks noGrp="1"/>
          </p:cNvSpPr>
          <p:nvPr>
            <p:ph type="sldNum" sz="quarter" idx="12"/>
          </p:nvPr>
        </p:nvSpPr>
        <p:spPr/>
        <p:txBody>
          <a:bodyPr/>
          <a:lstStyle/>
          <a:p>
            <a:fld id="{0FF54DE5-C571-48E8-A5BC-B369434E2F44}" type="slidenum">
              <a:rPr lang="en-US" smtClean="0"/>
              <a:t>3</a:t>
            </a:fld>
            <a:endParaRPr lang="en-US"/>
          </a:p>
        </p:txBody>
      </p:sp>
    </p:spTree>
    <p:extLst>
      <p:ext uri="{BB962C8B-B14F-4D97-AF65-F5344CB8AC3E}">
        <p14:creationId xmlns:p14="http://schemas.microsoft.com/office/powerpoint/2010/main" val="424205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F497-C421-4B30-8C7C-8C9729AF7287}"/>
              </a:ext>
            </a:extLst>
          </p:cNvPr>
          <p:cNvSpPr>
            <a:spLocks noGrp="1"/>
          </p:cNvSpPr>
          <p:nvPr>
            <p:ph type="title"/>
          </p:nvPr>
        </p:nvSpPr>
        <p:spPr/>
        <p:txBody>
          <a:bodyPr>
            <a:normAutofit/>
          </a:bodyPr>
          <a:lstStyle/>
          <a:p>
            <a:pPr marL="0" marR="0">
              <a:lnSpc>
                <a:spcPts val="2050"/>
              </a:lnSpc>
              <a:spcBef>
                <a:spcPts val="600"/>
              </a:spcBef>
              <a:spcAft>
                <a:spcPts val="1125"/>
              </a:spcAft>
            </a:pPr>
            <a:r>
              <a:rPr lang="en-US" sz="3200" b="1" spc="30" dirty="0">
                <a:solidFill>
                  <a:srgbClr val="2EB135"/>
                </a:solidFill>
                <a:effectLst/>
                <a:latin typeface="Arial" panose="020B0604020202020204" pitchFamily="34" charset="0"/>
                <a:ea typeface="Times New Roman" panose="02020603050405020304" pitchFamily="18" charset="0"/>
              </a:rPr>
              <a:t>3.14 Read every day. </a:t>
            </a:r>
            <a:endParaRPr lang="en-US" sz="3200" b="1" dirty="0"/>
          </a:p>
        </p:txBody>
      </p:sp>
      <p:sp>
        <p:nvSpPr>
          <p:cNvPr id="3" name="Content Placeholder 2">
            <a:extLst>
              <a:ext uri="{FF2B5EF4-FFF2-40B4-BE49-F238E27FC236}">
                <a16:creationId xmlns:a16="http://schemas.microsoft.com/office/drawing/2014/main" id="{B35A42B3-9129-4B71-9210-3FC623CF7AFE}"/>
              </a:ext>
            </a:extLst>
          </p:cNvPr>
          <p:cNvSpPr>
            <a:spLocks noGrp="1"/>
          </p:cNvSpPr>
          <p:nvPr>
            <p:ph idx="1"/>
          </p:nvPr>
        </p:nvSpPr>
        <p:spPr/>
        <p:txBody>
          <a:bodyPr>
            <a:normAutofit/>
          </a:bodyPr>
          <a:lstStyle/>
          <a:p>
            <a:r>
              <a:rPr lang="en-US" sz="22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Reading a book of your interest can actually enhance your cognitive(thinking/</a:t>
            </a:r>
            <a:r>
              <a:rPr lang="en-US" sz="2200" b="0" i="0" dirty="0">
                <a:solidFill>
                  <a:srgbClr val="4D5156"/>
                </a:solidFill>
                <a:effectLst/>
                <a:latin typeface="arial" panose="020B0604020202020204" pitchFamily="34" charset="0"/>
              </a:rPr>
              <a:t>perception)</a:t>
            </a:r>
            <a:r>
              <a:rPr lang="en-US" sz="22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function. Reading also helps to develop language skills and increase attention spans. Benefits:</a:t>
            </a:r>
          </a:p>
          <a:p>
            <a:r>
              <a:rPr lang="en-US" sz="2200" dirty="0"/>
              <a:t>Mental Stimulation</a:t>
            </a:r>
          </a:p>
          <a:p>
            <a:r>
              <a:rPr lang="en-US" sz="2200" dirty="0"/>
              <a:t>Memory Improvement</a:t>
            </a:r>
          </a:p>
          <a:p>
            <a:r>
              <a:rPr lang="en-US" sz="2200" dirty="0"/>
              <a:t>Stronger Analytical Thinking Skills</a:t>
            </a:r>
          </a:p>
          <a:p>
            <a:r>
              <a:rPr lang="en-US" sz="2200" dirty="0"/>
              <a:t>Improved Focus and Concentration</a:t>
            </a:r>
          </a:p>
          <a:p>
            <a:r>
              <a:rPr lang="en-US" sz="2200" dirty="0"/>
              <a:t>Better Writing Skills</a:t>
            </a:r>
          </a:p>
          <a:p>
            <a:r>
              <a:rPr lang="en-US" sz="2200" dirty="0"/>
              <a:t>calmness/tranquility</a:t>
            </a:r>
          </a:p>
        </p:txBody>
      </p:sp>
      <p:sp>
        <p:nvSpPr>
          <p:cNvPr id="4" name="Slide Number Placeholder 3">
            <a:extLst>
              <a:ext uri="{FF2B5EF4-FFF2-40B4-BE49-F238E27FC236}">
                <a16:creationId xmlns:a16="http://schemas.microsoft.com/office/drawing/2014/main" id="{49A83C4E-5011-454E-B957-7F0F91059F76}"/>
              </a:ext>
            </a:extLst>
          </p:cNvPr>
          <p:cNvSpPr>
            <a:spLocks noGrp="1"/>
          </p:cNvSpPr>
          <p:nvPr>
            <p:ph type="sldNum" sz="quarter" idx="12"/>
          </p:nvPr>
        </p:nvSpPr>
        <p:spPr/>
        <p:txBody>
          <a:bodyPr/>
          <a:lstStyle/>
          <a:p>
            <a:fld id="{0FF54DE5-C571-48E8-A5BC-B369434E2F44}" type="slidenum">
              <a:rPr lang="en-US" smtClean="0"/>
              <a:t>30</a:t>
            </a:fld>
            <a:endParaRPr lang="en-US"/>
          </a:p>
        </p:txBody>
      </p:sp>
    </p:spTree>
    <p:extLst>
      <p:ext uri="{BB962C8B-B14F-4D97-AF65-F5344CB8AC3E}">
        <p14:creationId xmlns:p14="http://schemas.microsoft.com/office/powerpoint/2010/main" val="376670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3.15 Mind Mapping</a:t>
            </a:r>
            <a:endParaRPr lang="en-US" dirty="0"/>
          </a:p>
        </p:txBody>
      </p:sp>
      <p:sp>
        <p:nvSpPr>
          <p:cNvPr id="3" name="Content Placeholder 2"/>
          <p:cNvSpPr>
            <a:spLocks noGrp="1"/>
          </p:cNvSpPr>
          <p:nvPr>
            <p:ph idx="1"/>
          </p:nvPr>
        </p:nvSpPr>
        <p:spPr/>
        <p:txBody>
          <a:bodyPr>
            <a:normAutofit/>
          </a:bodyPr>
          <a:lstStyle/>
          <a:p>
            <a:r>
              <a:rPr lang="en-US" dirty="0"/>
              <a:t>Mind maps are diagrams used to </a:t>
            </a:r>
            <a:r>
              <a:rPr lang="en-US" b="1" dirty="0"/>
              <a:t>visually organize information hierarchically.</a:t>
            </a:r>
            <a:r>
              <a:rPr lang="en-US" dirty="0"/>
              <a:t> It is a highly </a:t>
            </a:r>
            <a:r>
              <a:rPr lang="en-US" dirty="0" smtClean="0"/>
              <a:t>effective </a:t>
            </a:r>
            <a:r>
              <a:rPr lang="en-US" dirty="0"/>
              <a:t>way of note-taking and note-making that literally "maps out" your ideas. </a:t>
            </a:r>
            <a:endParaRPr lang="en-US" dirty="0" smtClean="0"/>
          </a:p>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31</a:t>
            </a:fld>
            <a:endParaRPr lang="en-US"/>
          </a:p>
        </p:txBody>
      </p:sp>
      <p:pic>
        <p:nvPicPr>
          <p:cNvPr id="5" name="Picture 4"/>
          <p:cNvPicPr/>
          <p:nvPr/>
        </p:nvPicPr>
        <p:blipFill>
          <a:blip r:embed="rId2"/>
          <a:stretch>
            <a:fillRect/>
          </a:stretch>
        </p:blipFill>
        <p:spPr>
          <a:xfrm>
            <a:off x="2272936" y="2299063"/>
            <a:ext cx="7171509" cy="4057288"/>
          </a:xfrm>
          <a:prstGeom prst="rect">
            <a:avLst/>
          </a:prstGeom>
        </p:spPr>
      </p:pic>
    </p:spTree>
    <p:extLst>
      <p:ext uri="{BB962C8B-B14F-4D97-AF65-F5344CB8AC3E}">
        <p14:creationId xmlns:p14="http://schemas.microsoft.com/office/powerpoint/2010/main" val="17880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 </a:t>
            </a:r>
            <a:r>
              <a:rPr lang="en-US" dirty="0" smtClean="0"/>
              <a:t>Mapping (cont.)</a:t>
            </a:r>
            <a:endParaRPr lang="en-US" dirty="0"/>
          </a:p>
        </p:txBody>
      </p:sp>
      <p:sp>
        <p:nvSpPr>
          <p:cNvPr id="3" name="Content Placeholder 2"/>
          <p:cNvSpPr>
            <a:spLocks noGrp="1"/>
          </p:cNvSpPr>
          <p:nvPr>
            <p:ph idx="1"/>
          </p:nvPr>
        </p:nvSpPr>
        <p:spPr/>
        <p:txBody>
          <a:bodyPr/>
          <a:lstStyle/>
          <a:p>
            <a:r>
              <a:rPr lang="en-US" b="1" dirty="0"/>
              <a:t>Four Essential Characteristics of Mind Mapping:</a:t>
            </a:r>
            <a:endParaRPr lang="en-US" dirty="0"/>
          </a:p>
          <a:p>
            <a:pPr lvl="0"/>
            <a:r>
              <a:rPr lang="en-US" dirty="0"/>
              <a:t>The </a:t>
            </a:r>
            <a:r>
              <a:rPr lang="en-US" dirty="0">
                <a:solidFill>
                  <a:srgbClr val="0070C0"/>
                </a:solidFill>
              </a:rPr>
              <a:t>main idea </a:t>
            </a:r>
            <a:r>
              <a:rPr lang="en-US" dirty="0"/>
              <a:t>or focus or subject is placed in a central image</a:t>
            </a:r>
          </a:p>
          <a:p>
            <a:pPr lvl="0"/>
            <a:r>
              <a:rPr lang="en-US" dirty="0"/>
              <a:t>For </a:t>
            </a:r>
            <a:r>
              <a:rPr lang="en-US" dirty="0">
                <a:solidFill>
                  <a:srgbClr val="0070C0"/>
                </a:solidFill>
              </a:rPr>
              <a:t>Each idea/concept create </a:t>
            </a:r>
            <a:r>
              <a:rPr lang="en-US" dirty="0"/>
              <a:t>a branch. These 'branches' radiate from the central image </a:t>
            </a:r>
          </a:p>
          <a:p>
            <a:pPr lvl="0"/>
            <a:r>
              <a:rPr lang="en-US" dirty="0"/>
              <a:t>The branches comprise a key image or key word drawn on its associated line</a:t>
            </a:r>
          </a:p>
          <a:p>
            <a:pPr lvl="0"/>
            <a:r>
              <a:rPr lang="en-US" dirty="0"/>
              <a:t>Topics of lesser importance are represented as 'twigs' (2</a:t>
            </a:r>
            <a:r>
              <a:rPr lang="en-US" baseline="30000" dirty="0"/>
              <a:t>nd</a:t>
            </a:r>
            <a:r>
              <a:rPr lang="en-US" dirty="0"/>
              <a:t> and 3</a:t>
            </a:r>
            <a:r>
              <a:rPr lang="en-US" baseline="30000" dirty="0"/>
              <a:t>rd</a:t>
            </a:r>
            <a:r>
              <a:rPr lang="en-US" dirty="0"/>
              <a:t> level branch, from thick to thin) of the relevant branch</a:t>
            </a:r>
          </a:p>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32</a:t>
            </a:fld>
            <a:endParaRPr lang="en-US"/>
          </a:p>
        </p:txBody>
      </p:sp>
    </p:spTree>
    <p:extLst>
      <p:ext uri="{BB962C8B-B14F-4D97-AF65-F5344CB8AC3E}">
        <p14:creationId xmlns:p14="http://schemas.microsoft.com/office/powerpoint/2010/main" val="272224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Mapping Example-1</a:t>
            </a:r>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33</a:t>
            </a:fld>
            <a:endParaRPr lang="en-US"/>
          </a:p>
        </p:txBody>
      </p:sp>
      <p:pic>
        <p:nvPicPr>
          <p:cNvPr id="5" name="Content Placeholder 4"/>
          <p:cNvPicPr>
            <a:picLocks noGrp="1"/>
          </p:cNvPicPr>
          <p:nvPr>
            <p:ph idx="1"/>
          </p:nvPr>
        </p:nvPicPr>
        <p:blipFill>
          <a:blip r:embed="rId2"/>
          <a:stretch>
            <a:fillRect/>
          </a:stretch>
        </p:blipFill>
        <p:spPr>
          <a:xfrm>
            <a:off x="2220686" y="1358537"/>
            <a:ext cx="7416609" cy="4997814"/>
          </a:xfrm>
          <a:prstGeom prst="rect">
            <a:avLst/>
          </a:prstGeom>
        </p:spPr>
      </p:pic>
    </p:spTree>
    <p:extLst>
      <p:ext uri="{BB962C8B-B14F-4D97-AF65-F5344CB8AC3E}">
        <p14:creationId xmlns:p14="http://schemas.microsoft.com/office/powerpoint/2010/main" val="379588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a:t>
            </a:r>
            <a:r>
              <a:rPr lang="en-US" dirty="0"/>
              <a:t>Mapping </a:t>
            </a:r>
            <a:r>
              <a:rPr lang="en-US" dirty="0" smtClean="0"/>
              <a:t>Example-2</a:t>
            </a:r>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34</a:t>
            </a:fld>
            <a:endParaRPr lang="en-US"/>
          </a:p>
        </p:txBody>
      </p:sp>
      <p:pic>
        <p:nvPicPr>
          <p:cNvPr id="7" name="Content Placeholder 4" descr="A beautiful mind map on the topic of mind managemen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1235" y="1434419"/>
            <a:ext cx="8112034" cy="5423581"/>
          </a:xfrm>
          <a:prstGeom prst="rect">
            <a:avLst/>
          </a:prstGeom>
          <a:noFill/>
          <a:ln>
            <a:noFill/>
          </a:ln>
        </p:spPr>
      </p:pic>
    </p:spTree>
    <p:extLst>
      <p:ext uri="{BB962C8B-B14F-4D97-AF65-F5344CB8AC3E}">
        <p14:creationId xmlns:p14="http://schemas.microsoft.com/office/powerpoint/2010/main" val="173616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92B78-6FA0-4934-9E80-3977BD7B17F5}"/>
              </a:ext>
            </a:extLst>
          </p:cNvPr>
          <p:cNvSpPr>
            <a:spLocks noGrp="1"/>
          </p:cNvSpPr>
          <p:nvPr>
            <p:ph type="title"/>
          </p:nvPr>
        </p:nvSpPr>
        <p:spPr/>
        <p:txBody>
          <a:bodyPr/>
          <a:lstStyle/>
          <a:p>
            <a:r>
              <a:rPr lang="en-US" sz="4000" dirty="0"/>
              <a:t>4. Know Your Enemies</a:t>
            </a:r>
          </a:p>
        </p:txBody>
      </p:sp>
      <p:sp>
        <p:nvSpPr>
          <p:cNvPr id="3" name="Content Placeholder 2">
            <a:extLst>
              <a:ext uri="{FF2B5EF4-FFF2-40B4-BE49-F238E27FC236}">
                <a16:creationId xmlns:a16="http://schemas.microsoft.com/office/drawing/2014/main" id="{61EA412D-57F8-46F3-A0BD-9806D323C522}"/>
              </a:ext>
            </a:extLst>
          </p:cNvPr>
          <p:cNvSpPr>
            <a:spLocks noGrp="1"/>
          </p:cNvSpPr>
          <p:nvPr>
            <p:ph idx="1"/>
          </p:nvPr>
        </p:nvSpPr>
        <p:spPr/>
        <p:txBody>
          <a:bodyPr>
            <a:normAutofit fontScale="92500" lnSpcReduction="20000"/>
          </a:bodyPr>
          <a:lstStyle/>
          <a:p>
            <a:r>
              <a:rPr lang="en-US" sz="2100" b="1" spc="30" dirty="0">
                <a:solidFill>
                  <a:schemeClr val="tx2"/>
                </a:solidFill>
                <a:latin typeface="Arial" panose="020B0604020202020204" pitchFamily="34" charset="0"/>
                <a:ea typeface="Times New Roman" panose="02020603050405020304" pitchFamily="18" charset="0"/>
              </a:rPr>
              <a:t>4.1 Distractions Make Learning Harder</a:t>
            </a:r>
          </a:p>
          <a:p>
            <a:pPr marL="0" marR="0">
              <a:lnSpc>
                <a:spcPct val="107000"/>
              </a:lnSpc>
              <a:spcBef>
                <a:spcPts val="0"/>
              </a:spcBef>
              <a:spcAft>
                <a:spcPts val="0"/>
              </a:spcAft>
            </a:pPr>
            <a:r>
              <a:rPr lang="en-US" sz="2100" b="1" spc="30" dirty="0">
                <a:solidFill>
                  <a:schemeClr val="tx2"/>
                </a:solidFill>
                <a:latin typeface="Arial" panose="020B0604020202020204" pitchFamily="34" charset="0"/>
                <a:ea typeface="Times New Roman" panose="02020603050405020304" pitchFamily="18" charset="0"/>
              </a:rPr>
              <a:t>Two major types of distractions</a:t>
            </a:r>
            <a:r>
              <a:rPr lang="en-US" dirty="0">
                <a:solidFill>
                  <a:srgbClr val="1F3864"/>
                </a:solidFill>
                <a:effectLst/>
                <a:latin typeface="Lucida Sans Unicode" panose="020B0602030504020204" pitchFamily="34"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Internal:</a:t>
            </a:r>
            <a:r>
              <a:rPr lang="en-US"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Like hunger, fatigue, illness, stress, worries, other distracting thoughts -things you should be doing instead, things you’d rather be doing, etc.</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External:</a:t>
            </a:r>
            <a:r>
              <a:rPr lang="en-US"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External distractions can include things like general noise, other peoples' conversations, TV or movies, music, phone alerts, app alerts, and anything else that diverts your attention from the task at </a:t>
            </a:r>
            <a:r>
              <a:rPr lang="en-US" dirty="0" smtClean="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hand</a:t>
            </a:r>
            <a:r>
              <a:rPr lang="en-US" dirty="0" smtClean="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 Fix a time say 25 minutes-use stop watch.</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r>
              <a:rPr lang="en-US" sz="2100" b="1" spc="30" dirty="0">
                <a:solidFill>
                  <a:schemeClr val="tx2"/>
                </a:solidFill>
                <a:latin typeface="Arial" panose="020B0604020202020204" pitchFamily="34" charset="0"/>
                <a:ea typeface="Times New Roman" panose="02020603050405020304" pitchFamily="18" charset="0"/>
              </a:rPr>
              <a:t>4.2</a:t>
            </a:r>
            <a:r>
              <a:rPr lang="en-US" spc="30" dirty="0">
                <a:solidFill>
                  <a:srgbClr val="0070C0"/>
                </a:solidFill>
                <a:effectLst/>
                <a:latin typeface="Arial" panose="020B0604020202020204" pitchFamily="34" charset="0"/>
                <a:ea typeface="Calibri" panose="020F0502020204030204" pitchFamily="34" charset="0"/>
              </a:rPr>
              <a:t> </a:t>
            </a:r>
            <a:r>
              <a:rPr lang="en-US" sz="2100" b="1" spc="30" dirty="0">
                <a:solidFill>
                  <a:schemeClr val="tx2"/>
                </a:solidFill>
                <a:latin typeface="Arial" panose="020B0604020202020204" pitchFamily="34" charset="0"/>
                <a:ea typeface="Times New Roman" panose="02020603050405020304" pitchFamily="18" charset="0"/>
              </a:rPr>
              <a:t>Anxiety, Worries -the Hidden Enemy- </a:t>
            </a:r>
            <a:r>
              <a:rPr lang="en-US" dirty="0">
                <a:solidFill>
                  <a:srgbClr val="000000"/>
                </a:solidFill>
                <a:effectLst/>
                <a:latin typeface="Lucida Sans Unicode" panose="020B0602030504020204" pitchFamily="34" charset="0"/>
                <a:ea typeface="Calibri" panose="020F0502020204030204" pitchFamily="34" charset="0"/>
              </a:rPr>
              <a:t>Anxiety and stress affect working memory </a:t>
            </a:r>
            <a:endParaRPr lang="en-US" dirty="0" smtClean="0">
              <a:solidFill>
                <a:srgbClr val="000000"/>
              </a:solidFill>
              <a:effectLst/>
              <a:latin typeface="Lucida Sans Unicode" panose="020B0602030504020204" pitchFamily="34" charset="0"/>
              <a:ea typeface="Calibri" panose="020F0502020204030204" pitchFamily="34" charset="0"/>
            </a:endParaRPr>
          </a:p>
          <a:p>
            <a:r>
              <a:rPr lang="en-US" sz="2100" b="1" spc="30" dirty="0">
                <a:solidFill>
                  <a:schemeClr val="tx2"/>
                </a:solidFill>
                <a:latin typeface="Arial" panose="020B0604020202020204" pitchFamily="34" charset="0"/>
                <a:ea typeface="Times New Roman" panose="02020603050405020304" pitchFamily="18" charset="0"/>
              </a:rPr>
              <a:t>4.3</a:t>
            </a:r>
            <a:r>
              <a:rPr lang="en-US" spc="30" dirty="0" smtClean="0">
                <a:solidFill>
                  <a:srgbClr val="0070C0"/>
                </a:solidFill>
                <a:effectLst/>
                <a:latin typeface="Arial" panose="020B0604020202020204" pitchFamily="34" charset="0"/>
                <a:ea typeface="Calibri" panose="020F0502020204030204" pitchFamily="34" charset="0"/>
              </a:rPr>
              <a:t> </a:t>
            </a:r>
            <a:r>
              <a:rPr lang="en-US" sz="2100" b="1" spc="30" dirty="0">
                <a:solidFill>
                  <a:schemeClr val="tx2"/>
                </a:solidFill>
                <a:latin typeface="Arial" panose="020B0604020202020204" pitchFamily="34" charset="0"/>
                <a:ea typeface="Times New Roman" panose="02020603050405020304" pitchFamily="18" charset="0"/>
              </a:rPr>
              <a:t>Depression, Sadness</a:t>
            </a:r>
            <a:r>
              <a:rPr lang="en-US" spc="30" dirty="0">
                <a:solidFill>
                  <a:srgbClr val="0070C0"/>
                </a:solidFill>
                <a:effectLst/>
                <a:latin typeface="Arial" panose="020B0604020202020204" pitchFamily="34" charset="0"/>
                <a:ea typeface="Calibri" panose="020F0502020204030204" pitchFamily="34" charset="0"/>
              </a:rPr>
              <a:t> -affects your ability to think </a:t>
            </a:r>
            <a:r>
              <a:rPr lang="en-US" dirty="0">
                <a:solidFill>
                  <a:srgbClr val="0070C0"/>
                </a:solidFill>
                <a:effectLst/>
                <a:latin typeface="Lucida Sans Unicode" panose="020B0602030504020204" pitchFamily="34" charset="0"/>
                <a:ea typeface="Calibri" panose="020F0502020204030204" pitchFamily="34" charset="0"/>
              </a:rPr>
              <a:t>hold information </a:t>
            </a:r>
          </a:p>
          <a:p>
            <a:pPr marL="0" marR="0">
              <a:lnSpc>
                <a:spcPts val="2050"/>
              </a:lnSpc>
              <a:spcBef>
                <a:spcPts val="600"/>
              </a:spcBef>
              <a:spcAft>
                <a:spcPts val="1125"/>
              </a:spcAft>
            </a:pPr>
            <a:r>
              <a:rPr lang="en-US" b="1" spc="30" dirty="0">
                <a:solidFill>
                  <a:schemeClr val="tx2"/>
                </a:solidFill>
                <a:effectLst/>
                <a:latin typeface="Arial" panose="020B0604020202020204" pitchFamily="34" charset="0"/>
                <a:ea typeface="Times New Roman" panose="02020603050405020304" pitchFamily="18" charset="0"/>
              </a:rPr>
              <a:t>4.4 </a:t>
            </a:r>
            <a:r>
              <a:rPr lang="en-US" b="1" spc="30" dirty="0" smtClean="0">
                <a:solidFill>
                  <a:schemeClr val="tx2"/>
                </a:solidFill>
                <a:effectLst/>
                <a:latin typeface="Arial" panose="020B0604020202020204" pitchFamily="34" charset="0"/>
                <a:ea typeface="Times New Roman" panose="02020603050405020304" pitchFamily="18" charset="0"/>
              </a:rPr>
              <a:t>Procrastination- </a:t>
            </a:r>
            <a:r>
              <a:rPr lang="en-US" sz="2100" b="1" spc="30" dirty="0">
                <a:solidFill>
                  <a:schemeClr val="tx2"/>
                </a:solidFill>
                <a:latin typeface="Arial" panose="020B0604020202020204" pitchFamily="34" charset="0"/>
                <a:ea typeface="Times New Roman" panose="02020603050405020304" pitchFamily="18" charset="0"/>
              </a:rPr>
              <a:t>“Procrastination” is derived from the Latin verb “procrastinare</a:t>
            </a:r>
            <a:r>
              <a:rPr lang="en-US" dirty="0">
                <a:solidFill>
                  <a:srgbClr val="000000"/>
                </a:solidFill>
                <a:effectLst/>
                <a:latin typeface="Lucida Sans Unicode" panose="020B0602030504020204" pitchFamily="34" charset="0"/>
                <a:ea typeface="Calibri" panose="020F0502020204030204" pitchFamily="34" charset="0"/>
              </a:rPr>
              <a:t> “— to put off until tomorrow. </a:t>
            </a:r>
            <a:r>
              <a:rPr lang="en-US" dirty="0">
                <a:solidFill>
                  <a:srgbClr val="00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The problem is not </a:t>
            </a:r>
            <a:r>
              <a:rPr lang="en-US" b="1" i="1" dirty="0">
                <a:solidFill>
                  <a:srgbClr val="0070C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doing</a:t>
            </a:r>
            <a:r>
              <a:rPr lang="en-US" dirty="0">
                <a:solidFill>
                  <a:srgbClr val="00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 the work, it’s the </a:t>
            </a:r>
            <a:r>
              <a:rPr lang="en-US" b="1" i="1" dirty="0">
                <a:solidFill>
                  <a:srgbClr val="0070C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starting of the work!</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1" dirty="0">
                <a:solidFill>
                  <a:srgbClr val="0070C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So, Start NOW!</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E6ED165-FD4D-45FC-A783-13CBEA7530A8}"/>
              </a:ext>
            </a:extLst>
          </p:cNvPr>
          <p:cNvSpPr>
            <a:spLocks noGrp="1"/>
          </p:cNvSpPr>
          <p:nvPr>
            <p:ph type="sldNum" sz="quarter" idx="12"/>
          </p:nvPr>
        </p:nvSpPr>
        <p:spPr/>
        <p:txBody>
          <a:bodyPr/>
          <a:lstStyle/>
          <a:p>
            <a:fld id="{0FF54DE5-C571-48E8-A5BC-B369434E2F44}" type="slidenum">
              <a:rPr lang="en-US" smtClean="0"/>
              <a:t>35</a:t>
            </a:fld>
            <a:endParaRPr lang="en-US"/>
          </a:p>
        </p:txBody>
      </p:sp>
    </p:spTree>
    <p:extLst>
      <p:ext uri="{BB962C8B-B14F-4D97-AF65-F5344CB8AC3E}">
        <p14:creationId xmlns:p14="http://schemas.microsoft.com/office/powerpoint/2010/main" val="207667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82EB-11F5-4433-BCFF-F9AC8EB7E404}"/>
              </a:ext>
            </a:extLst>
          </p:cNvPr>
          <p:cNvSpPr>
            <a:spLocks noGrp="1"/>
          </p:cNvSpPr>
          <p:nvPr>
            <p:ph type="title"/>
          </p:nvPr>
        </p:nvSpPr>
        <p:spPr/>
        <p:txBody>
          <a:bodyPr/>
          <a:lstStyle/>
          <a:p>
            <a:r>
              <a:rPr lang="en-US" dirty="0"/>
              <a:t>Questions</a:t>
            </a:r>
          </a:p>
        </p:txBody>
      </p:sp>
      <p:sp>
        <p:nvSpPr>
          <p:cNvPr id="4" name="Content Placeholder 2">
            <a:extLst>
              <a:ext uri="{FF2B5EF4-FFF2-40B4-BE49-F238E27FC236}">
                <a16:creationId xmlns:a16="http://schemas.microsoft.com/office/drawing/2014/main" id="{02FFF36A-2A81-4AB8-B99C-97C9AE4B8F41}"/>
              </a:ext>
            </a:extLst>
          </p:cNvPr>
          <p:cNvSpPr txBox="1">
            <a:spLocks/>
          </p:cNvSpPr>
          <p:nvPr/>
        </p:nvSpPr>
        <p:spPr>
          <a:xfrm>
            <a:off x="1676400" y="5890644"/>
            <a:ext cx="8686800" cy="9906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ctr">
              <a:buFont typeface="Wingdings" panose="05000000000000000000" pitchFamily="2" charset="2"/>
              <a:buNone/>
            </a:pPr>
            <a:endParaRPr lang="en-US" dirty="0">
              <a:latin typeface="Times New Roman" pitchFamily="18" charset="0"/>
              <a:cs typeface="Times New Roman" pitchFamily="18" charset="0"/>
            </a:endParaRPr>
          </a:p>
          <a:p>
            <a:pPr algn="ctr">
              <a:buFont typeface="Wingdings" panose="05000000000000000000" pitchFamily="2" charset="2"/>
              <a:buNone/>
            </a:pPr>
            <a:r>
              <a:rPr lang="en-US" dirty="0">
                <a:latin typeface="Times New Roman" pitchFamily="18" charset="0"/>
                <a:cs typeface="Times New Roman" pitchFamily="18" charset="0"/>
              </a:rPr>
              <a:t>Contact</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erlatifee@gmail.com</a:t>
            </a:r>
            <a:endParaRPr lang="en-US" dirty="0">
              <a:latin typeface="Times New Roman" pitchFamily="18" charset="0"/>
              <a:cs typeface="Times New Roman" pitchFamily="18" charset="0"/>
            </a:endParaRPr>
          </a:p>
          <a:p>
            <a:endParaRPr lang="en-US" dirty="0"/>
          </a:p>
        </p:txBody>
      </p:sp>
      <p:pic>
        <p:nvPicPr>
          <p:cNvPr id="5" name="Picture 3">
            <a:extLst>
              <a:ext uri="{FF2B5EF4-FFF2-40B4-BE49-F238E27FC236}">
                <a16:creationId xmlns:a16="http://schemas.microsoft.com/office/drawing/2014/main" id="{B261A76E-FCC3-4293-AD09-8D7F8B3E517D}"/>
              </a:ext>
            </a:extLst>
          </p:cNvPr>
          <p:cNvPicPr>
            <a:picLocks noChangeAspect="1" noChangeArrowheads="1"/>
          </p:cNvPicPr>
          <p:nvPr/>
        </p:nvPicPr>
        <p:blipFill>
          <a:blip r:embed="rId2" cstate="print"/>
          <a:srcRect/>
          <a:stretch>
            <a:fillRect/>
          </a:stretch>
        </p:blipFill>
        <p:spPr bwMode="auto">
          <a:xfrm>
            <a:off x="2466474" y="3376664"/>
            <a:ext cx="5570621" cy="2981577"/>
          </a:xfrm>
          <a:prstGeom prst="rect">
            <a:avLst/>
          </a:prstGeom>
          <a:noFill/>
          <a:ln w="9525">
            <a:noFill/>
            <a:miter lim="800000"/>
            <a:headEnd/>
            <a:tailEnd/>
          </a:ln>
          <a:effectLst/>
        </p:spPr>
      </p:pic>
      <p:sp>
        <p:nvSpPr>
          <p:cNvPr id="6" name="Slide Number Placeholder 3">
            <a:extLst>
              <a:ext uri="{FF2B5EF4-FFF2-40B4-BE49-F238E27FC236}">
                <a16:creationId xmlns:a16="http://schemas.microsoft.com/office/drawing/2014/main" id="{7472145F-3C20-4157-A605-2357C7E191D9}"/>
              </a:ext>
            </a:extLst>
          </p:cNvPr>
          <p:cNvSpPr>
            <a:spLocks noGrp="1"/>
          </p:cNvSpPr>
          <p:nvPr>
            <p:ph type="sldNum" sz="quarter" idx="12"/>
          </p:nvPr>
        </p:nvSpPr>
        <p:spPr>
          <a:xfrm>
            <a:off x="7924800" y="6547736"/>
            <a:ext cx="2133600" cy="365125"/>
          </a:xfrm>
        </p:spPr>
        <p:txBody>
          <a:bodyPr/>
          <a:lstStyle/>
          <a:p>
            <a:fld id="{883486E5-7769-48D7-86EB-9462517C6B41}" type="slidenum">
              <a:rPr lang="en-US" smtClean="0"/>
              <a:pPr/>
              <a:t>36</a:t>
            </a:fld>
            <a:endParaRPr lang="en-US"/>
          </a:p>
        </p:txBody>
      </p:sp>
      <p:pic>
        <p:nvPicPr>
          <p:cNvPr id="7" name="Picture 6" descr="animated-thank-you-image-0177.gif">
            <a:extLst>
              <a:ext uri="{FF2B5EF4-FFF2-40B4-BE49-F238E27FC236}">
                <a16:creationId xmlns:a16="http://schemas.microsoft.com/office/drawing/2014/main" id="{05667ADA-F312-499C-9CCE-EA93AF17E064}"/>
              </a:ext>
            </a:extLst>
          </p:cNvPr>
          <p:cNvPicPr>
            <a:picLocks noChangeAspect="1"/>
          </p:cNvPicPr>
          <p:nvPr/>
        </p:nvPicPr>
        <p:blipFill>
          <a:blip r:embed="rId3" cstate="print"/>
          <a:stretch>
            <a:fillRect/>
          </a:stretch>
        </p:blipFill>
        <p:spPr>
          <a:xfrm>
            <a:off x="5359190" y="1567625"/>
            <a:ext cx="2311316" cy="2049367"/>
          </a:xfrm>
          <a:prstGeom prst="rect">
            <a:avLst/>
          </a:prstGeom>
        </p:spPr>
      </p:pic>
      <p:pic>
        <p:nvPicPr>
          <p:cNvPr id="8" name="Picture 7" descr="questions.gif">
            <a:extLst>
              <a:ext uri="{FF2B5EF4-FFF2-40B4-BE49-F238E27FC236}">
                <a16:creationId xmlns:a16="http://schemas.microsoft.com/office/drawing/2014/main" id="{AFE963B9-E67E-422A-9DA2-6FA833055B99}"/>
              </a:ext>
            </a:extLst>
          </p:cNvPr>
          <p:cNvPicPr>
            <a:picLocks noChangeAspect="1"/>
          </p:cNvPicPr>
          <p:nvPr/>
        </p:nvPicPr>
        <p:blipFill>
          <a:blip r:embed="rId4" cstate="print"/>
          <a:stretch>
            <a:fillRect/>
          </a:stretch>
        </p:blipFill>
        <p:spPr>
          <a:xfrm>
            <a:off x="7670506" y="3616992"/>
            <a:ext cx="1674144" cy="2343802"/>
          </a:xfrm>
          <a:prstGeom prst="rect">
            <a:avLst/>
          </a:prstGeom>
        </p:spPr>
      </p:pic>
    </p:spTree>
    <p:extLst>
      <p:ext uri="{BB962C8B-B14F-4D97-AF65-F5344CB8AC3E}">
        <p14:creationId xmlns:p14="http://schemas.microsoft.com/office/powerpoint/2010/main" val="92553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4C5B0-0381-49BE-871E-33CDB200FB6E}"/>
              </a:ext>
            </a:extLst>
          </p:cNvPr>
          <p:cNvSpPr>
            <a:spLocks noGrp="1"/>
          </p:cNvSpPr>
          <p:nvPr>
            <p:ph type="title"/>
          </p:nvPr>
        </p:nvSpPr>
        <p:spPr/>
        <p:txBody>
          <a:bodyPr>
            <a:normAutofit fontScale="90000"/>
          </a:bodyPr>
          <a:lstStyle/>
          <a:p>
            <a:r>
              <a:rPr lang="en-US" b="0" i="0" dirty="0">
                <a:solidFill>
                  <a:srgbClr val="000000"/>
                </a:solidFill>
                <a:effectLst/>
                <a:latin typeface="Merriweather"/>
              </a:rPr>
              <a:t>Annex: How Much Sleep Do I Need? (</a:t>
            </a:r>
            <a:r>
              <a:rPr lang="en-US" b="0" i="0" dirty="0">
                <a:solidFill>
                  <a:srgbClr val="333333"/>
                </a:solidFill>
                <a:effectLst/>
                <a:latin typeface="Open Sans"/>
              </a:rPr>
              <a:t>Content source: </a:t>
            </a:r>
            <a:r>
              <a:rPr lang="en-US" b="0" i="0" u="none" strike="noStrike" dirty="0">
                <a:solidFill>
                  <a:srgbClr val="075290"/>
                </a:solidFill>
                <a:effectLst/>
                <a:latin typeface="Open Sans"/>
                <a:hlinkClick r:id="rId2"/>
              </a:rPr>
              <a:t>National Center for Chronic Disease Prevention and Health Promotion</a:t>
            </a:r>
            <a:r>
              <a:rPr lang="en-US" b="0" i="0" dirty="0">
                <a:solidFill>
                  <a:srgbClr val="333333"/>
                </a:solidFill>
                <a:effectLst/>
                <a:latin typeface="Open Sans"/>
              </a:rPr>
              <a:t>, </a:t>
            </a:r>
            <a:r>
              <a:rPr lang="en-US" b="0" i="0" u="none" strike="noStrike" dirty="0">
                <a:solidFill>
                  <a:srgbClr val="075290"/>
                </a:solidFill>
                <a:effectLst/>
                <a:latin typeface="Open Sans"/>
                <a:hlinkClick r:id="rId3"/>
              </a:rPr>
              <a:t>Division of Population Health</a:t>
            </a:r>
            <a:r>
              <a:rPr lang="en-US" b="0" i="0" u="none" strike="noStrike" dirty="0">
                <a:solidFill>
                  <a:srgbClr val="075290"/>
                </a:solidFill>
                <a:effectLst/>
                <a:latin typeface="Open Sans"/>
              </a:rPr>
              <a:t>, U.S.A.)</a:t>
            </a:r>
            <a:endParaRPr lang="en-US" dirty="0"/>
          </a:p>
        </p:txBody>
      </p:sp>
      <p:graphicFrame>
        <p:nvGraphicFramePr>
          <p:cNvPr id="4" name="Content Placeholder 3">
            <a:extLst>
              <a:ext uri="{FF2B5EF4-FFF2-40B4-BE49-F238E27FC236}">
                <a16:creationId xmlns:a16="http://schemas.microsoft.com/office/drawing/2014/main" id="{1858E1F4-3133-4E36-88FA-BC8C546CC28A}"/>
              </a:ext>
            </a:extLst>
          </p:cNvPr>
          <p:cNvGraphicFramePr>
            <a:graphicFrameLocks noGrp="1"/>
          </p:cNvGraphicFramePr>
          <p:nvPr>
            <p:ph idx="1"/>
            <p:extLst>
              <p:ext uri="{D42A27DB-BD31-4B8C-83A1-F6EECF244321}">
                <p14:modId xmlns:p14="http://schemas.microsoft.com/office/powerpoint/2010/main" val="624228532"/>
              </p:ext>
            </p:extLst>
          </p:nvPr>
        </p:nvGraphicFramePr>
        <p:xfrm>
          <a:off x="635000" y="1320800"/>
          <a:ext cx="11391900" cy="5181597"/>
        </p:xfrm>
        <a:graphic>
          <a:graphicData uri="http://schemas.openxmlformats.org/drawingml/2006/table">
            <a:tbl>
              <a:tblPr/>
              <a:tblGrid>
                <a:gridCol w="1778758">
                  <a:extLst>
                    <a:ext uri="{9D8B030D-6E8A-4147-A177-3AD203B41FA5}">
                      <a16:colId xmlns:a16="http://schemas.microsoft.com/office/drawing/2014/main" val="1606687175"/>
                    </a:ext>
                  </a:extLst>
                </a:gridCol>
                <a:gridCol w="1974945">
                  <a:extLst>
                    <a:ext uri="{9D8B030D-6E8A-4147-A177-3AD203B41FA5}">
                      <a16:colId xmlns:a16="http://schemas.microsoft.com/office/drawing/2014/main" val="2302912211"/>
                    </a:ext>
                  </a:extLst>
                </a:gridCol>
                <a:gridCol w="7638197">
                  <a:extLst>
                    <a:ext uri="{9D8B030D-6E8A-4147-A177-3AD203B41FA5}">
                      <a16:colId xmlns:a16="http://schemas.microsoft.com/office/drawing/2014/main" val="2377046462"/>
                    </a:ext>
                  </a:extLst>
                </a:gridCol>
              </a:tblGrid>
              <a:tr h="549160">
                <a:tc gridSpan="2">
                  <a:txBody>
                    <a:bodyPr/>
                    <a:lstStyle/>
                    <a:p>
                      <a:pPr algn="l" fontAlgn="b"/>
                      <a:r>
                        <a:rPr lang="en-US" sz="2000" b="1" dirty="0">
                          <a:solidFill>
                            <a:srgbClr val="000000"/>
                          </a:solidFill>
                          <a:effectLst/>
                        </a:rPr>
                        <a:t>Age Group</a:t>
                      </a:r>
                    </a:p>
                  </a:txBody>
                  <a:tcPr marL="7861" marR="7861" marT="7861" marB="7861" anchor="b">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88C3EA"/>
                    </a:solidFill>
                  </a:tcPr>
                </a:tc>
                <a:tc hMerge="1">
                  <a:txBody>
                    <a:bodyPr/>
                    <a:lstStyle/>
                    <a:p>
                      <a:endParaRPr lang="en-US"/>
                    </a:p>
                  </a:txBody>
                  <a:tcPr/>
                </a:tc>
                <a:tc>
                  <a:txBody>
                    <a:bodyPr/>
                    <a:lstStyle/>
                    <a:p>
                      <a:pPr algn="l" fontAlgn="b"/>
                      <a:r>
                        <a:rPr lang="en-US" sz="2000" b="1" dirty="0">
                          <a:solidFill>
                            <a:srgbClr val="000000"/>
                          </a:solidFill>
                          <a:effectLst/>
                        </a:rPr>
                        <a:t>Recommended Hours of Sleep Per Day</a:t>
                      </a:r>
                    </a:p>
                  </a:txBody>
                  <a:tcPr marL="7861" marR="7861" marT="7861" marB="7861" anchor="b">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88C3EA"/>
                    </a:solidFill>
                  </a:tcPr>
                </a:tc>
                <a:extLst>
                  <a:ext uri="{0D108BD9-81ED-4DB2-BD59-A6C34878D82A}">
                    <a16:rowId xmlns:a16="http://schemas.microsoft.com/office/drawing/2014/main" val="1226301326"/>
                  </a:ext>
                </a:extLst>
              </a:tr>
              <a:tr h="690738">
                <a:tc>
                  <a:txBody>
                    <a:bodyPr/>
                    <a:lstStyle/>
                    <a:p>
                      <a:pPr algn="l" fontAlgn="t"/>
                      <a:r>
                        <a:rPr lang="en-US" sz="2000" b="1" dirty="0">
                          <a:effectLst/>
                        </a:rPr>
                        <a:t>Newborn</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2000" b="1" dirty="0">
                          <a:effectLst/>
                        </a:rPr>
                        <a:t>0–3 months</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l" fontAlgn="t"/>
                      <a:r>
                        <a:rPr lang="en-US" sz="2000" b="1">
                          <a:effectLst/>
                        </a:rPr>
                        <a:t>14–17 hours (National Sleep Foundation)</a:t>
                      </a:r>
                      <a:r>
                        <a:rPr lang="en-US" sz="2000" b="1" u="none" strike="noStrike" baseline="30000">
                          <a:effectLst/>
                        </a:rPr>
                        <a:t>1</a:t>
                      </a:r>
                      <a:r>
                        <a:rPr lang="en-US" sz="2000" b="1">
                          <a:effectLst/>
                        </a:rPr>
                        <a:t/>
                      </a:r>
                      <a:br>
                        <a:rPr lang="en-US" sz="2000" b="1">
                          <a:effectLst/>
                        </a:rPr>
                      </a:br>
                      <a:r>
                        <a:rPr lang="en-US" sz="2000" b="1">
                          <a:effectLst/>
                        </a:rPr>
                        <a:t>No recommendation (American Academy of Sleep Medicine)</a:t>
                      </a:r>
                      <a:r>
                        <a:rPr lang="en-US" sz="2000" b="1" u="none" strike="noStrike" baseline="30000">
                          <a:effectLst/>
                        </a:rPr>
                        <a:t>2</a:t>
                      </a:r>
                      <a:endParaRPr lang="en-US" sz="2000" b="1">
                        <a:effectLst/>
                      </a:endParaRP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523588618"/>
                  </a:ext>
                </a:extLst>
              </a:tr>
              <a:tr h="549160">
                <a:tc>
                  <a:txBody>
                    <a:bodyPr/>
                    <a:lstStyle/>
                    <a:p>
                      <a:pPr algn="l" fontAlgn="t"/>
                      <a:r>
                        <a:rPr lang="en-US" sz="2000" b="1">
                          <a:effectLst/>
                        </a:rPr>
                        <a:t>Infant</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2000" b="1">
                          <a:effectLst/>
                        </a:rPr>
                        <a:t>4–12 months</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l" fontAlgn="t"/>
                      <a:r>
                        <a:rPr lang="en-US" sz="2000" b="1">
                          <a:effectLst/>
                        </a:rPr>
                        <a:t>12–16 hours per 24 hours (including naps)</a:t>
                      </a:r>
                      <a:r>
                        <a:rPr lang="en-US" sz="2000" b="1" u="none" strike="noStrike" baseline="30000">
                          <a:effectLst/>
                        </a:rPr>
                        <a:t>2</a:t>
                      </a:r>
                      <a:endParaRPr lang="en-US" sz="2000" b="1">
                        <a:effectLst/>
                      </a:endParaRP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823722707"/>
                  </a:ext>
                </a:extLst>
              </a:tr>
              <a:tr h="549160">
                <a:tc>
                  <a:txBody>
                    <a:bodyPr/>
                    <a:lstStyle/>
                    <a:p>
                      <a:pPr algn="l" fontAlgn="t"/>
                      <a:r>
                        <a:rPr lang="en-US" sz="2000" b="1">
                          <a:effectLst/>
                        </a:rPr>
                        <a:t>Toddler</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2000" b="1">
                          <a:effectLst/>
                        </a:rPr>
                        <a:t>1–2 years</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l" fontAlgn="t"/>
                      <a:r>
                        <a:rPr lang="en-US" sz="2000" b="1">
                          <a:effectLst/>
                        </a:rPr>
                        <a:t>11–14 hours per 24 hours (including naps)</a:t>
                      </a:r>
                      <a:r>
                        <a:rPr lang="en-US" sz="2000" b="1" u="none" strike="noStrike" baseline="30000">
                          <a:effectLst/>
                        </a:rPr>
                        <a:t>2</a:t>
                      </a:r>
                      <a:endParaRPr lang="en-US" sz="2000" b="1">
                        <a:effectLst/>
                      </a:endParaRP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601555480"/>
                  </a:ext>
                </a:extLst>
              </a:tr>
              <a:tr h="549160">
                <a:tc>
                  <a:txBody>
                    <a:bodyPr/>
                    <a:lstStyle/>
                    <a:p>
                      <a:pPr algn="l" fontAlgn="t"/>
                      <a:r>
                        <a:rPr lang="en-US" sz="2000" b="1">
                          <a:effectLst/>
                        </a:rPr>
                        <a:t>Preschool</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2000" b="1">
                          <a:effectLst/>
                        </a:rPr>
                        <a:t>3–5 years</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l" fontAlgn="t"/>
                      <a:r>
                        <a:rPr lang="en-US" sz="2000" b="1">
                          <a:effectLst/>
                        </a:rPr>
                        <a:t>10–13 hours per 24 hours (including naps)</a:t>
                      </a:r>
                      <a:r>
                        <a:rPr lang="en-US" sz="2000" b="1" u="none" strike="noStrike" baseline="30000">
                          <a:effectLst/>
                        </a:rPr>
                        <a:t>2</a:t>
                      </a:r>
                      <a:endParaRPr lang="en-US" sz="2000" b="1">
                        <a:effectLst/>
                      </a:endParaRP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219008174"/>
                  </a:ext>
                </a:extLst>
              </a:tr>
              <a:tr h="416476">
                <a:tc>
                  <a:txBody>
                    <a:bodyPr/>
                    <a:lstStyle/>
                    <a:p>
                      <a:pPr algn="l" fontAlgn="t"/>
                      <a:r>
                        <a:rPr lang="en-US" sz="2000" b="1">
                          <a:effectLst/>
                        </a:rPr>
                        <a:t>School Age</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2000" b="1">
                          <a:effectLst/>
                        </a:rPr>
                        <a:t>6–12 years</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l" fontAlgn="t"/>
                      <a:r>
                        <a:rPr lang="en-US" sz="2000" b="1">
                          <a:effectLst/>
                        </a:rPr>
                        <a:t>9–12 hours per 24 hours</a:t>
                      </a:r>
                      <a:r>
                        <a:rPr lang="en-US" sz="2000" b="1" u="none" strike="noStrike" baseline="30000">
                          <a:effectLst/>
                        </a:rPr>
                        <a:t>2</a:t>
                      </a:r>
                      <a:endParaRPr lang="en-US" sz="2000" b="1">
                        <a:effectLst/>
                      </a:endParaRP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270358394"/>
                  </a:ext>
                </a:extLst>
              </a:tr>
              <a:tr h="416476">
                <a:tc>
                  <a:txBody>
                    <a:bodyPr/>
                    <a:lstStyle/>
                    <a:p>
                      <a:pPr algn="l" fontAlgn="t"/>
                      <a:r>
                        <a:rPr lang="en-US" sz="2000" b="1">
                          <a:effectLst/>
                        </a:rPr>
                        <a:t>Teen</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2000" b="1">
                          <a:effectLst/>
                        </a:rPr>
                        <a:t>13–18 years</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l" fontAlgn="t"/>
                      <a:r>
                        <a:rPr lang="en-US" sz="2000" b="1">
                          <a:effectLst/>
                        </a:rPr>
                        <a:t>8–10 hours per 24 hours</a:t>
                      </a:r>
                      <a:r>
                        <a:rPr lang="en-US" sz="2000" b="1" u="none" strike="noStrike" baseline="30000">
                          <a:effectLst/>
                        </a:rPr>
                        <a:t>2</a:t>
                      </a:r>
                      <a:endParaRPr lang="en-US" sz="2000" b="1">
                        <a:effectLst/>
                      </a:endParaRP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739305651"/>
                  </a:ext>
                </a:extLst>
              </a:tr>
              <a:tr h="416476">
                <a:tc>
                  <a:txBody>
                    <a:bodyPr/>
                    <a:lstStyle/>
                    <a:p>
                      <a:pPr algn="l" fontAlgn="t"/>
                      <a:r>
                        <a:rPr lang="en-US" sz="2000" b="1">
                          <a:effectLst/>
                        </a:rPr>
                        <a:t>Adult</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2000" b="1">
                          <a:effectLst/>
                        </a:rPr>
                        <a:t>18–60 years</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l" fontAlgn="t"/>
                      <a:r>
                        <a:rPr lang="en-US" sz="2000" b="1">
                          <a:effectLst/>
                        </a:rPr>
                        <a:t>7 or more hours per night</a:t>
                      </a:r>
                      <a:r>
                        <a:rPr lang="en-US" sz="2000" b="1" u="none" strike="noStrike" baseline="30000">
                          <a:effectLst/>
                        </a:rPr>
                        <a:t>3</a:t>
                      </a:r>
                      <a:endParaRPr lang="en-US" sz="2000" b="1">
                        <a:effectLst/>
                      </a:endParaRP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397496127"/>
                  </a:ext>
                </a:extLst>
              </a:tr>
              <a:tr h="354053">
                <a:tc>
                  <a:txBody>
                    <a:bodyPr/>
                    <a:lstStyle/>
                    <a:p>
                      <a:pPr algn="l" fontAlgn="t"/>
                      <a:endParaRPr lang="en-US" sz="2000" b="1">
                        <a:effectLst/>
                      </a:endParaRP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2000" b="1">
                          <a:effectLst/>
                        </a:rPr>
                        <a:t>61–64 years</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l" fontAlgn="t"/>
                      <a:r>
                        <a:rPr lang="en-US" sz="2000" b="1">
                          <a:effectLst/>
                        </a:rPr>
                        <a:t>7–9 hours</a:t>
                      </a:r>
                      <a:r>
                        <a:rPr lang="en-US" sz="2000" b="1" u="none" strike="noStrike" baseline="30000">
                          <a:effectLst/>
                        </a:rPr>
                        <a:t>1</a:t>
                      </a:r>
                      <a:endParaRPr lang="en-US" sz="2000" b="1">
                        <a:effectLst/>
                      </a:endParaRP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20454401"/>
                  </a:ext>
                </a:extLst>
              </a:tr>
              <a:tr h="690738">
                <a:tc>
                  <a:txBody>
                    <a:bodyPr/>
                    <a:lstStyle/>
                    <a:p>
                      <a:pPr algn="l" fontAlgn="t"/>
                      <a:endParaRPr lang="en-US" sz="2000" b="1">
                        <a:effectLst/>
                      </a:endParaRP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ctr" fontAlgn="t"/>
                      <a:r>
                        <a:rPr lang="en-US" sz="2000" b="1">
                          <a:effectLst/>
                        </a:rPr>
                        <a:t>65 years and older</a:t>
                      </a: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algn="l" fontAlgn="t"/>
                      <a:r>
                        <a:rPr lang="en-US" sz="2000" b="1" dirty="0">
                          <a:effectLst/>
                        </a:rPr>
                        <a:t>7–8 hours</a:t>
                      </a:r>
                      <a:r>
                        <a:rPr lang="en-US" sz="2000" b="1" u="none" strike="noStrike" baseline="30000" dirty="0">
                          <a:effectLst/>
                        </a:rPr>
                        <a:t>1</a:t>
                      </a:r>
                      <a:endParaRPr lang="en-US" sz="2000" b="1" dirty="0">
                        <a:effectLst/>
                      </a:endParaRPr>
                    </a:p>
                  </a:txBody>
                  <a:tcPr marL="7861" marR="7861" marT="7861" marB="7861">
                    <a:lnL w="6350" cap="flat" cmpd="sng" algn="ctr">
                      <a:solidFill>
                        <a:srgbClr val="DEE2E6"/>
                      </a:solidFill>
                      <a:prstDash val="solid"/>
                      <a:round/>
                      <a:headEnd type="none" w="med" len="med"/>
                      <a:tailEnd type="none" w="med" len="med"/>
                    </a:lnL>
                    <a:lnR w="6350" cap="flat" cmpd="sng" algn="ctr">
                      <a:solidFill>
                        <a:srgbClr val="DEE2E6"/>
                      </a:solidFill>
                      <a:prstDash val="solid"/>
                      <a:round/>
                      <a:headEnd type="none" w="med" len="med"/>
                      <a:tailEnd type="none" w="med" len="med"/>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603565594"/>
                  </a:ext>
                </a:extLst>
              </a:tr>
            </a:tbl>
          </a:graphicData>
        </a:graphic>
      </p:graphicFrame>
      <p:sp>
        <p:nvSpPr>
          <p:cNvPr id="5" name="Slide Number Placeholder 4">
            <a:extLst>
              <a:ext uri="{FF2B5EF4-FFF2-40B4-BE49-F238E27FC236}">
                <a16:creationId xmlns:a16="http://schemas.microsoft.com/office/drawing/2014/main" id="{2A147602-9D2E-40BC-B70B-43D7D9018FF4}"/>
              </a:ext>
            </a:extLst>
          </p:cNvPr>
          <p:cNvSpPr>
            <a:spLocks noGrp="1"/>
          </p:cNvSpPr>
          <p:nvPr>
            <p:ph type="sldNum" sz="quarter" idx="12"/>
          </p:nvPr>
        </p:nvSpPr>
        <p:spPr/>
        <p:txBody>
          <a:bodyPr/>
          <a:lstStyle/>
          <a:p>
            <a:fld id="{0FF54DE5-C571-48E8-A5BC-B369434E2F44}" type="slidenum">
              <a:rPr lang="en-US" smtClean="0"/>
              <a:t>37</a:t>
            </a:fld>
            <a:endParaRPr lang="en-US"/>
          </a:p>
        </p:txBody>
      </p:sp>
    </p:spTree>
    <p:extLst>
      <p:ext uri="{BB962C8B-B14F-4D97-AF65-F5344CB8AC3E}">
        <p14:creationId xmlns:p14="http://schemas.microsoft.com/office/powerpoint/2010/main" val="26714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1. Introduction</a:t>
            </a:r>
          </a:p>
        </p:txBody>
      </p:sp>
      <p:sp>
        <p:nvSpPr>
          <p:cNvPr id="14" name="Content Placeholder 13"/>
          <p:cNvSpPr>
            <a:spLocks noGrp="1"/>
          </p:cNvSpPr>
          <p:nvPr>
            <p:ph idx="1"/>
          </p:nvPr>
        </p:nvSpPr>
        <p:spPr/>
        <p:txBody>
          <a:bodyPr>
            <a:normAutofit fontScale="92500" lnSpcReduction="10000"/>
          </a:bodyPr>
          <a:lstStyle/>
          <a:p>
            <a:pPr marL="0" marR="0">
              <a:lnSpc>
                <a:spcPct val="107000"/>
              </a:lnSpc>
              <a:spcBef>
                <a:spcPts val="0"/>
              </a:spcBef>
              <a:spcAft>
                <a:spcPts val="0"/>
              </a:spcAft>
            </a:pPr>
            <a:r>
              <a:rPr lang="en-US" sz="2900" dirty="0">
                <a:solidFill>
                  <a:srgbClr val="000000"/>
                </a:solidFill>
                <a:latin typeface="Lucida Sans Unicode" panose="020B0602030504020204" pitchFamily="34" charset="0"/>
              </a:rPr>
              <a:t>Brain is the jelly-like material weighing around </a:t>
            </a:r>
            <a:r>
              <a:rPr lang="en-US" sz="2900" dirty="0">
                <a:solidFill>
                  <a:srgbClr val="0070C0"/>
                </a:solidFill>
                <a:latin typeface="Lucida Sans Unicode" panose="020B0602030504020204" pitchFamily="34" charset="0"/>
                <a:cs typeface="Lucida Sans Unicode" panose="020B0602030504020204" pitchFamily="34" charset="0"/>
              </a:rPr>
              <a:t>three pounds or 1.4 kilograms </a:t>
            </a:r>
            <a:r>
              <a:rPr lang="en-US" sz="2900" dirty="0">
                <a:solidFill>
                  <a:srgbClr val="000000"/>
                </a:solidFill>
                <a:latin typeface="Lucida Sans Unicode" panose="020B0602030504020204" pitchFamily="34" charset="0"/>
              </a:rPr>
              <a:t>found within our skulls. Maybe it is the </a:t>
            </a:r>
            <a:r>
              <a:rPr lang="en-US" sz="2900" dirty="0">
                <a:solidFill>
                  <a:srgbClr val="0070C0"/>
                </a:solidFill>
                <a:latin typeface="Lucida Sans Unicode" panose="020B0602030504020204" pitchFamily="34" charset="0"/>
              </a:rPr>
              <a:t>most complex living machine </a:t>
            </a:r>
            <a:r>
              <a:rPr lang="en-US" sz="2900" dirty="0">
                <a:solidFill>
                  <a:srgbClr val="000000"/>
                </a:solidFill>
                <a:latin typeface="Lucida Sans Unicode" panose="020B0602030504020204" pitchFamily="34" charset="0"/>
              </a:rPr>
              <a:t>on Earth and in the whole universe. </a:t>
            </a:r>
          </a:p>
          <a:p>
            <a:r>
              <a:rPr lang="en-US" sz="2900" dirty="0">
                <a:solidFill>
                  <a:srgbClr val="000000"/>
                </a:solidFill>
                <a:latin typeface="Lucida Sans Unicode" panose="020B0602030504020204" pitchFamily="34" charset="0"/>
              </a:rPr>
              <a:t>It is made of approximately </a:t>
            </a:r>
            <a:r>
              <a:rPr lang="en-US" sz="2900" b="1" dirty="0">
                <a:solidFill>
                  <a:srgbClr val="0070C0"/>
                </a:solidFill>
                <a:latin typeface="Lucida Sans Unicode" panose="020B0602030504020204" pitchFamily="34" charset="0"/>
                <a:cs typeface="Lucida Sans Unicode" panose="020B0602030504020204" pitchFamily="34" charset="0"/>
              </a:rPr>
              <a:t>100 billion nerve </a:t>
            </a:r>
            <a:r>
              <a:rPr lang="en-US" sz="2900" b="1" dirty="0">
                <a:solidFill>
                  <a:srgbClr val="0070C0"/>
                </a:solidFill>
                <a:latin typeface="Lucida Sans Unicode" panose="020B0602030504020204" pitchFamily="34" charset="0"/>
                <a:cs typeface="Lucida Sans Unicode" panose="020B0602030504020204" pitchFamily="34" charset="0"/>
                <a:hlinkClick r:id="rId2">
                  <a:extLst>
                    <a:ext uri="{A12FA001-AC4F-418D-AE19-62706E023703}">
                      <ahyp:hlinkClr xmlns="" xmlns:ahyp="http://schemas.microsoft.com/office/drawing/2018/hyperlinkcolor" val="tx"/>
                    </a:ext>
                  </a:extLst>
                </a:hlinkClick>
              </a:rPr>
              <a:t>cells</a:t>
            </a:r>
            <a:r>
              <a:rPr lang="en-US" sz="2900" b="1" dirty="0">
                <a:solidFill>
                  <a:srgbClr val="0070C0"/>
                </a:solidFill>
                <a:latin typeface="Lucida Sans Unicode" panose="020B0602030504020204" pitchFamily="34" charset="0"/>
                <a:cs typeface="Lucida Sans Unicode" panose="020B0602030504020204" pitchFamily="34" charset="0"/>
              </a:rPr>
              <a:t>  </a:t>
            </a:r>
            <a:r>
              <a:rPr lang="en-US" sz="2900" dirty="0">
                <a:latin typeface="Lucida Sans Unicode" panose="020B0602030504020204" pitchFamily="34" charset="0"/>
                <a:cs typeface="Lucida Sans Unicode" panose="020B0602030504020204" pitchFamily="34" charset="0"/>
              </a:rPr>
              <a:t>or </a:t>
            </a:r>
            <a:r>
              <a:rPr lang="en-US" sz="2900" b="1" dirty="0">
                <a:solidFill>
                  <a:srgbClr val="0070C0"/>
                </a:solidFill>
                <a:latin typeface="Lucida Sans Unicode" panose="020B0602030504020204" pitchFamily="34" charset="0"/>
                <a:cs typeface="Lucida Sans Unicode" panose="020B0602030504020204" pitchFamily="34" charset="0"/>
              </a:rPr>
              <a:t>neurons!</a:t>
            </a:r>
          </a:p>
          <a:p>
            <a:pPr marL="0" marR="0" fontAlgn="base">
              <a:lnSpc>
                <a:spcPct val="107000"/>
              </a:lnSpc>
              <a:spcBef>
                <a:spcPts val="0"/>
              </a:spcBef>
              <a:spcAft>
                <a:spcPts val="0"/>
              </a:spcAft>
            </a:pPr>
            <a:r>
              <a:rPr lang="en-US" sz="2900" dirty="0">
                <a:solidFill>
                  <a:srgbClr val="000000"/>
                </a:solidFill>
                <a:latin typeface="Lucida Sans Unicode" panose="020B0602030504020204" pitchFamily="34" charset="0"/>
              </a:rPr>
              <a:t>Neurons, or brain cells, reach out to other neurons (Link up) through connectors called </a:t>
            </a:r>
            <a:r>
              <a:rPr lang="en-US" sz="2900" b="1" dirty="0">
                <a:solidFill>
                  <a:srgbClr val="0070C0"/>
                </a:solidFill>
                <a:latin typeface="Lucida Sans Unicode" panose="020B0602030504020204" pitchFamily="34" charset="0"/>
              </a:rPr>
              <a:t>synapses</a:t>
            </a:r>
            <a:r>
              <a:rPr lang="en-US" sz="2900" dirty="0">
                <a:solidFill>
                  <a:srgbClr val="000000"/>
                </a:solidFill>
                <a:latin typeface="Lucida Sans Unicode" panose="020B0602030504020204" pitchFamily="34" charset="0"/>
              </a:rPr>
              <a:t> to form memories. </a:t>
            </a:r>
          </a:p>
          <a:p>
            <a:pPr marL="0" marR="0" fontAlgn="base">
              <a:lnSpc>
                <a:spcPct val="107000"/>
              </a:lnSpc>
              <a:spcBef>
                <a:spcPts val="0"/>
              </a:spcBef>
              <a:spcAft>
                <a:spcPts val="0"/>
              </a:spcAft>
            </a:pPr>
            <a:r>
              <a:rPr lang="en-US" sz="2900" b="1" dirty="0">
                <a:solidFill>
                  <a:srgbClr val="0070C0"/>
                </a:solidFill>
                <a:effectLst/>
                <a:latin typeface="Lucida Sans Unicode" panose="020B0602030504020204" pitchFamily="34" charset="0"/>
                <a:ea typeface="Calibri" panose="020F0502020204030204" pitchFamily="34" charset="0"/>
                <a:cs typeface="Lucida Sans Unicode" panose="020B0602030504020204" pitchFamily="34" charset="0"/>
              </a:rPr>
              <a:t>When neurons fire off together, a pattern (sometimes called an “engram”) is formed. Recall (Remembering) of the memory will light up the pattern again.</a:t>
            </a:r>
          </a:p>
          <a:p>
            <a:pPr marL="0" marR="0" fontAlgn="base">
              <a:lnSpc>
                <a:spcPct val="107000"/>
              </a:lnSpc>
              <a:spcBef>
                <a:spcPts val="0"/>
              </a:spcBef>
              <a:spcAft>
                <a:spcPts val="0"/>
              </a:spcAft>
            </a:pPr>
            <a:endParaRPr lang="en-US" dirty="0">
              <a:solidFill>
                <a:srgbClr val="000000"/>
              </a:solidFill>
              <a:effectLst/>
              <a:latin typeface="Lucida Sans Unicode" panose="020B0602030504020204" pitchFamily="34" charset="0"/>
              <a:ea typeface="Calibri" panose="020F0502020204030204" pitchFamily="34" charset="0"/>
            </a:endParaRPr>
          </a:p>
          <a:p>
            <a:pPr marL="0" marR="0" fontAlgn="base">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080227A-1380-4A32-AFD8-C3FA658E79B7}"/>
              </a:ext>
            </a:extLst>
          </p:cNvPr>
          <p:cNvSpPr>
            <a:spLocks noGrp="1"/>
          </p:cNvSpPr>
          <p:nvPr>
            <p:ph type="sldNum" sz="quarter" idx="12"/>
          </p:nvPr>
        </p:nvSpPr>
        <p:spPr/>
        <p:txBody>
          <a:bodyPr/>
          <a:lstStyle/>
          <a:p>
            <a:fld id="{0FF54DE5-C571-48E8-A5BC-B369434E2F44}" type="slidenum">
              <a:rPr lang="en-US" smtClean="0"/>
              <a:t>4</a:t>
            </a:fld>
            <a:endParaRPr lang="en-US"/>
          </a:p>
        </p:txBody>
      </p:sp>
    </p:spTree>
    <p:extLst>
      <p:ext uri="{BB962C8B-B14F-4D97-AF65-F5344CB8AC3E}">
        <p14:creationId xmlns:p14="http://schemas.microsoft.com/office/powerpoint/2010/main" val="27082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5DC3-15C1-4A76-89C9-43049ED4D279}"/>
              </a:ext>
            </a:extLst>
          </p:cNvPr>
          <p:cNvSpPr>
            <a:spLocks noGrp="1"/>
          </p:cNvSpPr>
          <p:nvPr>
            <p:ph type="title"/>
          </p:nvPr>
        </p:nvSpPr>
        <p:spPr/>
        <p:txBody>
          <a:bodyPr>
            <a:normAutofit/>
          </a:bodyPr>
          <a:lstStyle/>
          <a:p>
            <a:r>
              <a:rPr lang="en-US" sz="4000" dirty="0"/>
              <a:t>1. Introduction (cont.)</a:t>
            </a:r>
          </a:p>
        </p:txBody>
      </p:sp>
      <p:sp>
        <p:nvSpPr>
          <p:cNvPr id="3" name="Content Placeholder 2">
            <a:extLst>
              <a:ext uri="{FF2B5EF4-FFF2-40B4-BE49-F238E27FC236}">
                <a16:creationId xmlns:a16="http://schemas.microsoft.com/office/drawing/2014/main" id="{4EB25FF4-4B54-4DBF-97F0-661EEB764E75}"/>
              </a:ext>
            </a:extLst>
          </p:cNvPr>
          <p:cNvSpPr>
            <a:spLocks noGrp="1"/>
          </p:cNvSpPr>
          <p:nvPr>
            <p:ph idx="1"/>
          </p:nvPr>
        </p:nvSpPr>
        <p:spPr/>
        <p:txBody>
          <a:bodyPr>
            <a:noAutofit/>
          </a:bodyPr>
          <a:lstStyle/>
          <a:p>
            <a:pPr marL="0" marR="0" fontAlgn="base">
              <a:lnSpc>
                <a:spcPct val="107000"/>
              </a:lnSpc>
              <a:spcBef>
                <a:spcPts val="0"/>
              </a:spcBef>
              <a:spcAft>
                <a:spcPts val="0"/>
              </a:spcAft>
            </a:pPr>
            <a:r>
              <a:rPr lang="en-US" sz="2700" dirty="0">
                <a:solidFill>
                  <a:srgbClr val="0070C0"/>
                </a:solidFill>
                <a:latin typeface="Lucida Sans Unicode" panose="020B0602030504020204" pitchFamily="34" charset="0"/>
              </a:rPr>
              <a:t>Each neuron </a:t>
            </a:r>
            <a:r>
              <a:rPr lang="en-US" sz="2700" dirty="0">
                <a:solidFill>
                  <a:srgbClr val="000000"/>
                </a:solidFill>
                <a:latin typeface="Lucida Sans Unicode" panose="020B0602030504020204" pitchFamily="34" charset="0"/>
              </a:rPr>
              <a:t>may be connected to hundreds of other cells by as many as </a:t>
            </a:r>
            <a:r>
              <a:rPr lang="en-US" sz="2700" b="1" dirty="0">
                <a:solidFill>
                  <a:srgbClr val="0070C0"/>
                </a:solidFill>
                <a:effectLst/>
                <a:latin typeface="Lucida Sans Unicode" panose="020B0602030504020204" pitchFamily="34" charset="0"/>
                <a:ea typeface="Calibri" panose="020F0502020204030204" pitchFamily="34" charset="0"/>
                <a:cs typeface="Lucida Sans Unicode" panose="020B0602030504020204" pitchFamily="34" charset="0"/>
              </a:rPr>
              <a:t>10,000 connections/synapses.</a:t>
            </a:r>
          </a:p>
          <a:p>
            <a:pPr marL="0" marR="0" fontAlgn="base">
              <a:lnSpc>
                <a:spcPct val="107000"/>
              </a:lnSpc>
              <a:spcBef>
                <a:spcPts val="0"/>
              </a:spcBef>
              <a:spcAft>
                <a:spcPts val="0"/>
              </a:spcAft>
            </a:pPr>
            <a:r>
              <a:rPr lang="en-US" sz="2700" dirty="0">
                <a:solidFill>
                  <a:srgbClr val="000000"/>
                </a:solidFill>
                <a:latin typeface="Lucida Sans Unicode" panose="020B0602030504020204" pitchFamily="34" charset="0"/>
                <a:ea typeface="Calibri" panose="020F0502020204030204" pitchFamily="34" charset="0"/>
              </a:rPr>
              <a:t>A</a:t>
            </a:r>
            <a:r>
              <a:rPr lang="en-US" sz="2700" dirty="0">
                <a:solidFill>
                  <a:srgbClr val="000000"/>
                </a:solidFill>
                <a:effectLst/>
                <a:latin typeface="Lucida Sans Unicode" panose="020B0602030504020204" pitchFamily="34" charset="0"/>
                <a:ea typeface="Calibri" panose="020F0502020204030204" pitchFamily="34" charset="0"/>
              </a:rPr>
              <a:t> </a:t>
            </a:r>
            <a:r>
              <a:rPr lang="en-US" sz="2700" dirty="0">
                <a:solidFill>
                  <a:srgbClr val="0070C0"/>
                </a:solidFill>
                <a:effectLst/>
                <a:latin typeface="Lucida Sans Unicode" panose="020B0602030504020204" pitchFamily="34" charset="0"/>
                <a:ea typeface="Calibri" panose="020F0502020204030204" pitchFamily="34" charset="0"/>
              </a:rPr>
              <a:t>typical brain </a:t>
            </a:r>
            <a:r>
              <a:rPr lang="en-US" sz="2700" dirty="0">
                <a:solidFill>
                  <a:srgbClr val="000000"/>
                </a:solidFill>
                <a:effectLst/>
                <a:latin typeface="Lucida Sans Unicode" panose="020B0602030504020204" pitchFamily="34" charset="0"/>
                <a:ea typeface="Calibri" panose="020F0502020204030204" pitchFamily="34" charset="0"/>
              </a:rPr>
              <a:t>has about </a:t>
            </a:r>
            <a:r>
              <a:rPr lang="en-US" sz="2700" b="1" dirty="0">
                <a:solidFill>
                  <a:srgbClr val="0070C0"/>
                </a:solidFill>
                <a:effectLst/>
                <a:latin typeface="Lucida Sans Unicode" panose="020B0602030504020204" pitchFamily="34" charset="0"/>
                <a:ea typeface="Calibri" panose="020F0502020204030204" pitchFamily="34" charset="0"/>
              </a:rPr>
              <a:t>100 trillion synapses</a:t>
            </a:r>
            <a:r>
              <a:rPr lang="en-US" sz="2700" dirty="0">
                <a:solidFill>
                  <a:srgbClr val="000000"/>
                </a:solidFill>
                <a:effectLst/>
                <a:latin typeface="Lucida Sans Unicode" panose="020B0602030504020204" pitchFamily="34" charset="0"/>
                <a:ea typeface="Calibri" panose="020F0502020204030204" pitchFamily="34" charset="0"/>
              </a:rPr>
              <a:t>. (1 Trillion=</a:t>
            </a:r>
            <a:r>
              <a:rPr lang="en-US" sz="2700" dirty="0">
                <a:solidFill>
                  <a:srgbClr val="0070C0"/>
                </a:solidFill>
                <a:effectLst/>
                <a:latin typeface="Lucida Sans Unicode" panose="020B0602030504020204" pitchFamily="34" charset="0"/>
                <a:ea typeface="Calibri" panose="020F0502020204030204" pitchFamily="34" charset="0"/>
              </a:rPr>
              <a:t>10^12</a:t>
            </a:r>
            <a:r>
              <a:rPr lang="en-US" sz="2700" dirty="0">
                <a:solidFill>
                  <a:srgbClr val="000000"/>
                </a:solidFill>
                <a:effectLst/>
                <a:latin typeface="Lucida Sans Unicode" panose="020B0602030504020204" pitchFamily="34" charset="0"/>
                <a:ea typeface="Calibri" panose="020F0502020204030204" pitchFamily="34" charset="0"/>
              </a:rPr>
              <a:t> or, 1,000,000,000,000!)</a:t>
            </a:r>
          </a:p>
          <a:p>
            <a:pPr marL="0" fontAlgn="base">
              <a:lnSpc>
                <a:spcPct val="107000"/>
              </a:lnSpc>
              <a:spcBef>
                <a:spcPts val="0"/>
              </a:spcBef>
            </a:pPr>
            <a:r>
              <a:rPr lang="en-US" sz="2700" dirty="0">
                <a:solidFill>
                  <a:srgbClr val="000000"/>
                </a:solidFill>
                <a:latin typeface="Lucida Sans Unicode" panose="020B0602030504020204" pitchFamily="34" charset="0"/>
              </a:rPr>
              <a:t>A lot of memory </a:t>
            </a:r>
            <a:r>
              <a:rPr lang="en-US" sz="2700" dirty="0">
                <a:solidFill>
                  <a:srgbClr val="0070C0"/>
                </a:solidFill>
                <a:latin typeface="Lucida Sans Unicode" panose="020B0602030504020204" pitchFamily="34" charset="0"/>
              </a:rPr>
              <a:t>consolidation</a:t>
            </a:r>
            <a:r>
              <a:rPr lang="en-US" sz="2700" dirty="0">
                <a:solidFill>
                  <a:srgbClr val="000000"/>
                </a:solidFill>
                <a:latin typeface="Lucida Sans Unicode" panose="020B0602030504020204" pitchFamily="34" charset="0"/>
              </a:rPr>
              <a:t> process </a:t>
            </a:r>
            <a:r>
              <a:rPr lang="en-US" sz="2700" b="1" u="sng" dirty="0">
                <a:solidFill>
                  <a:srgbClr val="0070C0"/>
                </a:solidFill>
                <a:effectLst/>
                <a:latin typeface="Lucida Sans Unicode" panose="020B0602030504020204" pitchFamily="34" charset="0"/>
                <a:ea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happens while we’re sleeping</a:t>
            </a:r>
            <a:r>
              <a:rPr lang="en-US" sz="2700" b="1" u="sng" dirty="0">
                <a:solidFill>
                  <a:srgbClr val="333333"/>
                </a:solidFill>
                <a:latin typeface="Lucida Sans Unicode" panose="020B0602030504020204" pitchFamily="34" charset="0"/>
                <a:ea typeface="Times New Roman" panose="02020603050405020304" pitchFamily="18" charset="0"/>
                <a:cs typeface="Times New Roman" panose="02020603050405020304" pitchFamily="18" charset="0"/>
              </a:rPr>
              <a:t>.</a:t>
            </a:r>
            <a:r>
              <a:rPr lang="en-US" sz="2700" dirty="0">
                <a:solidFill>
                  <a:srgbClr val="000000"/>
                </a:solidFill>
                <a:latin typeface="Lucida Sans Unicode" panose="020B0602030504020204" pitchFamily="34" charset="0"/>
              </a:rPr>
              <a:t> </a:t>
            </a:r>
            <a:r>
              <a:rPr lang="en-US" sz="2700" dirty="0" smtClean="0">
                <a:solidFill>
                  <a:srgbClr val="000000"/>
                </a:solidFill>
                <a:latin typeface="Lucida Sans Unicode" panose="020B0602030504020204" pitchFamily="34" charset="0"/>
              </a:rPr>
              <a:t>Our brains recreate that </a:t>
            </a:r>
            <a:r>
              <a:rPr lang="en-US" sz="2700" dirty="0">
                <a:solidFill>
                  <a:srgbClr val="000000"/>
                </a:solidFill>
                <a:latin typeface="Lucida Sans Unicode" panose="020B0602030504020204" pitchFamily="34" charset="0"/>
              </a:rPr>
              <a:t>same pattern of brain activity to strengthen the </a:t>
            </a:r>
            <a:r>
              <a:rPr lang="en-US" sz="2700" dirty="0" smtClean="0">
                <a:solidFill>
                  <a:srgbClr val="000000"/>
                </a:solidFill>
                <a:latin typeface="Lucida Sans Unicode" panose="020B0602030504020204" pitchFamily="34" charset="0"/>
              </a:rPr>
              <a:t>synapses </a:t>
            </a:r>
            <a:r>
              <a:rPr lang="en-US" sz="2700" dirty="0">
                <a:solidFill>
                  <a:srgbClr val="000000"/>
                </a:solidFill>
                <a:latin typeface="Lucida Sans Unicode" panose="020B0602030504020204" pitchFamily="34" charset="0"/>
              </a:rPr>
              <a:t>we created earlier.</a:t>
            </a:r>
          </a:p>
          <a:p>
            <a:pPr marL="0" fontAlgn="base">
              <a:lnSpc>
                <a:spcPct val="107000"/>
              </a:lnSpc>
              <a:spcBef>
                <a:spcPts val="0"/>
              </a:spcBef>
            </a:pPr>
            <a:r>
              <a:rPr lang="en-US" sz="2700" dirty="0">
                <a:solidFill>
                  <a:srgbClr val="000000"/>
                </a:solidFill>
                <a:latin typeface="Lucida Sans Unicode" panose="020B0602030504020204" pitchFamily="34" charset="0"/>
              </a:rPr>
              <a:t>A </a:t>
            </a:r>
            <a:r>
              <a:rPr lang="en-US" sz="2700" b="1" dirty="0">
                <a:solidFill>
                  <a:srgbClr val="0070C0"/>
                </a:solidFill>
                <a:latin typeface="Lucida Sans Unicode" panose="020B0602030504020204" pitchFamily="34" charset="0"/>
                <a:cs typeface="Lucida Sans Unicode" panose="020B0602030504020204" pitchFamily="34" charset="0"/>
              </a:rPr>
              <a:t>sharp mind </a:t>
            </a:r>
            <a:r>
              <a:rPr lang="en-US" sz="2700" dirty="0">
                <a:solidFill>
                  <a:srgbClr val="000000"/>
                </a:solidFill>
                <a:latin typeface="Lucida Sans Unicode" panose="020B0602030504020204" pitchFamily="34" charset="0"/>
              </a:rPr>
              <a:t>and </a:t>
            </a:r>
            <a:r>
              <a:rPr lang="en-US" sz="2700" b="1" dirty="0">
                <a:solidFill>
                  <a:srgbClr val="0070C0"/>
                </a:solidFill>
                <a:latin typeface="Lucida Sans Unicode" panose="020B0602030504020204" pitchFamily="34" charset="0"/>
                <a:cs typeface="Lucida Sans Unicode" panose="020B0602030504020204" pitchFamily="34" charset="0"/>
              </a:rPr>
              <a:t>strong memory </a:t>
            </a:r>
            <a:r>
              <a:rPr lang="en-US" sz="2700" dirty="0">
                <a:solidFill>
                  <a:srgbClr val="000000"/>
                </a:solidFill>
                <a:latin typeface="Lucida Sans Unicode" panose="020B0602030504020204" pitchFamily="34" charset="0"/>
              </a:rPr>
              <a:t>depend on the </a:t>
            </a:r>
            <a:r>
              <a:rPr lang="en-US" sz="2700" b="1" dirty="0">
                <a:solidFill>
                  <a:srgbClr val="0070C0"/>
                </a:solidFill>
                <a:latin typeface="Lucida Sans Unicode" panose="020B0602030504020204" pitchFamily="34" charset="0"/>
              </a:rPr>
              <a:t>strength of your brain's network </a:t>
            </a:r>
            <a:r>
              <a:rPr lang="en-US" sz="2700" dirty="0">
                <a:solidFill>
                  <a:srgbClr val="000000"/>
                </a:solidFill>
                <a:latin typeface="Lucida Sans Unicode" panose="020B0602030504020204" pitchFamily="34" charset="0"/>
              </a:rPr>
              <a:t>of interconnecting neurons through the synapses.</a:t>
            </a:r>
          </a:p>
        </p:txBody>
      </p:sp>
      <p:sp>
        <p:nvSpPr>
          <p:cNvPr id="4" name="Slide Number Placeholder 3">
            <a:extLst>
              <a:ext uri="{FF2B5EF4-FFF2-40B4-BE49-F238E27FC236}">
                <a16:creationId xmlns:a16="http://schemas.microsoft.com/office/drawing/2014/main" id="{3E10079F-03C4-4067-AA75-248AFA682B06}"/>
              </a:ext>
            </a:extLst>
          </p:cNvPr>
          <p:cNvSpPr>
            <a:spLocks noGrp="1"/>
          </p:cNvSpPr>
          <p:nvPr>
            <p:ph type="sldNum" sz="quarter" idx="12"/>
          </p:nvPr>
        </p:nvSpPr>
        <p:spPr/>
        <p:txBody>
          <a:bodyPr/>
          <a:lstStyle/>
          <a:p>
            <a:fld id="{0FF54DE5-C571-48E8-A5BC-B369434E2F44}" type="slidenum">
              <a:rPr lang="en-US" smtClean="0"/>
              <a:t>5</a:t>
            </a:fld>
            <a:endParaRPr lang="en-US"/>
          </a:p>
        </p:txBody>
      </p:sp>
    </p:spTree>
    <p:extLst>
      <p:ext uri="{BB962C8B-B14F-4D97-AF65-F5344CB8AC3E}">
        <p14:creationId xmlns:p14="http://schemas.microsoft.com/office/powerpoint/2010/main" val="3551864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066CC-F1B3-4D14-8A60-BD6E7C6CFEED}"/>
              </a:ext>
            </a:extLst>
          </p:cNvPr>
          <p:cNvSpPr>
            <a:spLocks noGrp="1"/>
          </p:cNvSpPr>
          <p:nvPr>
            <p:ph type="title"/>
          </p:nvPr>
        </p:nvSpPr>
        <p:spPr/>
        <p:txBody>
          <a:bodyPr/>
          <a:lstStyle/>
          <a:p>
            <a:r>
              <a:rPr lang="en-US" dirty="0"/>
              <a:t>Neurons and Synapses</a:t>
            </a:r>
            <a:r>
              <a:rPr lang="en-US" sz="1800" dirty="0">
                <a:solidFill>
                  <a:srgbClr val="000000"/>
                </a:solidFill>
                <a:effectLst/>
                <a:latin typeface="Lucida Sans Unicode" panose="020B0602030504020204" pitchFamily="34" charset="0"/>
                <a:ea typeface="Calibri" panose="020F0502020204030204" pitchFamily="34" charset="0"/>
              </a:rPr>
              <a:t> (</a:t>
            </a:r>
            <a:r>
              <a:rPr lang="en-US" sz="2000" dirty="0">
                <a:solidFill>
                  <a:srgbClr val="000000"/>
                </a:solidFill>
                <a:effectLst/>
                <a:latin typeface="Lucida Sans Unicode" panose="020B0602030504020204" pitchFamily="34" charset="0"/>
                <a:ea typeface="Calibri" panose="020F0502020204030204" pitchFamily="34" charset="0"/>
              </a:rPr>
              <a:t>specialized </a:t>
            </a:r>
            <a:r>
              <a:rPr lang="en-US" sz="2000" b="1" dirty="0">
                <a:solidFill>
                  <a:srgbClr val="0070C0"/>
                </a:solidFill>
                <a:effectLst/>
                <a:latin typeface="Lucida Sans Unicode" panose="020B0602030504020204" pitchFamily="34" charset="0"/>
                <a:ea typeface="Calibri" panose="020F0502020204030204" pitchFamily="34" charset="0"/>
              </a:rPr>
              <a:t>junctions between neurons)</a:t>
            </a:r>
            <a:endParaRPr lang="en-US" sz="2000" dirty="0"/>
          </a:p>
        </p:txBody>
      </p:sp>
      <p:pic>
        <p:nvPicPr>
          <p:cNvPr id="4" name="Content Placeholder 3">
            <a:extLst>
              <a:ext uri="{FF2B5EF4-FFF2-40B4-BE49-F238E27FC236}">
                <a16:creationId xmlns:a16="http://schemas.microsoft.com/office/drawing/2014/main" id="{669079A3-2651-4A79-9AF5-D62F37DEB003}"/>
              </a:ext>
            </a:extLst>
          </p:cNvPr>
          <p:cNvPicPr>
            <a:picLocks noGrp="1"/>
          </p:cNvPicPr>
          <p:nvPr>
            <p:ph idx="1"/>
          </p:nvPr>
        </p:nvPicPr>
        <p:blipFill>
          <a:blip r:embed="rId2"/>
          <a:stretch>
            <a:fillRect/>
          </a:stretch>
        </p:blipFill>
        <p:spPr>
          <a:xfrm>
            <a:off x="3389438" y="1600200"/>
            <a:ext cx="5413124" cy="4572000"/>
          </a:xfrm>
          <a:prstGeom prst="rect">
            <a:avLst/>
          </a:prstGeom>
        </p:spPr>
      </p:pic>
      <p:sp>
        <p:nvSpPr>
          <p:cNvPr id="3" name="Slide Number Placeholder 2">
            <a:extLst>
              <a:ext uri="{FF2B5EF4-FFF2-40B4-BE49-F238E27FC236}">
                <a16:creationId xmlns:a16="http://schemas.microsoft.com/office/drawing/2014/main" id="{6F6DB73F-F4E5-4B75-A2E5-54ECFAA35AF0}"/>
              </a:ext>
            </a:extLst>
          </p:cNvPr>
          <p:cNvSpPr>
            <a:spLocks noGrp="1"/>
          </p:cNvSpPr>
          <p:nvPr>
            <p:ph type="sldNum" sz="quarter" idx="12"/>
          </p:nvPr>
        </p:nvSpPr>
        <p:spPr/>
        <p:txBody>
          <a:bodyPr/>
          <a:lstStyle/>
          <a:p>
            <a:fld id="{0FF54DE5-C571-48E8-A5BC-B369434E2F44}" type="slidenum">
              <a:rPr lang="en-US" smtClean="0"/>
              <a:t>6</a:t>
            </a:fld>
            <a:endParaRPr lang="en-US"/>
          </a:p>
        </p:txBody>
      </p:sp>
    </p:spTree>
    <p:extLst>
      <p:ext uri="{BB962C8B-B14F-4D97-AF65-F5344CB8AC3E}">
        <p14:creationId xmlns:p14="http://schemas.microsoft.com/office/powerpoint/2010/main" val="182803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3D3C-D6DD-4B34-978D-506F70CDBD86}"/>
              </a:ext>
            </a:extLst>
          </p:cNvPr>
          <p:cNvSpPr>
            <a:spLocks noGrp="1"/>
          </p:cNvSpPr>
          <p:nvPr>
            <p:ph type="title"/>
          </p:nvPr>
        </p:nvSpPr>
        <p:spPr/>
        <p:txBody>
          <a:bodyPr/>
          <a:lstStyle/>
          <a:p>
            <a:r>
              <a:rPr lang="en-US" sz="4000" dirty="0"/>
              <a:t>2.1 The creation of a memory</a:t>
            </a:r>
          </a:p>
        </p:txBody>
      </p:sp>
      <p:pic>
        <p:nvPicPr>
          <p:cNvPr id="4" name="Content Placeholder 3">
            <a:extLst>
              <a:ext uri="{FF2B5EF4-FFF2-40B4-BE49-F238E27FC236}">
                <a16:creationId xmlns:a16="http://schemas.microsoft.com/office/drawing/2014/main" id="{52952B61-9BA9-4557-9764-3EC9CE487C33}"/>
              </a:ext>
            </a:extLst>
          </p:cNvPr>
          <p:cNvPicPr>
            <a:picLocks noGrp="1"/>
          </p:cNvPicPr>
          <p:nvPr>
            <p:ph idx="1"/>
          </p:nvPr>
        </p:nvPicPr>
        <p:blipFill>
          <a:blip r:embed="rId2"/>
          <a:stretch>
            <a:fillRect/>
          </a:stretch>
        </p:blipFill>
        <p:spPr>
          <a:xfrm>
            <a:off x="2860766" y="2507573"/>
            <a:ext cx="5756398" cy="3869719"/>
          </a:xfrm>
          <a:prstGeom prst="rect">
            <a:avLst/>
          </a:prstGeom>
        </p:spPr>
      </p:pic>
      <p:sp>
        <p:nvSpPr>
          <p:cNvPr id="3" name="TextBox 2"/>
          <p:cNvSpPr txBox="1"/>
          <p:nvPr/>
        </p:nvSpPr>
        <p:spPr>
          <a:xfrm>
            <a:off x="1332411" y="1476103"/>
            <a:ext cx="9535886" cy="954107"/>
          </a:xfrm>
          <a:prstGeom prst="rect">
            <a:avLst/>
          </a:prstGeom>
          <a:noFill/>
        </p:spPr>
        <p:txBody>
          <a:bodyPr wrap="square" rtlCol="0">
            <a:spAutoFit/>
          </a:bodyPr>
          <a:lstStyle/>
          <a:p>
            <a:r>
              <a:rPr lang="en-US" sz="2800" dirty="0"/>
              <a:t>If you know how memory works, you will understand the science behind the memorization techniques.</a:t>
            </a:r>
          </a:p>
        </p:txBody>
      </p:sp>
      <p:sp>
        <p:nvSpPr>
          <p:cNvPr id="5" name="Slide Number Placeholder 4">
            <a:extLst>
              <a:ext uri="{FF2B5EF4-FFF2-40B4-BE49-F238E27FC236}">
                <a16:creationId xmlns:a16="http://schemas.microsoft.com/office/drawing/2014/main" id="{584670FC-DE3C-4B71-9348-1CCDD286FCE6}"/>
              </a:ext>
            </a:extLst>
          </p:cNvPr>
          <p:cNvSpPr>
            <a:spLocks noGrp="1"/>
          </p:cNvSpPr>
          <p:nvPr>
            <p:ph type="sldNum" sz="quarter" idx="12"/>
          </p:nvPr>
        </p:nvSpPr>
        <p:spPr/>
        <p:txBody>
          <a:bodyPr/>
          <a:lstStyle/>
          <a:p>
            <a:fld id="{0FF54DE5-C571-48E8-A5BC-B369434E2F44}" type="slidenum">
              <a:rPr lang="en-US" smtClean="0"/>
              <a:t>7</a:t>
            </a:fld>
            <a:endParaRPr lang="en-US"/>
          </a:p>
        </p:txBody>
      </p:sp>
    </p:spTree>
    <p:extLst>
      <p:ext uri="{BB962C8B-B14F-4D97-AF65-F5344CB8AC3E}">
        <p14:creationId xmlns:p14="http://schemas.microsoft.com/office/powerpoint/2010/main" val="307996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6CA9-6A77-43E8-848C-1E55CF48F5D2}"/>
              </a:ext>
            </a:extLst>
          </p:cNvPr>
          <p:cNvSpPr>
            <a:spLocks noGrp="1"/>
          </p:cNvSpPr>
          <p:nvPr>
            <p:ph type="title"/>
          </p:nvPr>
        </p:nvSpPr>
        <p:spPr/>
        <p:txBody>
          <a:bodyPr/>
          <a:lstStyle/>
          <a:p>
            <a:r>
              <a:rPr lang="en-US" dirty="0"/>
              <a:t>2.1 The</a:t>
            </a:r>
            <a:r>
              <a:rPr lang="en-US" sz="1800" dirty="0">
                <a:solidFill>
                  <a:srgbClr val="000000"/>
                </a:solidFill>
                <a:effectLst/>
                <a:latin typeface="Lucida Sans Unicode" panose="020B0602030504020204" pitchFamily="34" charset="0"/>
                <a:ea typeface="Calibri" panose="020F0502020204030204" pitchFamily="34" charset="0"/>
              </a:rPr>
              <a:t> </a:t>
            </a:r>
            <a:r>
              <a:rPr lang="en-US" dirty="0"/>
              <a:t>creation of a memory (cont.)</a:t>
            </a:r>
          </a:p>
        </p:txBody>
      </p:sp>
      <p:pic>
        <p:nvPicPr>
          <p:cNvPr id="4" name="Content Placeholder 3">
            <a:extLst>
              <a:ext uri="{FF2B5EF4-FFF2-40B4-BE49-F238E27FC236}">
                <a16:creationId xmlns:a16="http://schemas.microsoft.com/office/drawing/2014/main" id="{74140C21-8714-46C1-9452-ED5AA5F1BA87}"/>
              </a:ext>
            </a:extLst>
          </p:cNvPr>
          <p:cNvPicPr>
            <a:picLocks noGrp="1"/>
          </p:cNvPicPr>
          <p:nvPr>
            <p:ph idx="1"/>
          </p:nvPr>
        </p:nvPicPr>
        <p:blipFill>
          <a:blip r:embed="rId2"/>
          <a:stretch>
            <a:fillRect/>
          </a:stretch>
        </p:blipFill>
        <p:spPr>
          <a:xfrm>
            <a:off x="1104900" y="2065300"/>
            <a:ext cx="9982200" cy="3641800"/>
          </a:xfrm>
          <a:prstGeom prst="rect">
            <a:avLst/>
          </a:prstGeom>
        </p:spPr>
      </p:pic>
      <p:sp>
        <p:nvSpPr>
          <p:cNvPr id="3" name="Slide Number Placeholder 2">
            <a:extLst>
              <a:ext uri="{FF2B5EF4-FFF2-40B4-BE49-F238E27FC236}">
                <a16:creationId xmlns:a16="http://schemas.microsoft.com/office/drawing/2014/main" id="{E6FA7477-DCF1-4EC2-A461-595F3C04A91B}"/>
              </a:ext>
            </a:extLst>
          </p:cNvPr>
          <p:cNvSpPr>
            <a:spLocks noGrp="1"/>
          </p:cNvSpPr>
          <p:nvPr>
            <p:ph type="sldNum" sz="quarter" idx="12"/>
          </p:nvPr>
        </p:nvSpPr>
        <p:spPr/>
        <p:txBody>
          <a:bodyPr/>
          <a:lstStyle/>
          <a:p>
            <a:fld id="{0FF54DE5-C571-48E8-A5BC-B369434E2F44}" type="slidenum">
              <a:rPr lang="en-US" smtClean="0"/>
              <a:t>8</a:t>
            </a:fld>
            <a:endParaRPr lang="en-US"/>
          </a:p>
        </p:txBody>
      </p:sp>
      <p:sp>
        <p:nvSpPr>
          <p:cNvPr id="5" name="Oval 4"/>
          <p:cNvSpPr/>
          <p:nvPr/>
        </p:nvSpPr>
        <p:spPr>
          <a:xfrm>
            <a:off x="2883877" y="4797083"/>
            <a:ext cx="1405901" cy="824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31113" y="2757267"/>
            <a:ext cx="1405901" cy="541085"/>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5241" y="4797083"/>
            <a:ext cx="1405901" cy="824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47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FD23-BA10-4A34-A4BB-F40872FA719C}"/>
              </a:ext>
            </a:extLst>
          </p:cNvPr>
          <p:cNvSpPr>
            <a:spLocks noGrp="1"/>
          </p:cNvSpPr>
          <p:nvPr>
            <p:ph type="title"/>
          </p:nvPr>
        </p:nvSpPr>
        <p:spPr/>
        <p:txBody>
          <a:bodyPr/>
          <a:lstStyle/>
          <a:p>
            <a:r>
              <a:rPr lang="en-US" dirty="0"/>
              <a:t>2.2 Memory: </a:t>
            </a:r>
            <a:r>
              <a:rPr lang="en-US" sz="28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Sensory, Short-term and Long-term</a:t>
            </a:r>
            <a:endParaRPr lang="en-US" dirty="0"/>
          </a:p>
        </p:txBody>
      </p:sp>
      <p:sp>
        <p:nvSpPr>
          <p:cNvPr id="3" name="Content Placeholder 2">
            <a:extLst>
              <a:ext uri="{FF2B5EF4-FFF2-40B4-BE49-F238E27FC236}">
                <a16:creationId xmlns:a16="http://schemas.microsoft.com/office/drawing/2014/main" id="{1BBAFF96-437B-40C6-B89F-B6CF59E91559}"/>
              </a:ext>
            </a:extLst>
          </p:cNvPr>
          <p:cNvSpPr>
            <a:spLocks noGrp="1"/>
          </p:cNvSpPr>
          <p:nvPr>
            <p:ph idx="1"/>
          </p:nvPr>
        </p:nvSpPr>
        <p:spPr/>
        <p:txBody>
          <a:bodyPr>
            <a:noAutofit/>
          </a:bodyPr>
          <a:lstStyle/>
          <a:p>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The creation of a memory begins </a:t>
            </a:r>
            <a:r>
              <a:rPr lang="en-US" sz="2400" b="1" dirty="0">
                <a:solidFill>
                  <a:srgbClr val="0070C0"/>
                </a:solidFill>
                <a:latin typeface="Lucida Sans Unicode" panose="020B0602030504020204" pitchFamily="34" charset="0"/>
                <a:cs typeface="Arial" panose="020B0604020202020204" pitchFamily="34" charset="0"/>
              </a:rPr>
              <a:t>with perception, </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lasts only a </a:t>
            </a:r>
            <a:r>
              <a:rPr lang="en-US" sz="2400" dirty="0">
                <a:solidFill>
                  <a:srgbClr val="00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fraction of a second</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a:t>
            </a:r>
          </a:p>
          <a:p>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It's your </a:t>
            </a:r>
            <a:r>
              <a:rPr lang="en-US" sz="24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Sensory memory</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that allows a perception (raw data) such as a visual pattern, a sound, etc. linger for a brief moment after the stimulation is over.</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Short-term memory, working memory</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has a fairly limited capacity; it can hold about seven items (7+/-2 items), readily available state for no more than </a:t>
            </a:r>
            <a:r>
              <a:rPr lang="en-US" sz="2400" dirty="0">
                <a:solidFill>
                  <a:srgbClr val="000000"/>
                </a:solidFill>
                <a:effectLst/>
                <a:highlight>
                  <a:srgbClr val="FFFF00"/>
                </a:highlight>
                <a:latin typeface="Lucida Sans Unicode" panose="020B0602030504020204" pitchFamily="34" charset="0"/>
                <a:ea typeface="Calibri" panose="020F0502020204030204" pitchFamily="34" charset="0"/>
                <a:cs typeface="Arial" panose="020B0604020202020204" pitchFamily="34" charset="0"/>
              </a:rPr>
              <a:t>20 or 30 seconds at a time</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4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Important information </a:t>
            </a:r>
            <a:r>
              <a:rPr lang="en-US" sz="2400" b="1" dirty="0" smtClean="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(your perception) </a:t>
            </a:r>
            <a:r>
              <a:rPr lang="en-US" sz="2400" dirty="0" smtClean="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is </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gradually transferred from short-term memory into </a:t>
            </a:r>
            <a:r>
              <a:rPr lang="en-US" sz="24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Long-term memory</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 The more the information is repeated or used, the more likely it is to eventually end up in long-term memory which is thought to be </a:t>
            </a:r>
            <a:r>
              <a:rPr lang="en-US" sz="2400" b="1" dirty="0">
                <a:solidFill>
                  <a:srgbClr val="0070C0"/>
                </a:solidFill>
                <a:effectLst/>
                <a:latin typeface="Lucida Sans Unicode" panose="020B0602030504020204" pitchFamily="34" charset="0"/>
                <a:ea typeface="Calibri" panose="020F0502020204030204" pitchFamily="34" charset="0"/>
                <a:cs typeface="Arial" panose="020B0604020202020204" pitchFamily="34" charset="0"/>
              </a:rPr>
              <a:t>Unlimited</a:t>
            </a:r>
            <a:r>
              <a:rPr lang="en-US" sz="2400" dirty="0">
                <a:solidFill>
                  <a:srgbClr val="000000"/>
                </a:solidFill>
                <a:effectLst/>
                <a:latin typeface="Lucida Sans Unicode" panose="020B0602030504020204" pitchFamily="34"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
        <p:nvSpPr>
          <p:cNvPr id="4" name="Slide Number Placeholder 3">
            <a:extLst>
              <a:ext uri="{FF2B5EF4-FFF2-40B4-BE49-F238E27FC236}">
                <a16:creationId xmlns:a16="http://schemas.microsoft.com/office/drawing/2014/main" id="{B324252A-9181-4E99-BFE8-A9658345125C}"/>
              </a:ext>
            </a:extLst>
          </p:cNvPr>
          <p:cNvSpPr>
            <a:spLocks noGrp="1"/>
          </p:cNvSpPr>
          <p:nvPr>
            <p:ph type="sldNum" sz="quarter" idx="12"/>
          </p:nvPr>
        </p:nvSpPr>
        <p:spPr/>
        <p:txBody>
          <a:bodyPr/>
          <a:lstStyle/>
          <a:p>
            <a:fld id="{0FF54DE5-C571-48E8-A5BC-B369434E2F44}" type="slidenum">
              <a:rPr lang="en-US" smtClean="0"/>
              <a:t>9</a:t>
            </a:fld>
            <a:endParaRPr lang="en-US"/>
          </a:p>
        </p:txBody>
      </p:sp>
    </p:spTree>
    <p:extLst>
      <p:ext uri="{BB962C8B-B14F-4D97-AF65-F5344CB8AC3E}">
        <p14:creationId xmlns:p14="http://schemas.microsoft.com/office/powerpoint/2010/main" val="108523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themeOverride>
</file>

<file path=ppt/theme/themeOverride2.xml><?xml version="1.0" encoding="utf-8"?>
<a:themeOverride xmlns:a="http://schemas.openxmlformats.org/drawingml/2006/main">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themeOverride>
</file>

<file path=ppt/theme/themeOverride3.xml><?xml version="1.0" encoding="utf-8"?>
<a:themeOverride xmlns:a="http://schemas.openxmlformats.org/drawingml/2006/main">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themeOverride>
</file>

<file path=ppt/theme/themeOverride4.xml><?xml version="1.0" encoding="utf-8"?>
<a:themeOverride xmlns:a="http://schemas.openxmlformats.org/drawingml/2006/main">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5FAA2BCD8AB4589E6CA9FF44454AA" ma:contentTypeVersion="7" ma:contentTypeDescription="Create a new document." ma:contentTypeScope="" ma:versionID="9660c5c8347d7cb8e57b6756ab540a2f">
  <xsd:schema xmlns:xsd="http://www.w3.org/2001/XMLSchema" xmlns:xs="http://www.w3.org/2001/XMLSchema" xmlns:p="http://schemas.microsoft.com/office/2006/metadata/properties" xmlns:ns3="678f0134-fd1b-423f-8ed7-ef6baaef90a0" xmlns:ns4="50d91173-080b-4ef2-890f-6bd4bee1e065" targetNamespace="http://schemas.microsoft.com/office/2006/metadata/properties" ma:root="true" ma:fieldsID="5ec1d77ba49e20b7407d7279d234ae93" ns3:_="" ns4:_="">
    <xsd:import namespace="678f0134-fd1b-423f-8ed7-ef6baaef90a0"/>
    <xsd:import namespace="50d91173-080b-4ef2-890f-6bd4bee1e06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f0134-fd1b-423f-8ed7-ef6baaef90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d91173-080b-4ef2-890f-6bd4bee1e0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279413-3A47-43D2-81E8-0EA1AD392E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f0134-fd1b-423f-8ed7-ef6baaef90a0"/>
    <ds:schemaRef ds:uri="50d91173-080b-4ef2-890f-6bd4bee1e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2006/documentManagement/types"/>
    <ds:schemaRef ds:uri="http://schemas.openxmlformats.org/package/2006/metadata/core-properties"/>
    <ds:schemaRef ds:uri="678f0134-fd1b-423f-8ed7-ef6baaef90a0"/>
    <ds:schemaRef ds:uri="http://purl.org/dc/dcmitype/"/>
    <ds:schemaRef ds:uri="http://schemas.microsoft.com/office/infopath/2007/PartnerControls"/>
    <ds:schemaRef ds:uri="50d91173-080b-4ef2-890f-6bd4bee1e065"/>
    <ds:schemaRef ds:uri="http://www.w3.org/XML/1998/namespace"/>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8D119200-6262-4455-8A5F-4825C9DC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561</TotalTime>
  <Words>2345</Words>
  <Application>Microsoft Office PowerPoint</Application>
  <PresentationFormat>Widescreen</PresentationFormat>
  <Paragraphs>209</Paragraphs>
  <Slides>37</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arial</vt:lpstr>
      <vt:lpstr>arial</vt:lpstr>
      <vt:lpstr>Calibri</vt:lpstr>
      <vt:lpstr>Euphemia</vt:lpstr>
      <vt:lpstr>Georgia</vt:lpstr>
      <vt:lpstr>Helvetica</vt:lpstr>
      <vt:lpstr>Lucida Sans Unicode</vt:lpstr>
      <vt:lpstr>Merriweather</vt:lpstr>
      <vt:lpstr>Open Sans</vt:lpstr>
      <vt:lpstr>Plantagenet Cherokee</vt:lpstr>
      <vt:lpstr>Roboto</vt:lpstr>
      <vt:lpstr>Symbol</vt:lpstr>
      <vt:lpstr>Times New Roman</vt:lpstr>
      <vt:lpstr>Wingdings</vt:lpstr>
      <vt:lpstr>Academic Literature 16x9</vt:lpstr>
      <vt:lpstr>Train Your Brain - Learn How to Learn</vt:lpstr>
      <vt:lpstr>Contents</vt:lpstr>
      <vt:lpstr>Introduction</vt:lpstr>
      <vt:lpstr>1. Introduction</vt:lpstr>
      <vt:lpstr>1. Introduction (cont.)</vt:lpstr>
      <vt:lpstr>Neurons and Synapses (specialized junctions between neurons)</vt:lpstr>
      <vt:lpstr>2.1 The creation of a memory</vt:lpstr>
      <vt:lpstr>2.1 The creation of a memory (cont.)</vt:lpstr>
      <vt:lpstr>2.2 Memory: Sensory, Short-term and Long-term</vt:lpstr>
      <vt:lpstr>Stage of Memory-Flow diagram  </vt:lpstr>
      <vt:lpstr>2.3. Encoding</vt:lpstr>
      <vt:lpstr>Synapses: point of communication between neurons </vt:lpstr>
      <vt:lpstr>3. Memory Techniques-How Can We Improve Memory</vt:lpstr>
      <vt:lpstr>3.1 Prior Knowledge, Making Connection</vt:lpstr>
      <vt:lpstr>3.2 Association- We remember things by association.</vt:lpstr>
      <vt:lpstr>3.3 Chunking or clustering</vt:lpstr>
      <vt:lpstr>3.3. Chunking or clustering (-cont.)</vt:lpstr>
      <vt:lpstr>3.4 Practice makes permanent.</vt:lpstr>
      <vt:lpstr>3.5 Draw Pictures: A Picture Worth a Thousand Words</vt:lpstr>
      <vt:lpstr>3.6 Recall is better than Rereading the Text</vt:lpstr>
      <vt:lpstr>Neural activity</vt:lpstr>
      <vt:lpstr>3.7 Sleep Well: It will Clean Your Brain </vt:lpstr>
      <vt:lpstr>3.8 Exercise daily. </vt:lpstr>
      <vt:lpstr>3.9 Eat a Healthy Diet: Fruits and Vegetable</vt:lpstr>
      <vt:lpstr>3.10 Meditate to improve Your Memory</vt:lpstr>
      <vt:lpstr>3.11 Maintain social relationships. </vt:lpstr>
      <vt:lpstr>3. 12 Use Acronyms</vt:lpstr>
      <vt:lpstr>3.13 Use both Focused and the Diffuse modes </vt:lpstr>
      <vt:lpstr>Inventor of Light Bulb-Thomas Edison used diffuse mode </vt:lpstr>
      <vt:lpstr>3.14 Read every day. </vt:lpstr>
      <vt:lpstr>3.15 Mind Mapping</vt:lpstr>
      <vt:lpstr>Mind Mapping (cont.)</vt:lpstr>
      <vt:lpstr>Mind Mapping Example-1</vt:lpstr>
      <vt:lpstr>Mind Mapping Example-2</vt:lpstr>
      <vt:lpstr>4. Know Your Enemies</vt:lpstr>
      <vt:lpstr>Questions</vt:lpstr>
      <vt:lpstr>Annex: How Much Sleep Do I Need? (Content source: National Center for Chronic Disease Prevention and Health Promotion, Division of Population Health, U.S.A.)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Your Brain - Learn How to Learn</dc:title>
  <dc:creator>Enamur Latifee</dc:creator>
  <cp:lastModifiedBy>Enamur Rahim Latifee</cp:lastModifiedBy>
  <cp:revision>54</cp:revision>
  <dcterms:created xsi:type="dcterms:W3CDTF">2020-09-25T12:38:34Z</dcterms:created>
  <dcterms:modified xsi:type="dcterms:W3CDTF">2020-10-05T10:56:33Z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0x0101004F35FAA2BCD8AB4589E6CA9FF44454AA</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