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tags/tag342.xml" ContentType="application/vnd.openxmlformats-officedocument.presentationml.tags+xml"/>
  <Override PartName="/ppt/charts/chart3.xml" ContentType="application/vnd.openxmlformats-officedocument.drawingml.chart+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drawings/drawing3.xml" ContentType="application/vnd.openxmlformats-officedocument.drawingml.chartshape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44.xml" ContentType="application/vnd.openxmlformats-officedocument.presentationml.slide+xml"/>
  <Override PartName="/ppt/tags/tag235.xml" ContentType="application/vnd.openxmlformats-officedocument.presentationml.tags+xml"/>
  <Override PartName="/ppt/tags/tag282.xml" ContentType="application/vnd.openxmlformats-officedocument.presentationml.tags+xml"/>
  <Default Extension="emf" ContentType="image/x-emf"/>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36.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106.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slides/slide38.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heme/themeOverride3.xml" ContentType="application/vnd.openxmlformats-officedocument.themeOverride+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tags/tag311.xml" ContentType="application/vnd.openxmlformats-officedocument.presentationml.tags+xml"/>
  <Override PartName="/ppt/drawings/drawing5.xml" ContentType="application/vnd.openxmlformats-officedocument.drawingml.chartshapes+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slides/slide46.xml" ContentType="application/vnd.openxmlformats-officedocument.presentationml.slide+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38.xml" ContentType="application/vnd.openxmlformats-officedocument.presentationml.tags+xml"/>
  <Override PartName="/ppt/tags/tag349.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41.xml" ContentType="application/vnd.openxmlformats-officedocument.presentationml.tags+xml"/>
  <Override PartName="/ppt/tags/tag352.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tags/tag330.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drawings/drawing2.xml" ContentType="application/vnd.openxmlformats-officedocument.drawingml.chartshape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68.xml" ContentType="application/vnd.openxmlformats-officedocument.presentationml.tags+xml"/>
  <Override PartName="/ppt/tags/tag379.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35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6.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35.xml" ContentType="application/vnd.openxmlformats-officedocument.presentationml.tags+xml"/>
  <Override PartName="/ppt/tags/tag371.xml" ContentType="application/vnd.openxmlformats-officedocument.presentationml.tags+xml"/>
  <Override PartName="/ppt/charts/chart7.xml" ContentType="application/vnd.openxmlformats-officedocument.drawingml.chart+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drawings/drawing7.xml" ContentType="application/vnd.openxmlformats-officedocument.drawingml.chartshape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Default Extension="wdp" ContentType="image/vnd.ms-photo"/>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tags/tag343.xml" ContentType="application/vnd.openxmlformats-officedocument.presentationml.tags+xml"/>
  <Override PartName="/ppt/tags/tag354.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charts/chart4.xml" ContentType="application/vnd.openxmlformats-officedocument.drawingml.chart+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337.xml" ContentType="application/vnd.openxmlformats-officedocument.presentationml.tags+xml"/>
  <Override PartName="/ppt/charts/chart9.xml" ContentType="application/vnd.openxmlformats-officedocument.drawingml.chart+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drawings/drawing1.xml" ContentType="application/vnd.openxmlformats-officedocument.drawingml.chartshapes+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charts/chart6.xml" ContentType="application/vnd.openxmlformats-officedocument.drawingml.chart+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drawings/drawing6.xml" ContentType="application/vnd.openxmlformats-officedocument.drawingml.chartshapes+xml"/>
  <Override PartName="/ppt/slideMasters/slideMaster3.xml" ContentType="application/vnd.openxmlformats-officedocument.presentationml.slideMaster+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slideLayouts/slideLayout32.xml" ContentType="application/vnd.openxmlformats-officedocument.presentationml.slideLayout+xml"/>
  <Override PartName="/ppt/tags/tag34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charts/chart8.xml" ContentType="application/vnd.openxmlformats-officedocument.drawingml.chart+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charts/chart10.xml" ContentType="application/vnd.openxmlformats-officedocument.drawingml.chart+xml"/>
  <Override PartName="/ppt/tags/tag117.xml" ContentType="application/vnd.openxmlformats-officedocument.presentationml.tags+xml"/>
  <Override PartName="/ppt/tags/tag164.xml" ContentType="application/vnd.openxmlformats-officedocument.presentationml.tags+xml"/>
  <Override PartName="/ppt/drawings/drawing8.xml" ContentType="application/vnd.openxmlformats-officedocument.drawingml.chartshapes+xml"/>
  <Override PartName="/ppt/slides/slide49.xml" ContentType="application/vnd.openxmlformats-officedocument.presentationml.slid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Layouts/slideLayout26.xml" ContentType="application/vnd.openxmlformats-officedocument.presentationml.slideLayout+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344.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4220" r:id="rId3"/>
  </p:sldMasterIdLst>
  <p:notesMasterIdLst>
    <p:notesMasterId r:id="rId55"/>
  </p:notesMasterIdLst>
  <p:handoutMasterIdLst>
    <p:handoutMasterId r:id="rId56"/>
  </p:handoutMasterIdLst>
  <p:sldIdLst>
    <p:sldId id="256" r:id="rId4"/>
    <p:sldId id="891" r:id="rId5"/>
    <p:sldId id="685" r:id="rId6"/>
    <p:sldId id="697" r:id="rId7"/>
    <p:sldId id="696" r:id="rId8"/>
    <p:sldId id="853" r:id="rId9"/>
    <p:sldId id="886" r:id="rId10"/>
    <p:sldId id="887" r:id="rId11"/>
    <p:sldId id="888" r:id="rId12"/>
    <p:sldId id="443" r:id="rId13"/>
    <p:sldId id="889" r:id="rId14"/>
    <p:sldId id="890" r:id="rId15"/>
    <p:sldId id="602" r:id="rId16"/>
    <p:sldId id="687" r:id="rId17"/>
    <p:sldId id="688" r:id="rId18"/>
    <p:sldId id="689" r:id="rId19"/>
    <p:sldId id="690" r:id="rId20"/>
    <p:sldId id="691" r:id="rId21"/>
    <p:sldId id="794" r:id="rId22"/>
    <p:sldId id="795" r:id="rId23"/>
    <p:sldId id="796" r:id="rId24"/>
    <p:sldId id="797" r:id="rId25"/>
    <p:sldId id="885" r:id="rId26"/>
    <p:sldId id="858" r:id="rId27"/>
    <p:sldId id="859" r:id="rId28"/>
    <p:sldId id="876" r:id="rId29"/>
    <p:sldId id="877" r:id="rId30"/>
    <p:sldId id="878" r:id="rId31"/>
    <p:sldId id="800" r:id="rId32"/>
    <p:sldId id="801" r:id="rId33"/>
    <p:sldId id="802" r:id="rId34"/>
    <p:sldId id="803" r:id="rId35"/>
    <p:sldId id="804" r:id="rId36"/>
    <p:sldId id="805" r:id="rId37"/>
    <p:sldId id="806" r:id="rId38"/>
    <p:sldId id="807" r:id="rId39"/>
    <p:sldId id="810" r:id="rId40"/>
    <p:sldId id="811" r:id="rId41"/>
    <p:sldId id="812" r:id="rId42"/>
    <p:sldId id="813" r:id="rId43"/>
    <p:sldId id="814" r:id="rId44"/>
    <p:sldId id="879" r:id="rId45"/>
    <p:sldId id="815" r:id="rId46"/>
    <p:sldId id="818" r:id="rId47"/>
    <p:sldId id="819" r:id="rId48"/>
    <p:sldId id="828" r:id="rId49"/>
    <p:sldId id="829" r:id="rId50"/>
    <p:sldId id="897" r:id="rId51"/>
    <p:sldId id="832" r:id="rId52"/>
    <p:sldId id="854" r:id="rId53"/>
    <p:sldId id="637" r:id="rId54"/>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2B2B2"/>
    <a:srgbClr val="0000FF"/>
    <a:srgbClr val="EE734C"/>
    <a:srgbClr val="006600"/>
    <a:srgbClr val="00003E"/>
    <a:srgbClr val="A6850A"/>
    <a:srgbClr val="FF5229"/>
    <a:srgbClr val="FF0000"/>
    <a:srgbClr val="00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4684" autoAdjust="0"/>
  </p:normalViewPr>
  <p:slideViewPr>
    <p:cSldViewPr>
      <p:cViewPr>
        <p:scale>
          <a:sx n="75" d="100"/>
          <a:sy n="75" d="100"/>
        </p:scale>
        <p:origin x="-1637"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6854"/>
    </p:cViewPr>
  </p:sorterViewPr>
  <p:notesViewPr>
    <p:cSldViewPr>
      <p:cViewPr varScale="1">
        <p:scale>
          <a:sx n="87" d="100"/>
          <a:sy n="87" d="100"/>
        </p:scale>
        <p:origin x="-2026" y="-91"/>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ERLResearch-\Excel%20files-Nov%2014-2009\CURING-CONDITION-L4-L6-L7-L15-L24-11-19-25-27-2009.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ERLResearch-\MCPT%20Excel%20files-05-06-2012\MCPT%20All%20Summary%20data%20-May%20-201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ERLResearch-\MCPT-Excel%20files-May%2018-2010\ALKALI%20SOLN%20VARIABLE%20L4-30-31-200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ERLResearch-\Excel%20files-Nov%2014-2009\Cyln-vs-Prsm-L11-12-4-14-15-17-18-19-Oct%204-2009.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ERLResearch-\Excel%20files-Nov%2014-2009\TEMPERATURE%20-L11-4-10-20-15-16-19-26-21-22-28-29-2009.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STU10_SERVER\STU10\USERS\ELATIFE\ERLResearch-\MCPT%20Excel%20files-1-15-2013---\MCPT%20All%20Summary-January-2013--.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STU10_SERVER\STU10\USERS\ELATIFE\ERLResearch-\MCPT%20Excel%20files-1-15-2013---\MCPT%20All%20Summary-January-2013--.xlsx" TargetMode="Externa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STU10_SERVER\STU10\USERS\ELATIFE\MCPT%20Excel%20files-05-15-2011\MCPT%20All%20Summary%20GRAPHS%20-May%2016-2011.xlsx"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STU10_SERVER\STU10\USERS\ELATIFE\MCPT%20Excel%20files-12-03-2012---\MCPT%20All%20Summary-December%20-2012--.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STU10_SERVER\STU10\USERS\ELATIFE\MCPT%20Excel%20files-11-05-2012---\MCPT%20All%20Summary-Nov%20-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a:t>SP- MCPT Expansion with Different Curing Conditions</a:t>
            </a:r>
            <a:endParaRPr lang="en-US"/>
          </a:p>
        </c:rich>
      </c:tx>
      <c:layout>
        <c:manualLayout>
          <c:xMode val="edge"/>
          <c:yMode val="edge"/>
          <c:x val="0.16650645231846395"/>
          <c:y val="2.9075768102517028E-2"/>
        </c:manualLayout>
      </c:layou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673100" dist="1435100" dir="12240000" algn="ctr" rotWithShape="0">
            <a:srgbClr val="000000">
              <a:alpha val="56000"/>
            </a:srgbClr>
          </a:outerShdw>
        </a:effectLst>
      </c:spPr>
    </c:title>
    <c:plotArea>
      <c:layout/>
      <c:scatterChart>
        <c:scatterStyle val="lineMarker"/>
        <c:ser>
          <c:idx val="0"/>
          <c:order val="0"/>
          <c:tx>
            <c:strRef>
              <c:f>Combined!$E$52</c:f>
              <c:strCache>
                <c:ptCount val="1"/>
                <c:pt idx="0">
                  <c:v>L4-SP-1N NaOH</c:v>
                </c:pt>
              </c:strCache>
            </c:strRef>
          </c:tx>
          <c:spPr>
            <a:ln w="38100">
              <a:solidFill>
                <a:srgbClr val="FF0000"/>
              </a:solidFill>
            </a:ln>
            <a:effectLst>
              <a:innerShdw blurRad="114300">
                <a:prstClr val="black"/>
              </a:innerShdw>
            </a:effectLst>
          </c:spPr>
          <c:marker>
            <c:symbol val="diamond"/>
            <c:size val="11"/>
            <c:spPr>
              <a:solidFill>
                <a:srgbClr val="9BBB59">
                  <a:lumMod val="50000"/>
                </a:srgbClr>
              </a:solidFill>
              <a:ln>
                <a:solidFill>
                  <a:srgbClr val="9BBB59">
                    <a:lumMod val="50000"/>
                  </a:srgbClr>
                </a:solidFill>
              </a:ln>
              <a:effectLst>
                <a:innerShdw blurRad="114300">
                  <a:prstClr val="black"/>
                </a:innerShdw>
              </a:effectLst>
              <a:scene3d>
                <a:camera prst="orthographicFront"/>
                <a:lightRig rig="threePt" dir="t"/>
              </a:scene3d>
              <a:sp3d prstMaterial="dkEdge"/>
            </c:spPr>
          </c:marker>
          <c:errBars>
            <c:errDir val="y"/>
            <c:errBarType val="both"/>
            <c:errValType val="percentage"/>
            <c:val val="5"/>
          </c:errBars>
          <c:errBars>
            <c:errDir val="x"/>
            <c:errBarType val="both"/>
            <c:errValType val="fixedVal"/>
            <c:val val="1"/>
          </c:errBars>
          <c:xVal>
            <c:numRef>
              <c:f>Combined!$A$53:$A$63</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Combined!$E$53:$E$63</c:f>
              <c:numCache>
                <c:formatCode>0.0000</c:formatCode>
                <c:ptCount val="11"/>
                <c:pt idx="0" formatCode="General">
                  <c:v>0</c:v>
                </c:pt>
                <c:pt idx="1">
                  <c:v>6.9999999999999637E-3</c:v>
                </c:pt>
                <c:pt idx="2">
                  <c:v>2.8666666666666601E-2</c:v>
                </c:pt>
                <c:pt idx="3">
                  <c:v>4.8999999999999932E-2</c:v>
                </c:pt>
                <c:pt idx="4">
                  <c:v>6.7666666666666833E-2</c:v>
                </c:pt>
                <c:pt idx="5">
                  <c:v>9.4000000000000264E-2</c:v>
                </c:pt>
                <c:pt idx="6">
                  <c:v>0.11233333333333316</c:v>
                </c:pt>
                <c:pt idx="7">
                  <c:v>0.13333333333333344</c:v>
                </c:pt>
                <c:pt idx="8">
                  <c:v>0.14900000000000024</c:v>
                </c:pt>
                <c:pt idx="9">
                  <c:v>0.16366666666666679</c:v>
                </c:pt>
                <c:pt idx="10">
                  <c:v>0.17933333333333648</c:v>
                </c:pt>
              </c:numCache>
            </c:numRef>
          </c:yVal>
        </c:ser>
        <c:ser>
          <c:idx val="1"/>
          <c:order val="1"/>
          <c:tx>
            <c:strRef>
              <c:f>Combined!$G$52</c:f>
              <c:strCache>
                <c:ptCount val="1"/>
                <c:pt idx="0">
                  <c:v>L7-SP-Towel Wrap</c:v>
                </c:pt>
              </c:strCache>
            </c:strRef>
          </c:tx>
          <c:spPr>
            <a:ln w="38100">
              <a:solidFill>
                <a:srgbClr val="0000FF"/>
              </a:solidFill>
            </a:ln>
            <a:effectLst>
              <a:outerShdw sx="1000" sy="1000" algn="ctr" rotWithShape="0">
                <a:srgbClr val="000000">
                  <a:alpha val="99000"/>
                </a:srgbClr>
              </a:outerShdw>
            </a:effectLst>
          </c:spPr>
          <c:marker>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effectLst>
                <a:outerShdw sx="1000" sy="1000" algn="ctr" rotWithShape="0">
                  <a:srgbClr val="000000">
                    <a:alpha val="99000"/>
                  </a:srgbClr>
                </a:outerShdw>
              </a:effectLst>
              <a:scene3d>
                <a:camera prst="orthographicFront"/>
                <a:lightRig rig="threePt" dir="t"/>
              </a:scene3d>
              <a:sp3d prstMaterial="dkEdge"/>
            </c:spPr>
          </c:marker>
          <c:errBars>
            <c:errDir val="y"/>
            <c:errBarType val="both"/>
            <c:errValType val="percentage"/>
            <c:val val="5"/>
          </c:errBars>
          <c:errBars>
            <c:errDir val="x"/>
            <c:errBarType val="both"/>
            <c:errValType val="fixedVal"/>
            <c:val val="1"/>
          </c:errBars>
          <c:xVal>
            <c:numRef>
              <c:f>Combined!$A$53:$A$63</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Combined!$G$53:$G$63</c:f>
              <c:numCache>
                <c:formatCode>0.0000</c:formatCode>
                <c:ptCount val="11"/>
                <c:pt idx="0" formatCode="General">
                  <c:v>0</c:v>
                </c:pt>
                <c:pt idx="1">
                  <c:v>9.0000000000000548E-3</c:v>
                </c:pt>
                <c:pt idx="2">
                  <c:v>1.5666666666666561E-2</c:v>
                </c:pt>
                <c:pt idx="3">
                  <c:v>2.9666666666666602E-2</c:v>
                </c:pt>
                <c:pt idx="4">
                  <c:v>4.133333333333402E-2</c:v>
                </c:pt>
                <c:pt idx="5">
                  <c:v>5.5333333333334851E-2</c:v>
                </c:pt>
                <c:pt idx="6">
                  <c:v>7.0000000000000132E-2</c:v>
                </c:pt>
                <c:pt idx="7">
                  <c:v>8.7666666666668058E-2</c:v>
                </c:pt>
                <c:pt idx="8">
                  <c:v>9.3000000000001068E-2</c:v>
                </c:pt>
                <c:pt idx="9">
                  <c:v>9.6333333333333271E-2</c:v>
                </c:pt>
                <c:pt idx="10">
                  <c:v>9.8000000000000767E-2</c:v>
                </c:pt>
              </c:numCache>
            </c:numRef>
          </c:yVal>
        </c:ser>
        <c:ser>
          <c:idx val="2"/>
          <c:order val="2"/>
          <c:tx>
            <c:strRef>
              <c:f>Combined!$F$52</c:f>
              <c:strCache>
                <c:ptCount val="1"/>
                <c:pt idx="0">
                  <c:v>L6-SP-Free Standing</c:v>
                </c:pt>
              </c:strCache>
            </c:strRef>
          </c:tx>
          <c:spPr>
            <a:ln>
              <a:solidFill>
                <a:srgbClr val="006600"/>
              </a:solidFill>
            </a:ln>
          </c:spPr>
          <c:marker>
            <c:spPr>
              <a:solidFill>
                <a:schemeClr val="tx1"/>
              </a:solidFill>
            </c:spPr>
          </c:marker>
          <c:xVal>
            <c:numRef>
              <c:f>Combined!$A$53:$A$63</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Combined!$F$53:$F$63</c:f>
              <c:numCache>
                <c:formatCode>0.0000</c:formatCode>
                <c:ptCount val="11"/>
                <c:pt idx="0" formatCode="General">
                  <c:v>0</c:v>
                </c:pt>
                <c:pt idx="1">
                  <c:v>1.3000000000000263E-2</c:v>
                </c:pt>
                <c:pt idx="2">
                  <c:v>1.5000000000000303E-2</c:v>
                </c:pt>
                <c:pt idx="3">
                  <c:v>2.5500000000000252E-2</c:v>
                </c:pt>
                <c:pt idx="4">
                  <c:v>3.9000000000000416E-2</c:v>
                </c:pt>
                <c:pt idx="5">
                  <c:v>5.8000000000000433E-2</c:v>
                </c:pt>
                <c:pt idx="6">
                  <c:v>6.7000000000000434E-2</c:v>
                </c:pt>
                <c:pt idx="7">
                  <c:v>8.2000000000000128E-2</c:v>
                </c:pt>
                <c:pt idx="8">
                  <c:v>9.0000000000000246E-2</c:v>
                </c:pt>
                <c:pt idx="9">
                  <c:v>9.3500000000001776E-2</c:v>
                </c:pt>
                <c:pt idx="10">
                  <c:v>9.7000000000000225E-2</c:v>
                </c:pt>
              </c:numCache>
            </c:numRef>
          </c:yVal>
        </c:ser>
        <c:axId val="112334720"/>
        <c:axId val="112357760"/>
      </c:scatterChart>
      <c:valAx>
        <c:axId val="112334720"/>
        <c:scaling>
          <c:orientation val="minMax"/>
          <c:max val="84"/>
          <c:min val="0"/>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US" sz="1400" b="1" i="0" u="none" strike="noStrike" kern="1200" baseline="0">
                    <a:solidFill>
                      <a:sysClr val="windowText" lastClr="000000"/>
                    </a:solidFill>
                    <a:latin typeface="+mn-lt"/>
                    <a:ea typeface="+mn-ea"/>
                    <a:cs typeface="+mn-cs"/>
                  </a:defRPr>
                </a:pPr>
                <a:r>
                  <a:rPr lang="en-US" sz="1400" b="1" i="0" u="none" strike="noStrike" kern="1200" baseline="0" dirty="0" smtClean="0">
                    <a:solidFill>
                      <a:sysClr val="windowText" lastClr="000000"/>
                    </a:solidFill>
                    <a:latin typeface="+mn-lt"/>
                    <a:ea typeface="+mn-ea"/>
                    <a:cs typeface="+mn-cs"/>
                  </a:rPr>
                  <a:t>Age, Days</a:t>
                </a:r>
                <a:endParaRPr lang="en-US" sz="1400" b="1" i="0" u="none" strike="noStrike" kern="1200" baseline="0" dirty="0">
                  <a:solidFill>
                    <a:sysClr val="windowText" lastClr="00000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lang="en-US" sz="1400" b="1" i="0" u="none" strike="noStrike" kern="1200" baseline="0">
                    <a:solidFill>
                      <a:sysClr val="windowText" lastClr="000000"/>
                    </a:solidFill>
                    <a:latin typeface="+mn-lt"/>
                    <a:ea typeface="+mn-ea"/>
                    <a:cs typeface="+mn-cs"/>
                  </a:defRPr>
                </a:pPr>
                <a:endParaRPr lang="en-US" sz="1400" b="1" i="0" u="none" strike="noStrike" kern="1200" baseline="0" dirty="0">
                  <a:solidFill>
                    <a:sysClr val="windowText" lastClr="000000"/>
                  </a:solidFill>
                  <a:latin typeface="+mn-lt"/>
                  <a:ea typeface="+mn-ea"/>
                  <a:cs typeface="+mn-cs"/>
                </a:endParaRPr>
              </a:p>
            </c:rich>
          </c:tx>
          <c:layout/>
        </c:title>
        <c:numFmt formatCode="General" sourceLinked="1"/>
        <c:tickLblPos val="nextTo"/>
        <c:crossAx val="112357760"/>
        <c:crosses val="autoZero"/>
        <c:crossBetween val="midCat"/>
        <c:majorUnit val="7"/>
      </c:valAx>
      <c:valAx>
        <c:axId val="112357760"/>
        <c:scaling>
          <c:orientation val="minMax"/>
          <c:max val="0.24000000000000021"/>
        </c:scaling>
        <c:axPos val="l"/>
        <c:majorGridlines/>
        <c:title>
          <c:tx>
            <c:rich>
              <a:bodyPr rot="-5400000" vert="horz"/>
              <a:lstStyle/>
              <a:p>
                <a:pPr>
                  <a:defRPr lang="en-US" sz="1400" b="1" i="0" u="none" strike="noStrike" kern="1200" baseline="0">
                    <a:solidFill>
                      <a:sysClr val="windowText" lastClr="000000"/>
                    </a:solidFill>
                    <a:latin typeface="+mn-lt"/>
                    <a:ea typeface="+mn-ea"/>
                    <a:cs typeface="+mn-cs"/>
                  </a:defRPr>
                </a:pPr>
                <a:r>
                  <a:rPr lang="en-US" sz="1400" b="1" i="0" u="none" strike="noStrike" kern="1200" baseline="0" dirty="0" smtClean="0">
                    <a:solidFill>
                      <a:sysClr val="windowText" lastClr="000000"/>
                    </a:solidFill>
                    <a:latin typeface="+mn-lt"/>
                    <a:ea typeface="+mn-ea"/>
                    <a:cs typeface="+mn-cs"/>
                  </a:rPr>
                  <a:t>% </a:t>
                </a:r>
                <a:r>
                  <a:rPr lang="en-US" sz="1400" b="1" i="0" u="none" strike="noStrike" kern="1200" baseline="0" dirty="0">
                    <a:solidFill>
                      <a:sysClr val="windowText" lastClr="000000"/>
                    </a:solidFill>
                    <a:latin typeface="+mn-lt"/>
                    <a:ea typeface="+mn-ea"/>
                    <a:cs typeface="+mn-cs"/>
                  </a:rPr>
                  <a:t>Expansion</a:t>
                </a:r>
              </a:p>
            </c:rich>
          </c:tx>
          <c:layout/>
        </c:title>
        <c:numFmt formatCode="General" sourceLinked="1"/>
        <c:tickLblPos val="nextTo"/>
        <c:crossAx val="112334720"/>
        <c:crosses val="autoZero"/>
        <c:crossBetween val="midCat"/>
        <c:majorUnit val="2.0000000000000052E-2"/>
      </c:valAx>
    </c:plotArea>
    <c:legend>
      <c:legendPos val="r"/>
      <c:layout>
        <c:manualLayout>
          <c:xMode val="edge"/>
          <c:yMode val="edge"/>
          <c:x val="0.7812798556430558"/>
          <c:y val="0.25020476300756961"/>
          <c:w val="0.21674829433345341"/>
          <c:h val="0.34994284207952986"/>
        </c:manualLayout>
      </c:layout>
      <c:spPr>
        <a:solidFill>
          <a:sysClr val="window" lastClr="FFFFFF"/>
        </a:solidFill>
      </c:spPr>
      <c:txPr>
        <a:bodyPr/>
        <a:lstStyle/>
        <a:p>
          <a:pPr>
            <a:defRPr sz="1400"/>
          </a:pPr>
          <a:endParaRPr lang="en-US"/>
        </a:p>
      </c:txPr>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MCPT Results for Slag, Silica Fume and Metakaolin with Control</a:t>
            </a:r>
          </a:p>
        </c:rich>
      </c:tx>
      <c:layout/>
    </c:title>
    <c:plotArea>
      <c:layout>
        <c:manualLayout>
          <c:layoutTarget val="inner"/>
          <c:xMode val="edge"/>
          <c:yMode val="edge"/>
          <c:x val="0.10520017114649061"/>
          <c:y val="0.1188247307787855"/>
          <c:w val="0.83899240697102662"/>
          <c:h val="0.73292829479842125"/>
        </c:manualLayout>
      </c:layout>
      <c:scatterChart>
        <c:scatterStyle val="lineMarker"/>
        <c:ser>
          <c:idx val="0"/>
          <c:order val="0"/>
          <c:tx>
            <c:strRef>
              <c:f>Mitigation!$E$10</c:f>
              <c:strCache>
                <c:ptCount val="1"/>
                <c:pt idx="0">
                  <c:v>Control-L4-Spratt</c:v>
                </c:pt>
              </c:strCache>
            </c:strRef>
          </c:tx>
          <c:spPr>
            <a:ln>
              <a:solidFill>
                <a:srgbClr val="C00000"/>
              </a:solidFill>
            </a:ln>
          </c:spPr>
          <c:marker>
            <c:spPr>
              <a:solidFill>
                <a:srgbClr val="C00000"/>
              </a:solidFill>
            </c:spPr>
          </c:marker>
          <c:xVal>
            <c:numRef>
              <c:f>Mitigation!$D$11:$D$21</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Mitigation!$E$11:$E$21</c:f>
              <c:numCache>
                <c:formatCode>0.0000</c:formatCode>
                <c:ptCount val="11"/>
                <c:pt idx="0">
                  <c:v>0</c:v>
                </c:pt>
                <c:pt idx="1">
                  <c:v>6.9999999999998432E-3</c:v>
                </c:pt>
                <c:pt idx="2">
                  <c:v>2.8666666666666576E-2</c:v>
                </c:pt>
                <c:pt idx="3">
                  <c:v>4.8999999999999884E-2</c:v>
                </c:pt>
                <c:pt idx="4">
                  <c:v>6.7666666666666819E-2</c:v>
                </c:pt>
                <c:pt idx="5">
                  <c:v>9.4000000000000028E-2</c:v>
                </c:pt>
                <c:pt idx="6">
                  <c:v>0.11233333333333315</c:v>
                </c:pt>
                <c:pt idx="7">
                  <c:v>0.13333333333333344</c:v>
                </c:pt>
                <c:pt idx="8">
                  <c:v>0.14900000000000024</c:v>
                </c:pt>
                <c:pt idx="9">
                  <c:v>0.16366666666666677</c:v>
                </c:pt>
                <c:pt idx="10">
                  <c:v>0.17933333333333448</c:v>
                </c:pt>
              </c:numCache>
            </c:numRef>
          </c:yVal>
        </c:ser>
        <c:ser>
          <c:idx val="1"/>
          <c:order val="1"/>
          <c:tx>
            <c:strRef>
              <c:f>Mitigation!$F$10</c:f>
              <c:strCache>
                <c:ptCount val="1"/>
                <c:pt idx="0">
                  <c:v>L94-Slag 40%</c:v>
                </c:pt>
              </c:strCache>
            </c:strRef>
          </c:tx>
          <c:spPr>
            <a:ln>
              <a:solidFill>
                <a:schemeClr val="tx2">
                  <a:lumMod val="50000"/>
                </a:schemeClr>
              </a:solidFill>
            </a:ln>
          </c:spPr>
          <c:marker>
            <c:spPr>
              <a:solidFill>
                <a:schemeClr val="tx2">
                  <a:lumMod val="50000"/>
                </a:schemeClr>
              </a:solidFill>
            </c:spPr>
          </c:marker>
          <c:xVal>
            <c:numRef>
              <c:f>Mitigation!$D$11:$D$21</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Mitigation!$F$11:$F$21</c:f>
              <c:numCache>
                <c:formatCode>0.0000</c:formatCode>
                <c:ptCount val="11"/>
                <c:pt idx="0">
                  <c:v>0</c:v>
                </c:pt>
                <c:pt idx="1">
                  <c:v>3.3333333333329901E-4</c:v>
                </c:pt>
                <c:pt idx="2">
                  <c:v>1.6666666666667763E-3</c:v>
                </c:pt>
                <c:pt idx="3">
                  <c:v>2.6666666666668002E-3</c:v>
                </c:pt>
                <c:pt idx="4">
                  <c:v>3.6666666666665595E-3</c:v>
                </c:pt>
                <c:pt idx="5">
                  <c:v>6.0000000000000834E-3</c:v>
                </c:pt>
                <c:pt idx="6">
                  <c:v>7.0000000000000097E-3</c:v>
                </c:pt>
                <c:pt idx="7">
                  <c:v>1.0666666666666843E-2</c:v>
                </c:pt>
                <c:pt idx="8">
                  <c:v>1.4333333333333328E-2</c:v>
                </c:pt>
                <c:pt idx="9">
                  <c:v>1.9000000000000142E-2</c:v>
                </c:pt>
                <c:pt idx="10">
                  <c:v>2.1666666666666685E-2</c:v>
                </c:pt>
              </c:numCache>
            </c:numRef>
          </c:yVal>
        </c:ser>
        <c:ser>
          <c:idx val="2"/>
          <c:order val="2"/>
          <c:tx>
            <c:strRef>
              <c:f>Mitigation!$G$10</c:f>
              <c:strCache>
                <c:ptCount val="1"/>
                <c:pt idx="0">
                  <c:v> L97-Metakaolin 10%</c:v>
                </c:pt>
              </c:strCache>
            </c:strRef>
          </c:tx>
          <c:spPr>
            <a:ln w="31750">
              <a:solidFill>
                <a:schemeClr val="accent5">
                  <a:lumMod val="50000"/>
                </a:schemeClr>
              </a:solidFill>
              <a:prstDash val="sysDash"/>
            </a:ln>
          </c:spPr>
          <c:marker>
            <c:spPr>
              <a:solidFill>
                <a:schemeClr val="tx2">
                  <a:lumMod val="50000"/>
                </a:schemeClr>
              </a:solidFill>
              <a:ln>
                <a:solidFill>
                  <a:schemeClr val="accent5">
                    <a:lumMod val="50000"/>
                  </a:schemeClr>
                </a:solidFill>
              </a:ln>
            </c:spPr>
          </c:marker>
          <c:xVal>
            <c:numRef>
              <c:f>Mitigation!$D$11:$D$21</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Mitigation!$G$11:$G$21</c:f>
              <c:numCache>
                <c:formatCode>0.0000</c:formatCode>
                <c:ptCount val="11"/>
                <c:pt idx="0">
                  <c:v>0</c:v>
                </c:pt>
                <c:pt idx="1">
                  <c:v>6.6666666666668573E-4</c:v>
                </c:pt>
                <c:pt idx="2">
                  <c:v>1.333333333333464E-3</c:v>
                </c:pt>
                <c:pt idx="3">
                  <c:v>2.0000000000000612E-3</c:v>
                </c:pt>
                <c:pt idx="4">
                  <c:v>2.9999999999999472E-3</c:v>
                </c:pt>
                <c:pt idx="5">
                  <c:v>5.0000000000000114E-3</c:v>
                </c:pt>
                <c:pt idx="6">
                  <c:v>6.6666666666668579E-3</c:v>
                </c:pt>
                <c:pt idx="7">
                  <c:v>1.1666666666666783E-2</c:v>
                </c:pt>
                <c:pt idx="8">
                  <c:v>1.6333333333333481E-2</c:v>
                </c:pt>
                <c:pt idx="9">
                  <c:v>2.2000000000000092E-2</c:v>
                </c:pt>
                <c:pt idx="10">
                  <c:v>2.6666666666666786E-2</c:v>
                </c:pt>
              </c:numCache>
            </c:numRef>
          </c:yVal>
        </c:ser>
        <c:ser>
          <c:idx val="4"/>
          <c:order val="3"/>
          <c:tx>
            <c:strRef>
              <c:f>Mitigation!$I$10</c:f>
              <c:strCache>
                <c:ptCount val="1"/>
                <c:pt idx="0">
                  <c:v> L119 Silicafume_ 10%</c:v>
                </c:pt>
              </c:strCache>
            </c:strRef>
          </c:tx>
          <c:spPr>
            <a:ln>
              <a:solidFill>
                <a:schemeClr val="accent6">
                  <a:lumMod val="75000"/>
                </a:schemeClr>
              </a:solidFill>
            </a:ln>
          </c:spPr>
          <c:marker>
            <c:spPr>
              <a:solidFill>
                <a:schemeClr val="tx2">
                  <a:lumMod val="50000"/>
                </a:schemeClr>
              </a:solidFill>
            </c:spPr>
          </c:marker>
          <c:xVal>
            <c:numRef>
              <c:f>Mitigation!$D$11:$D$21</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Mitigation!$I$11:$I$21</c:f>
              <c:numCache>
                <c:formatCode>0.0000</c:formatCode>
                <c:ptCount val="11"/>
                <c:pt idx="0">
                  <c:v>0</c:v>
                </c:pt>
                <c:pt idx="1">
                  <c:v>9.9999999999971531E-4</c:v>
                </c:pt>
                <c:pt idx="2">
                  <c:v>1.6666666666665889E-3</c:v>
                </c:pt>
                <c:pt idx="3">
                  <c:v>2.999999999999762E-3</c:v>
                </c:pt>
                <c:pt idx="4">
                  <c:v>3.9999999999999298E-3</c:v>
                </c:pt>
                <c:pt idx="5">
                  <c:v>5.9999999999999403E-3</c:v>
                </c:pt>
                <c:pt idx="6">
                  <c:v>7.6666666666663774E-3</c:v>
                </c:pt>
                <c:pt idx="7">
                  <c:v>1.0666666666666423E-2</c:v>
                </c:pt>
                <c:pt idx="8">
                  <c:v>1.59999999999999E-2</c:v>
                </c:pt>
                <c:pt idx="9">
                  <c:v>1.7000000000000081E-2</c:v>
                </c:pt>
                <c:pt idx="10">
                  <c:v>2.0000000000000032E-2</c:v>
                </c:pt>
              </c:numCache>
            </c:numRef>
          </c:yVal>
        </c:ser>
        <c:axId val="112791552"/>
        <c:axId val="112793088"/>
      </c:scatterChart>
      <c:valAx>
        <c:axId val="112791552"/>
        <c:scaling>
          <c:orientation val="minMax"/>
          <c:max val="84"/>
          <c:min val="0"/>
        </c:scaling>
        <c:axPos val="b"/>
        <c:title>
          <c:tx>
            <c:rich>
              <a:bodyPr/>
              <a:lstStyle/>
              <a:p>
                <a:pPr>
                  <a:defRPr/>
                </a:pPr>
                <a:r>
                  <a:rPr lang="en-US"/>
                  <a:t>Age, Days</a:t>
                </a:r>
              </a:p>
            </c:rich>
          </c:tx>
          <c:layout/>
        </c:title>
        <c:numFmt formatCode="General" sourceLinked="1"/>
        <c:tickLblPos val="nextTo"/>
        <c:crossAx val="112793088"/>
        <c:crosses val="autoZero"/>
        <c:crossBetween val="midCat"/>
        <c:majorUnit val="7"/>
      </c:valAx>
      <c:valAx>
        <c:axId val="112793088"/>
        <c:scaling>
          <c:orientation val="minMax"/>
          <c:max val="0.2"/>
          <c:min val="0"/>
        </c:scaling>
        <c:axPos val="l"/>
        <c:majorGridlines/>
        <c:title>
          <c:tx>
            <c:rich>
              <a:bodyPr rot="-5400000" vert="horz"/>
              <a:lstStyle/>
              <a:p>
                <a:pPr>
                  <a:defRPr/>
                </a:pPr>
                <a:r>
                  <a:rPr lang="en-US" sz="1200"/>
                  <a:t>Expansion, %</a:t>
                </a:r>
              </a:p>
            </c:rich>
          </c:tx>
          <c:layout/>
        </c:title>
        <c:numFmt formatCode="0.00" sourceLinked="0"/>
        <c:tickLblPos val="nextTo"/>
        <c:crossAx val="112791552"/>
        <c:crosses val="autoZero"/>
        <c:crossBetween val="midCat"/>
        <c:majorUnit val="2.0000000000000011E-2"/>
      </c:valAx>
      <c:spPr>
        <a:ln>
          <a:solidFill>
            <a:schemeClr val="tx1"/>
          </a:solidFill>
        </a:ln>
      </c:spPr>
    </c:plotArea>
    <c:legend>
      <c:legendPos val="r"/>
      <c:layout>
        <c:manualLayout>
          <c:xMode val="edge"/>
          <c:yMode val="edge"/>
          <c:x val="0.70426033446155933"/>
          <c:y val="0.30966186829349024"/>
          <c:w val="0.21755827815145884"/>
          <c:h val="0.31640554537016824"/>
        </c:manualLayout>
      </c:layout>
      <c:spPr>
        <a:solidFill>
          <a:schemeClr val="bg1"/>
        </a:solidFill>
      </c:spPr>
      <c:txPr>
        <a:bodyPr/>
        <a:lstStyle/>
        <a:p>
          <a:pPr>
            <a:defRPr sz="1000"/>
          </a:pPr>
          <a:endParaRPr lang="en-US"/>
        </a:p>
      </c:txPr>
    </c:legend>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dirty="0"/>
              <a:t>Alkali Solution </a:t>
            </a:r>
            <a:r>
              <a:rPr lang="en-US" sz="1800" b="1" i="0" baseline="0" dirty="0" smtClean="0"/>
              <a:t>Variability  </a:t>
            </a:r>
            <a:r>
              <a:rPr lang="en-US" sz="1800" b="1" i="0" baseline="0" dirty="0"/>
              <a:t>in </a:t>
            </a:r>
            <a:r>
              <a:rPr lang="en-US" sz="1800" b="1" i="0" baseline="0" dirty="0" smtClean="0"/>
              <a:t>MCPT</a:t>
            </a:r>
            <a:endParaRPr lang="en-US" dirty="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n-US" dirty="0"/>
          </a:p>
        </c:rich>
      </c:tx>
      <c:layout/>
    </c:title>
    <c:plotArea>
      <c:layout>
        <c:manualLayout>
          <c:layoutTarget val="inner"/>
          <c:xMode val="edge"/>
          <c:yMode val="edge"/>
          <c:x val="0.1281128553198366"/>
          <c:y val="0.20749068618078612"/>
          <c:w val="0.77713548829890677"/>
          <c:h val="0.60692194932588295"/>
        </c:manualLayout>
      </c:layout>
      <c:scatterChart>
        <c:scatterStyle val="smoothMarker"/>
        <c:ser>
          <c:idx val="0"/>
          <c:order val="0"/>
          <c:tx>
            <c:strRef>
              <c:f>Combined!$F$47</c:f>
              <c:strCache>
                <c:ptCount val="1"/>
                <c:pt idx="0">
                  <c:v>L4-SP_1 N NaOH</c:v>
                </c:pt>
              </c:strCache>
            </c:strRef>
          </c:tx>
          <c:spPr>
            <a:ln>
              <a:solidFill>
                <a:srgbClr val="0070C0"/>
              </a:solidFill>
            </a:ln>
          </c:spPr>
          <c:marker>
            <c:spPr>
              <a:solidFill>
                <a:schemeClr val="accent1">
                  <a:lumMod val="50000"/>
                </a:schemeClr>
              </a:solidFill>
            </c:spPr>
          </c:marker>
          <c:xVal>
            <c:numRef>
              <c:f>Combined!$E$48:$E$58</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Combined!$F$48:$F$58</c:f>
              <c:numCache>
                <c:formatCode>0.0000</c:formatCode>
                <c:ptCount val="11"/>
                <c:pt idx="0" formatCode="General">
                  <c:v>0</c:v>
                </c:pt>
                <c:pt idx="1">
                  <c:v>6.999999999999916E-3</c:v>
                </c:pt>
                <c:pt idx="2">
                  <c:v>2.8666666666666576E-2</c:v>
                </c:pt>
                <c:pt idx="3">
                  <c:v>4.8999999999999884E-2</c:v>
                </c:pt>
                <c:pt idx="4">
                  <c:v>6.7666666666666819E-2</c:v>
                </c:pt>
                <c:pt idx="5">
                  <c:v>9.4000000000000028E-2</c:v>
                </c:pt>
                <c:pt idx="6">
                  <c:v>0.11233333333333315</c:v>
                </c:pt>
                <c:pt idx="7">
                  <c:v>0.13333333333333344</c:v>
                </c:pt>
                <c:pt idx="8">
                  <c:v>0.14900000000000024</c:v>
                </c:pt>
                <c:pt idx="9">
                  <c:v>0.16366666666666677</c:v>
                </c:pt>
                <c:pt idx="10">
                  <c:v>0.17933333333333584</c:v>
                </c:pt>
              </c:numCache>
            </c:numRef>
          </c:yVal>
          <c:smooth val="1"/>
        </c:ser>
        <c:ser>
          <c:idx val="1"/>
          <c:order val="1"/>
          <c:tx>
            <c:strRef>
              <c:f>Combined!$G$47</c:f>
              <c:strCache>
                <c:ptCount val="1"/>
                <c:pt idx="0">
                  <c:v>L30-SP_1.5 N NaOH</c:v>
                </c:pt>
              </c:strCache>
            </c:strRef>
          </c:tx>
          <c:xVal>
            <c:numRef>
              <c:f>Combined!$E$48:$E$58</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Combined!$G$48:$G$58</c:f>
              <c:numCache>
                <c:formatCode>0.0000</c:formatCode>
                <c:ptCount val="11"/>
                <c:pt idx="0" formatCode="General">
                  <c:v>0</c:v>
                </c:pt>
                <c:pt idx="1">
                  <c:v>1.3666666666666641E-2</c:v>
                </c:pt>
                <c:pt idx="2">
                  <c:v>2.6666666666666786E-2</c:v>
                </c:pt>
                <c:pt idx="3">
                  <c:v>4.1666666666666886E-2</c:v>
                </c:pt>
                <c:pt idx="4">
                  <c:v>6.3000000000000181E-2</c:v>
                </c:pt>
                <c:pt idx="5">
                  <c:v>9.6962962962964264E-2</c:v>
                </c:pt>
                <c:pt idx="6">
                  <c:v>0.12666666666666668</c:v>
                </c:pt>
                <c:pt idx="7">
                  <c:v>0.16300000000000009</c:v>
                </c:pt>
                <c:pt idx="8">
                  <c:v>0.18966666666666671</c:v>
                </c:pt>
                <c:pt idx="9">
                  <c:v>0.20666666666666669</c:v>
                </c:pt>
                <c:pt idx="10">
                  <c:v>0.22466666666666668</c:v>
                </c:pt>
              </c:numCache>
            </c:numRef>
          </c:yVal>
          <c:smooth val="1"/>
        </c:ser>
        <c:ser>
          <c:idx val="2"/>
          <c:order val="2"/>
          <c:tx>
            <c:strRef>
              <c:f>Combined!$H$47</c:f>
              <c:strCache>
                <c:ptCount val="1"/>
                <c:pt idx="0">
                  <c:v>L31-SP_0.5 N NaOH</c:v>
                </c:pt>
              </c:strCache>
            </c:strRef>
          </c:tx>
          <c:spPr>
            <a:ln>
              <a:solidFill>
                <a:srgbClr val="FF0000"/>
              </a:solidFill>
            </a:ln>
          </c:spPr>
          <c:marker>
            <c:spPr>
              <a:solidFill>
                <a:srgbClr val="FF0000"/>
              </a:solidFill>
            </c:spPr>
          </c:marker>
          <c:xVal>
            <c:numRef>
              <c:f>Combined!$E$48:$E$58</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Combined!$H$48:$H$58</c:f>
              <c:numCache>
                <c:formatCode>0.0000</c:formatCode>
                <c:ptCount val="11"/>
                <c:pt idx="0">
                  <c:v>0</c:v>
                </c:pt>
                <c:pt idx="1">
                  <c:v>3.9999999999999298E-3</c:v>
                </c:pt>
                <c:pt idx="2">
                  <c:v>9.3333333333331398E-3</c:v>
                </c:pt>
                <c:pt idx="3">
                  <c:v>1.7333333333333277E-2</c:v>
                </c:pt>
                <c:pt idx="4">
                  <c:v>2.888888888888887E-2</c:v>
                </c:pt>
                <c:pt idx="5">
                  <c:v>5.5333333333334428E-2</c:v>
                </c:pt>
                <c:pt idx="6">
                  <c:v>6.8999999999999909E-2</c:v>
                </c:pt>
                <c:pt idx="7">
                  <c:v>9.2666666666668146E-2</c:v>
                </c:pt>
                <c:pt idx="8">
                  <c:v>0.11099999999999988</c:v>
                </c:pt>
                <c:pt idx="9">
                  <c:v>0.11766666666666672</c:v>
                </c:pt>
                <c:pt idx="10">
                  <c:v>0.12433333333333314</c:v>
                </c:pt>
              </c:numCache>
            </c:numRef>
          </c:yVal>
          <c:smooth val="1"/>
        </c:ser>
        <c:axId val="112859392"/>
        <c:axId val="112870144"/>
      </c:scatterChart>
      <c:valAx>
        <c:axId val="112859392"/>
        <c:scaling>
          <c:orientation val="minMax"/>
          <c:max val="84"/>
        </c:scaling>
        <c:axPos val="b"/>
        <c:title>
          <c:tx>
            <c:rich>
              <a:bodyPr/>
              <a:lstStyle/>
              <a:p>
                <a:pPr>
                  <a:defRPr/>
                </a:pPr>
                <a:r>
                  <a:rPr lang="en-US" sz="1800" b="1" i="0" baseline="0" dirty="0" smtClean="0"/>
                  <a:t>Age,  </a:t>
                </a:r>
                <a:r>
                  <a:rPr lang="en-US" sz="1800" b="1" i="0" baseline="0" dirty="0"/>
                  <a:t>Days</a:t>
                </a:r>
                <a:endParaRPr lang="en-US" dirty="0"/>
              </a:p>
            </c:rich>
          </c:tx>
          <c:layout/>
        </c:title>
        <c:numFmt formatCode="General" sourceLinked="1"/>
        <c:tickLblPos val="nextTo"/>
        <c:txPr>
          <a:bodyPr/>
          <a:lstStyle/>
          <a:p>
            <a:pPr>
              <a:defRPr sz="1400"/>
            </a:pPr>
            <a:endParaRPr lang="en-US"/>
          </a:p>
        </c:txPr>
        <c:crossAx val="112870144"/>
        <c:crosses val="autoZero"/>
        <c:crossBetween val="midCat"/>
        <c:majorUnit val="7"/>
      </c:valAx>
      <c:valAx>
        <c:axId val="112870144"/>
        <c:scaling>
          <c:orientation val="minMax"/>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a:t>Percentage Expansion</a:t>
                </a: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n-US"/>
              </a:p>
            </c:rich>
          </c:tx>
          <c:layout/>
        </c:title>
        <c:numFmt formatCode="General" sourceLinked="1"/>
        <c:tickLblPos val="nextTo"/>
        <c:txPr>
          <a:bodyPr/>
          <a:lstStyle/>
          <a:p>
            <a:pPr>
              <a:defRPr sz="1400"/>
            </a:pPr>
            <a:endParaRPr lang="en-US"/>
          </a:p>
        </c:txPr>
        <c:crossAx val="112859392"/>
        <c:crosses val="autoZero"/>
        <c:crossBetween val="midCat"/>
      </c:valAx>
    </c:plotArea>
    <c:legend>
      <c:legendPos val="r"/>
      <c:layout>
        <c:manualLayout>
          <c:xMode val="edge"/>
          <c:yMode val="edge"/>
          <c:x val="0.15102964040322991"/>
          <c:y val="0.21588824575736415"/>
          <c:w val="0.27816685334715824"/>
          <c:h val="0.22370548052354391"/>
        </c:manualLayout>
      </c:layout>
      <c:spPr>
        <a:solidFill>
          <a:schemeClr val="accent2">
            <a:lumMod val="40000"/>
            <a:lumOff val="60000"/>
          </a:schemeClr>
        </a:solidFill>
      </c:spPr>
      <c:txPr>
        <a:bodyPr/>
        <a:lstStyle/>
        <a:p>
          <a:pPr>
            <a:defRPr sz="1600" b="1"/>
          </a:pPr>
          <a:endParaRPr lang="en-US"/>
        </a:p>
      </c:txPr>
    </c:legend>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a:t>SP- Miniature Concrete Prism vs Concrete Cylinder Expansion</a:t>
            </a:r>
            <a:endParaRPr lang="en-US"/>
          </a:p>
        </c:rich>
      </c:tx>
      <c:layout>
        <c:manualLayout>
          <c:xMode val="edge"/>
          <c:yMode val="edge"/>
          <c:x val="0.19597581915163831"/>
          <c:y val="0"/>
        </c:manualLayout>
      </c:layou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673100" dist="1435100" dir="12240000" algn="ctr" rotWithShape="0">
            <a:srgbClr val="000000">
              <a:alpha val="56000"/>
            </a:srgbClr>
          </a:outerShdw>
        </a:effectLst>
      </c:spPr>
    </c:title>
    <c:plotArea>
      <c:layout/>
      <c:scatterChart>
        <c:scatterStyle val="lineMarker"/>
        <c:ser>
          <c:idx val="0"/>
          <c:order val="0"/>
          <c:tx>
            <c:strRef>
              <c:f>Combined!$E$53</c:f>
              <c:strCache>
                <c:ptCount val="1"/>
                <c:pt idx="0">
                  <c:v>L4-SP-Prism</c:v>
                </c:pt>
              </c:strCache>
            </c:strRef>
          </c:tx>
          <c:spPr>
            <a:ln>
              <a:solidFill>
                <a:srgbClr val="FF0000"/>
              </a:solidFill>
            </a:ln>
          </c:spPr>
          <c:xVal>
            <c:numRef>
              <c:f>Combined!$A$54:$A$64</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Combined!$E$54:$E$64</c:f>
              <c:numCache>
                <c:formatCode>0.0000</c:formatCode>
                <c:ptCount val="11"/>
                <c:pt idx="0" formatCode="General">
                  <c:v>0</c:v>
                </c:pt>
                <c:pt idx="1">
                  <c:v>6.9999999999999498E-3</c:v>
                </c:pt>
                <c:pt idx="2">
                  <c:v>2.8666666666666576E-2</c:v>
                </c:pt>
                <c:pt idx="3">
                  <c:v>4.8999999999999884E-2</c:v>
                </c:pt>
                <c:pt idx="4">
                  <c:v>6.7666666666666819E-2</c:v>
                </c:pt>
                <c:pt idx="5">
                  <c:v>9.4000000000000028E-2</c:v>
                </c:pt>
                <c:pt idx="6">
                  <c:v>0.11233333333333315</c:v>
                </c:pt>
                <c:pt idx="7">
                  <c:v>0.13333333333333344</c:v>
                </c:pt>
                <c:pt idx="8">
                  <c:v>0.14900000000000024</c:v>
                </c:pt>
                <c:pt idx="9">
                  <c:v>0.16366666666666677</c:v>
                </c:pt>
                <c:pt idx="10">
                  <c:v>0.17933333333333645</c:v>
                </c:pt>
              </c:numCache>
            </c:numRef>
          </c:yVal>
        </c:ser>
        <c:ser>
          <c:idx val="1"/>
          <c:order val="1"/>
          <c:tx>
            <c:strRef>
              <c:f>Combined!$F$53</c:f>
              <c:strCache>
                <c:ptCount val="1"/>
                <c:pt idx="0">
                  <c:v>L14-SP-Cyln</c:v>
                </c:pt>
              </c:strCache>
            </c:strRef>
          </c:tx>
          <c:spPr>
            <a:ln w="31750">
              <a:solidFill>
                <a:srgbClr val="006600"/>
              </a:solidFill>
            </a:ln>
          </c:spPr>
          <c:marker>
            <c:spPr>
              <a:solidFill>
                <a:srgbClr val="4F81BD">
                  <a:alpha val="60000"/>
                </a:srgbClr>
              </a:solidFill>
            </c:spPr>
          </c:marker>
          <c:xVal>
            <c:numRef>
              <c:f>Combined!$A$54:$A$64</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Combined!$F$54:$F$64</c:f>
              <c:numCache>
                <c:formatCode>0.0000</c:formatCode>
                <c:ptCount val="11"/>
                <c:pt idx="0" formatCode="General">
                  <c:v>0</c:v>
                </c:pt>
                <c:pt idx="1">
                  <c:v>8.3333333333334546E-3</c:v>
                </c:pt>
                <c:pt idx="2">
                  <c:v>2.8333333333333391E-2</c:v>
                </c:pt>
                <c:pt idx="3">
                  <c:v>4.8333333333334123E-2</c:v>
                </c:pt>
                <c:pt idx="4">
                  <c:v>7.9333333333335143E-2</c:v>
                </c:pt>
                <c:pt idx="5">
                  <c:v>0.12066666666666795</c:v>
                </c:pt>
                <c:pt idx="6">
                  <c:v>0.14733333333333631</c:v>
                </c:pt>
                <c:pt idx="7">
                  <c:v>0.18066666666666656</c:v>
                </c:pt>
                <c:pt idx="8">
                  <c:v>0.19700000000000001</c:v>
                </c:pt>
                <c:pt idx="9">
                  <c:v>0.2166666666666669</c:v>
                </c:pt>
                <c:pt idx="10">
                  <c:v>0.24666666666666651</c:v>
                </c:pt>
              </c:numCache>
            </c:numRef>
          </c:yVal>
        </c:ser>
        <c:axId val="112924544"/>
        <c:axId val="112943488"/>
      </c:scatterChart>
      <c:valAx>
        <c:axId val="112924544"/>
        <c:scaling>
          <c:orientation val="minMax"/>
          <c:max val="84"/>
          <c:min val="0"/>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US" sz="1600" b="1" i="0" u="none" strike="noStrike" kern="1200" baseline="0">
                    <a:solidFill>
                      <a:sysClr val="windowText" lastClr="000000"/>
                    </a:solidFill>
                    <a:latin typeface="+mn-lt"/>
                    <a:ea typeface="+mn-ea"/>
                    <a:cs typeface="+mn-cs"/>
                  </a:defRPr>
                </a:pPr>
                <a:r>
                  <a:rPr lang="en-US" sz="1600" b="1" i="0" u="none" strike="noStrike" kern="1200" baseline="0" dirty="0" smtClean="0">
                    <a:solidFill>
                      <a:sysClr val="windowText" lastClr="000000"/>
                    </a:solidFill>
                    <a:latin typeface="+mn-lt"/>
                    <a:ea typeface="+mn-ea"/>
                    <a:cs typeface="+mn-cs"/>
                  </a:rPr>
                  <a:t>Age, Days</a:t>
                </a:r>
                <a:endParaRPr lang="en-US" sz="1600" b="1" i="0" u="none" strike="noStrike" kern="1200" baseline="0" dirty="0">
                  <a:solidFill>
                    <a:sysClr val="windowText" lastClr="00000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lang="en-US" sz="1600" b="1" i="0" u="none" strike="noStrike" kern="1200" baseline="0">
                    <a:solidFill>
                      <a:sysClr val="windowText" lastClr="000000"/>
                    </a:solidFill>
                    <a:latin typeface="+mn-lt"/>
                    <a:ea typeface="+mn-ea"/>
                    <a:cs typeface="+mn-cs"/>
                  </a:defRPr>
                </a:pPr>
                <a:endParaRPr lang="en-US" sz="1600" b="1" i="0" u="none" strike="noStrike" kern="1200" baseline="0" dirty="0">
                  <a:solidFill>
                    <a:sysClr val="windowText" lastClr="000000"/>
                  </a:solidFill>
                  <a:latin typeface="+mn-lt"/>
                  <a:ea typeface="+mn-ea"/>
                  <a:cs typeface="+mn-cs"/>
                </a:endParaRPr>
              </a:p>
            </c:rich>
          </c:tx>
          <c:layout/>
        </c:title>
        <c:numFmt formatCode="General" sourceLinked="1"/>
        <c:tickLblPos val="nextTo"/>
        <c:crossAx val="112943488"/>
        <c:crosses val="autoZero"/>
        <c:crossBetween val="midCat"/>
        <c:majorUnit val="7"/>
      </c:valAx>
      <c:valAx>
        <c:axId val="112943488"/>
        <c:scaling>
          <c:orientation val="minMax"/>
          <c:max val="0.30000000000000032"/>
        </c:scaling>
        <c:axPos val="l"/>
        <c:majorGridlines/>
        <c:title>
          <c:tx>
            <c:rich>
              <a:bodyPr rot="-5400000" vert="horz"/>
              <a:lstStyle/>
              <a:p>
                <a:pPr>
                  <a:defRPr lang="en-US" sz="1600" b="1" i="0" u="none" strike="noStrike" kern="1200" baseline="0">
                    <a:solidFill>
                      <a:sysClr val="windowText" lastClr="000000"/>
                    </a:solidFill>
                    <a:latin typeface="+mn-lt"/>
                    <a:ea typeface="+mn-ea"/>
                    <a:cs typeface="+mn-cs"/>
                  </a:defRPr>
                </a:pPr>
                <a:r>
                  <a:rPr lang="en-US" sz="1600" b="1" i="0" u="none" strike="noStrike" kern="1200" baseline="0" dirty="0" smtClean="0">
                    <a:solidFill>
                      <a:sysClr val="windowText" lastClr="000000"/>
                    </a:solidFill>
                    <a:latin typeface="+mn-lt"/>
                    <a:ea typeface="+mn-ea"/>
                    <a:cs typeface="+mn-cs"/>
                  </a:rPr>
                  <a:t>% Expansion</a:t>
                </a:r>
                <a:endParaRPr lang="en-US" sz="1600" b="1" i="0" u="none" strike="noStrike" kern="1200" baseline="0" dirty="0">
                  <a:solidFill>
                    <a:sysClr val="windowText" lastClr="000000"/>
                  </a:solidFill>
                  <a:latin typeface="+mn-lt"/>
                  <a:ea typeface="+mn-ea"/>
                  <a:cs typeface="+mn-cs"/>
                </a:endParaRPr>
              </a:p>
            </c:rich>
          </c:tx>
          <c:layout/>
        </c:title>
        <c:numFmt formatCode="General" sourceLinked="1"/>
        <c:tickLblPos val="nextTo"/>
        <c:crossAx val="112924544"/>
        <c:crosses val="autoZero"/>
        <c:crossBetween val="midCat"/>
        <c:majorUnit val="2.0000000000000011E-2"/>
      </c:valAx>
    </c:plotArea>
    <c:legend>
      <c:legendPos val="r"/>
      <c:layout>
        <c:manualLayout>
          <c:xMode val="edge"/>
          <c:yMode val="edge"/>
          <c:x val="9.0715113735783198E-2"/>
          <c:y val="0.12332505552190744"/>
          <c:w val="0.21647211286089582"/>
          <c:h val="0.16743438320210494"/>
        </c:manualLayout>
      </c:layout>
      <c:spPr>
        <a:solidFill>
          <a:sysClr val="window" lastClr="FFFFFF"/>
        </a:solidFill>
      </c:spPr>
      <c:txPr>
        <a:bodyPr/>
        <a:lstStyle/>
        <a:p>
          <a:pPr>
            <a:defRPr lang="en-US" sz="1200" b="0" i="0" u="none" strike="noStrike" kern="1200" baseline="0">
              <a:solidFill>
                <a:sysClr val="windowText" lastClr="000000"/>
              </a:solidFill>
              <a:latin typeface="+mn-lt"/>
              <a:ea typeface="+mn-ea"/>
              <a:cs typeface="+mn-cs"/>
            </a:defRPr>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a:t>SP- Miniature Concrete Prism Expansion with Different Temperatures</a:t>
            </a:r>
            <a:endParaRPr lang="en-US"/>
          </a:p>
        </c:rich>
      </c:tx>
      <c:layout>
        <c:manualLayout>
          <c:xMode val="edge"/>
          <c:yMode val="edge"/>
          <c:x val="0.19597581915163831"/>
          <c:y val="0"/>
        </c:manualLayout>
      </c:layou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673100" dist="1435100" dir="12240000" algn="ctr" rotWithShape="0">
            <a:srgbClr val="000000">
              <a:alpha val="56000"/>
            </a:srgbClr>
          </a:outerShdw>
        </a:effectLst>
      </c:spPr>
    </c:title>
    <c:plotArea>
      <c:layout/>
      <c:scatterChart>
        <c:scatterStyle val="lineMarker"/>
        <c:ser>
          <c:idx val="0"/>
          <c:order val="0"/>
          <c:tx>
            <c:strRef>
              <c:f>Combined!$F$53</c:f>
              <c:strCache>
                <c:ptCount val="1"/>
                <c:pt idx="0">
                  <c:v>L4-SP-60C</c:v>
                </c:pt>
              </c:strCache>
            </c:strRef>
          </c:tx>
          <c:spPr>
            <a:ln>
              <a:solidFill>
                <a:schemeClr val="accent2">
                  <a:lumMod val="75000"/>
                </a:schemeClr>
              </a:solidFill>
            </a:ln>
          </c:spPr>
          <c:marker>
            <c:spPr>
              <a:solidFill>
                <a:srgbClr val="0000FF"/>
              </a:solidFill>
            </c:spPr>
          </c:marker>
          <c:errBars>
            <c:errDir val="x"/>
            <c:errBarType val="both"/>
            <c:errValType val="fixedVal"/>
            <c:val val="1"/>
          </c:errBars>
          <c:xVal>
            <c:numRef>
              <c:f>Combined!$A$54:$A$64</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Combined!$F$54:$F$64</c:f>
              <c:numCache>
                <c:formatCode>0.0000</c:formatCode>
                <c:ptCount val="11"/>
                <c:pt idx="0" formatCode="General">
                  <c:v>0</c:v>
                </c:pt>
                <c:pt idx="1">
                  <c:v>6.9999999999999498E-3</c:v>
                </c:pt>
                <c:pt idx="2">
                  <c:v>2.8666666666666576E-2</c:v>
                </c:pt>
                <c:pt idx="3">
                  <c:v>4.8999999999999884E-2</c:v>
                </c:pt>
                <c:pt idx="4">
                  <c:v>6.7666666666666819E-2</c:v>
                </c:pt>
                <c:pt idx="5">
                  <c:v>9.4000000000000028E-2</c:v>
                </c:pt>
                <c:pt idx="6">
                  <c:v>0.11233333333333315</c:v>
                </c:pt>
                <c:pt idx="7">
                  <c:v>0.13333333333333344</c:v>
                </c:pt>
                <c:pt idx="8">
                  <c:v>0.14900000000000024</c:v>
                </c:pt>
                <c:pt idx="9">
                  <c:v>0.16366666666666677</c:v>
                </c:pt>
                <c:pt idx="10">
                  <c:v>0.17933333333333645</c:v>
                </c:pt>
              </c:numCache>
            </c:numRef>
          </c:yVal>
        </c:ser>
        <c:ser>
          <c:idx val="1"/>
          <c:order val="1"/>
          <c:tx>
            <c:strRef>
              <c:f>Combined!$H$53</c:f>
              <c:strCache>
                <c:ptCount val="1"/>
                <c:pt idx="0">
                  <c:v>L10-SP-38C</c:v>
                </c:pt>
              </c:strCache>
            </c:strRef>
          </c:tx>
          <c:spPr>
            <a:ln w="31750">
              <a:solidFill>
                <a:srgbClr val="006600"/>
              </a:solidFill>
            </a:ln>
          </c:spPr>
          <c:marker>
            <c:spPr>
              <a:solidFill>
                <a:srgbClr val="4F81BD">
                  <a:alpha val="60000"/>
                </a:srgbClr>
              </a:solidFill>
            </c:spPr>
          </c:marker>
          <c:errBars>
            <c:errDir val="y"/>
            <c:errBarType val="both"/>
            <c:errValType val="percentage"/>
            <c:val val="5"/>
          </c:errBars>
          <c:errBars>
            <c:errDir val="x"/>
            <c:errBarType val="both"/>
            <c:errValType val="fixedVal"/>
            <c:val val="1"/>
          </c:errBars>
          <c:xVal>
            <c:numRef>
              <c:f>Combined!$A$54:$A$64</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Combined!$H$54:$H$64</c:f>
              <c:numCache>
                <c:formatCode>0.0000</c:formatCode>
                <c:ptCount val="11"/>
                <c:pt idx="0" formatCode="General">
                  <c:v>0</c:v>
                </c:pt>
                <c:pt idx="1">
                  <c:v>9.9999999999992044E-4</c:v>
                </c:pt>
                <c:pt idx="2">
                  <c:v>3.0000000000001002E-3</c:v>
                </c:pt>
                <c:pt idx="3">
                  <c:v>3.9999999999999801E-3</c:v>
                </c:pt>
                <c:pt idx="4">
                  <c:v>4.5000000000000734E-3</c:v>
                </c:pt>
                <c:pt idx="5">
                  <c:v>1.0499999999999798E-2</c:v>
                </c:pt>
                <c:pt idx="6">
                  <c:v>1.7499999999999877E-2</c:v>
                </c:pt>
                <c:pt idx="7">
                  <c:v>3.4000000000000002E-2</c:v>
                </c:pt>
                <c:pt idx="8">
                  <c:v>5.4500000000000014E-2</c:v>
                </c:pt>
                <c:pt idx="9">
                  <c:v>7.3499999999999829E-2</c:v>
                </c:pt>
                <c:pt idx="10">
                  <c:v>8.5852941176473532E-2</c:v>
                </c:pt>
              </c:numCache>
            </c:numRef>
          </c:yVal>
        </c:ser>
        <c:ser>
          <c:idx val="2"/>
          <c:order val="2"/>
          <c:tx>
            <c:strRef>
              <c:f>Combined!$G$53</c:f>
              <c:strCache>
                <c:ptCount val="1"/>
                <c:pt idx="0">
                  <c:v>L20-SP-80C</c:v>
                </c:pt>
              </c:strCache>
            </c:strRef>
          </c:tx>
          <c:spPr>
            <a:ln>
              <a:solidFill>
                <a:srgbClr val="C00000"/>
              </a:solidFill>
            </a:ln>
          </c:spPr>
          <c:marker>
            <c:spPr>
              <a:solidFill>
                <a:srgbClr val="FF0000"/>
              </a:solidFill>
            </c:spPr>
          </c:marker>
          <c:xVal>
            <c:numRef>
              <c:f>Combined!$A$54:$A$64</c:f>
              <c:numCache>
                <c:formatCode>General</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Combined!$G$54:$G$64</c:f>
              <c:numCache>
                <c:formatCode>0.0000</c:formatCode>
                <c:ptCount val="11"/>
                <c:pt idx="0" formatCode="General">
                  <c:v>0</c:v>
                </c:pt>
                <c:pt idx="1">
                  <c:v>1.5000000000000201E-2</c:v>
                </c:pt>
                <c:pt idx="2">
                  <c:v>4.0333333333334533E-2</c:v>
                </c:pt>
                <c:pt idx="3">
                  <c:v>5.4333333333335343E-2</c:v>
                </c:pt>
                <c:pt idx="4">
                  <c:v>7.3000000000000384E-2</c:v>
                </c:pt>
                <c:pt idx="5">
                  <c:v>0.10033333333333357</c:v>
                </c:pt>
                <c:pt idx="6">
                  <c:v>0.12833333333333341</c:v>
                </c:pt>
                <c:pt idx="7">
                  <c:v>0.17466666666666686</c:v>
                </c:pt>
                <c:pt idx="8">
                  <c:v>0.21533333333333676</c:v>
                </c:pt>
                <c:pt idx="9">
                  <c:v>0.26800000000000035</c:v>
                </c:pt>
                <c:pt idx="10">
                  <c:v>0.31533333333333396</c:v>
                </c:pt>
              </c:numCache>
            </c:numRef>
          </c:yVal>
        </c:ser>
        <c:axId val="112724608"/>
        <c:axId val="112735360"/>
      </c:scatterChart>
      <c:valAx>
        <c:axId val="112724608"/>
        <c:scaling>
          <c:orientation val="minMax"/>
          <c:max val="84"/>
          <c:min val="0"/>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US" sz="1600" b="1" i="0" u="none" strike="noStrike" kern="1200" baseline="0">
                    <a:solidFill>
                      <a:sysClr val="windowText" lastClr="000000"/>
                    </a:solidFill>
                    <a:latin typeface="+mn-lt"/>
                    <a:ea typeface="+mn-ea"/>
                    <a:cs typeface="+mn-cs"/>
                  </a:defRPr>
                </a:pPr>
                <a:r>
                  <a:rPr lang="en-US" sz="1600" b="1" i="0" u="none" strike="noStrike" kern="1200" baseline="0" dirty="0" smtClean="0">
                    <a:solidFill>
                      <a:sysClr val="windowText" lastClr="000000"/>
                    </a:solidFill>
                    <a:latin typeface="+mn-lt"/>
                    <a:ea typeface="+mn-ea"/>
                    <a:cs typeface="+mn-cs"/>
                  </a:rPr>
                  <a:t>Age, Days</a:t>
                </a:r>
                <a:endParaRPr lang="en-US" sz="1600" b="1" i="0" u="none" strike="noStrike" kern="1200" baseline="0" dirty="0">
                  <a:solidFill>
                    <a:sysClr val="windowText" lastClr="00000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lang="en-US" sz="1600" b="1" i="0" u="none" strike="noStrike" kern="1200" baseline="0">
                    <a:solidFill>
                      <a:sysClr val="windowText" lastClr="000000"/>
                    </a:solidFill>
                    <a:latin typeface="+mn-lt"/>
                    <a:ea typeface="+mn-ea"/>
                    <a:cs typeface="+mn-cs"/>
                  </a:defRPr>
                </a:pPr>
                <a:endParaRPr lang="en-US" sz="1600" b="1" i="0" u="none" strike="noStrike" kern="1200" baseline="0" dirty="0">
                  <a:solidFill>
                    <a:sysClr val="windowText" lastClr="000000"/>
                  </a:solidFill>
                  <a:latin typeface="+mn-lt"/>
                  <a:ea typeface="+mn-ea"/>
                  <a:cs typeface="+mn-cs"/>
                </a:endParaRPr>
              </a:p>
            </c:rich>
          </c:tx>
          <c:layout/>
        </c:title>
        <c:numFmt formatCode="General" sourceLinked="1"/>
        <c:tickLblPos val="nextTo"/>
        <c:crossAx val="112735360"/>
        <c:crosses val="autoZero"/>
        <c:crossBetween val="midCat"/>
        <c:majorUnit val="7"/>
      </c:valAx>
      <c:valAx>
        <c:axId val="112735360"/>
        <c:scaling>
          <c:orientation val="minMax"/>
          <c:max val="0.34"/>
        </c:scaling>
        <c:axPos val="l"/>
        <c:majorGridlines/>
        <c:title>
          <c:tx>
            <c:rich>
              <a:bodyPr rot="-5400000" vert="horz"/>
              <a:lstStyle/>
              <a:p>
                <a:pPr>
                  <a:defRPr lang="en-US" sz="1600" b="1" i="0" u="none" strike="noStrike" kern="1200" baseline="0">
                    <a:solidFill>
                      <a:sysClr val="windowText" lastClr="000000"/>
                    </a:solidFill>
                    <a:latin typeface="+mn-lt"/>
                    <a:ea typeface="+mn-ea"/>
                    <a:cs typeface="+mn-cs"/>
                  </a:defRPr>
                </a:pPr>
                <a:r>
                  <a:rPr lang="en-US" sz="1600" b="1" i="0" u="none" strike="noStrike" kern="1200" baseline="0" dirty="0" smtClean="0">
                    <a:solidFill>
                      <a:sysClr val="windowText" lastClr="000000"/>
                    </a:solidFill>
                    <a:latin typeface="+mn-lt"/>
                    <a:ea typeface="+mn-ea"/>
                    <a:cs typeface="+mn-cs"/>
                  </a:rPr>
                  <a:t>% </a:t>
                </a:r>
                <a:r>
                  <a:rPr lang="en-US" sz="1600" b="1" i="0" u="none" strike="noStrike" kern="1200" baseline="0" dirty="0">
                    <a:solidFill>
                      <a:sysClr val="windowText" lastClr="000000"/>
                    </a:solidFill>
                    <a:latin typeface="+mn-lt"/>
                    <a:ea typeface="+mn-ea"/>
                    <a:cs typeface="+mn-cs"/>
                  </a:rPr>
                  <a:t>Expansion</a:t>
                </a:r>
              </a:p>
            </c:rich>
          </c:tx>
          <c:layout/>
        </c:title>
        <c:numFmt formatCode="General" sourceLinked="1"/>
        <c:tickLblPos val="nextTo"/>
        <c:crossAx val="112724608"/>
        <c:crosses val="autoZero"/>
        <c:crossBetween val="midCat"/>
        <c:majorUnit val="2.0000000000000011E-2"/>
      </c:valAx>
    </c:plotArea>
    <c:legend>
      <c:legendPos val="r"/>
      <c:layout>
        <c:manualLayout>
          <c:xMode val="edge"/>
          <c:yMode val="edge"/>
          <c:x val="0.12710518706348153"/>
          <c:y val="0.18226059810705494"/>
          <c:w val="0.20021754706404274"/>
          <c:h val="0.3167133547558893"/>
        </c:manualLayout>
      </c:layout>
      <c:spPr>
        <a:solidFill>
          <a:sysClr val="window" lastClr="FFFFFF"/>
        </a:solidFill>
      </c:spPr>
      <c:txPr>
        <a:bodyPr/>
        <a:lstStyle/>
        <a:p>
          <a:pPr>
            <a:defRPr lang="en-US" sz="1400" b="0" i="0" u="none" strike="noStrike" kern="1200" baseline="0">
              <a:solidFill>
                <a:sysClr val="windowText" lastClr="000000"/>
              </a:solidFill>
              <a:latin typeface="+mn-lt"/>
              <a:ea typeface="+mn-ea"/>
              <a:cs typeface="+mn-cs"/>
            </a:defRPr>
          </a:pPr>
          <a:endParaRPr lang="en-US"/>
        </a:p>
      </c:txPr>
    </c:legend>
    <c:plotVisOnly val="1"/>
    <c:dispBlanksAs val="gap"/>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056720564614971"/>
          <c:y val="6.41202553169226E-2"/>
          <c:w val="0.79818874490123326"/>
          <c:h val="0.66843082599171233"/>
        </c:manualLayout>
      </c:layout>
      <c:barChart>
        <c:barDir val="col"/>
        <c:grouping val="clustered"/>
        <c:ser>
          <c:idx val="0"/>
          <c:order val="0"/>
          <c:tx>
            <c:strRef>
              <c:f>Combined!$C$90</c:f>
              <c:strCache>
                <c:ptCount val="1"/>
                <c:pt idx="0">
                  <c:v>56 Day % Expansion</c:v>
                </c:pt>
              </c:strCache>
            </c:strRef>
          </c:tx>
          <c:spPr>
            <a:solidFill>
              <a:srgbClr val="0070C0"/>
            </a:solidFill>
          </c:spPr>
          <c:cat>
            <c:strRef>
              <c:f>Combined!$B$92:$B$110</c:f>
              <c:strCache>
                <c:ptCount val="19"/>
                <c:pt idx="0">
                  <c:v> Adr-GA</c:v>
                </c:pt>
                <c:pt idx="1">
                  <c:v>BB-KY</c:v>
                </c:pt>
                <c:pt idx="2">
                  <c:v> Dolomite-IL</c:v>
                </c:pt>
                <c:pt idx="3">
                  <c:v>MSP</c:v>
                </c:pt>
                <c:pt idx="4">
                  <c:v>Swampscott</c:v>
                </c:pt>
                <c:pt idx="5">
                  <c:v>Kayce</c:v>
                </c:pt>
                <c:pt idx="6">
                  <c:v>SLC</c:v>
                </c:pt>
                <c:pt idx="7">
                  <c:v>Red Oak</c:v>
                </c:pt>
                <c:pt idx="8">
                  <c:v>Griffin</c:v>
                </c:pt>
                <c:pt idx="9">
                  <c:v>QP</c:v>
                </c:pt>
                <c:pt idx="10">
                  <c:v>NJ Coarse</c:v>
                </c:pt>
                <c:pt idx="11">
                  <c:v>OXFD-MA</c:v>
                </c:pt>
                <c:pt idx="12">
                  <c:v> Liberty</c:v>
                </c:pt>
                <c:pt idx="13">
                  <c:v>Taunton-MA</c:v>
                </c:pt>
                <c:pt idx="14">
                  <c:v>SD</c:v>
                </c:pt>
                <c:pt idx="15">
                  <c:v>Gateway-IL</c:v>
                </c:pt>
                <c:pt idx="16">
                  <c:v>SP</c:v>
                </c:pt>
                <c:pt idx="17">
                  <c:v>NC</c:v>
                </c:pt>
                <c:pt idx="18">
                  <c:v>NM</c:v>
                </c:pt>
              </c:strCache>
            </c:strRef>
          </c:cat>
          <c:val>
            <c:numRef>
              <c:f>Combined!$C$92:$C$110</c:f>
              <c:numCache>
                <c:formatCode>0.0000</c:formatCode>
                <c:ptCount val="19"/>
                <c:pt idx="0">
                  <c:v>1.7333333333333301E-2</c:v>
                </c:pt>
                <c:pt idx="1">
                  <c:v>1.7666666666666761E-2</c:v>
                </c:pt>
                <c:pt idx="2">
                  <c:v>2.3000000000000142E-2</c:v>
                </c:pt>
                <c:pt idx="3">
                  <c:v>2.3333333333333262E-2</c:v>
                </c:pt>
                <c:pt idx="4">
                  <c:v>2.4999999999999883E-2</c:v>
                </c:pt>
                <c:pt idx="5">
                  <c:v>3.0999999999999941E-2</c:v>
                </c:pt>
                <c:pt idx="6">
                  <c:v>3.866666666666662E-2</c:v>
                </c:pt>
                <c:pt idx="7">
                  <c:v>4.1000000000000016E-2</c:v>
                </c:pt>
                <c:pt idx="8">
                  <c:v>4.4999999999999922E-2</c:v>
                </c:pt>
                <c:pt idx="9">
                  <c:v>7.0499999999999813E-2</c:v>
                </c:pt>
                <c:pt idx="10">
                  <c:v>8.0000000000000043E-2</c:v>
                </c:pt>
                <c:pt idx="11">
                  <c:v>8.0666666666668746E-2</c:v>
                </c:pt>
                <c:pt idx="12">
                  <c:v>8.2666666666667568E-2</c:v>
                </c:pt>
                <c:pt idx="13">
                  <c:v>9.566666666666987E-2</c:v>
                </c:pt>
                <c:pt idx="14">
                  <c:v>9.9500000000000727E-2</c:v>
                </c:pt>
                <c:pt idx="15">
                  <c:v>0.12066666666666841</c:v>
                </c:pt>
                <c:pt idx="16">
                  <c:v>0.14900000000000024</c:v>
                </c:pt>
                <c:pt idx="17">
                  <c:v>0.14900000000000024</c:v>
                </c:pt>
                <c:pt idx="18">
                  <c:v>0.18533333333333754</c:v>
                </c:pt>
              </c:numCache>
            </c:numRef>
          </c:val>
        </c:ser>
        <c:axId val="112779648"/>
        <c:axId val="112782720"/>
      </c:barChart>
      <c:catAx>
        <c:axId val="112779648"/>
        <c:scaling>
          <c:orientation val="minMax"/>
        </c:scaling>
        <c:axPos val="b"/>
        <c:title>
          <c:tx>
            <c:rich>
              <a:bodyPr/>
              <a:lstStyle/>
              <a:p>
                <a:pPr>
                  <a:defRPr/>
                </a:pPr>
                <a:r>
                  <a:rPr lang="en-US"/>
                  <a:t>Aggregate ID</a:t>
                </a:r>
              </a:p>
            </c:rich>
          </c:tx>
          <c:layout>
            <c:manualLayout>
              <c:xMode val="edge"/>
              <c:yMode val="edge"/>
              <c:x val="0.45304864150843183"/>
              <c:y val="0.9360602453763045"/>
            </c:manualLayout>
          </c:layout>
        </c:title>
        <c:tickLblPos val="nextTo"/>
        <c:crossAx val="112782720"/>
        <c:crosses val="autoZero"/>
        <c:auto val="1"/>
        <c:lblAlgn val="ctr"/>
        <c:lblOffset val="100"/>
      </c:catAx>
      <c:valAx>
        <c:axId val="112782720"/>
        <c:scaling>
          <c:orientation val="minMax"/>
        </c:scaling>
        <c:axPos val="l"/>
        <c:majorGridlines>
          <c:spPr>
            <a:ln>
              <a:solidFill>
                <a:schemeClr val="bg1">
                  <a:lumMod val="65000"/>
                </a:schemeClr>
              </a:solidFill>
              <a:prstDash val="sysDash"/>
            </a:ln>
          </c:spPr>
        </c:majorGridlines>
        <c:title>
          <c:tx>
            <c:rich>
              <a:bodyPr rot="-5400000" vert="horz"/>
              <a:lstStyle/>
              <a:p>
                <a:pPr>
                  <a:defRPr/>
                </a:pPr>
                <a:r>
                  <a:rPr lang="en-US"/>
                  <a:t>56-day Expansion in MCPT (%)</a:t>
                </a:r>
              </a:p>
            </c:rich>
          </c:tx>
          <c:layout>
            <c:manualLayout>
              <c:xMode val="edge"/>
              <c:yMode val="edge"/>
              <c:x val="3.5188514813577217E-2"/>
              <c:y val="0.16263570251392995"/>
            </c:manualLayout>
          </c:layout>
        </c:title>
        <c:numFmt formatCode="0.00" sourceLinked="0"/>
        <c:tickLblPos val="nextTo"/>
        <c:crossAx val="112779648"/>
        <c:crosses val="autoZero"/>
        <c:crossBetween val="between"/>
      </c:valAx>
      <c:spPr>
        <a:ln>
          <a:solidFill>
            <a:srgbClr val="4F81BD"/>
          </a:solidFill>
        </a:ln>
      </c:spPr>
    </c:plotArea>
    <c:plotVisOnly val="1"/>
    <c:dispBlanksAs val="gap"/>
  </c:chart>
  <c:spPr>
    <a:ln>
      <a:solidFill>
        <a:sysClr val="windowText" lastClr="000000"/>
      </a:solidFill>
    </a:ln>
  </c:spPr>
  <c:txPr>
    <a:bodyPr/>
    <a:lstStyle/>
    <a:p>
      <a:pPr>
        <a:defRPr sz="1050">
          <a:latin typeface="Times New Roman" pitchFamily="18" charset="0"/>
          <a:cs typeface="Times New Roman" pitchFamily="18" charset="0"/>
        </a:defRPr>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6715370820015318"/>
          <c:y val="8.8308521151455266E-2"/>
          <c:w val="0.78497696121318172"/>
          <c:h val="0.63604227103191069"/>
        </c:manualLayout>
      </c:layout>
      <c:barChart>
        <c:barDir val="col"/>
        <c:grouping val="clustered"/>
        <c:ser>
          <c:idx val="0"/>
          <c:order val="0"/>
          <c:tx>
            <c:strRef>
              <c:f>Combined!$C$90</c:f>
              <c:strCache>
                <c:ptCount val="1"/>
                <c:pt idx="0">
                  <c:v>56 Day % Expansion</c:v>
                </c:pt>
              </c:strCache>
            </c:strRef>
          </c:tx>
          <c:spPr>
            <a:solidFill>
              <a:srgbClr val="0070C0"/>
            </a:solidFill>
          </c:spPr>
          <c:cat>
            <c:strRef>
              <c:f>Combined!$B$117:$B$130</c:f>
              <c:strCache>
                <c:ptCount val="14"/>
                <c:pt idx="0">
                  <c:v> Cemex</c:v>
                </c:pt>
                <c:pt idx="1">
                  <c:v>FosterDixiana </c:v>
                </c:pt>
                <c:pt idx="2">
                  <c:v>Columbus</c:v>
                </c:pt>
                <c:pt idx="3">
                  <c:v>GALENA-IL</c:v>
                </c:pt>
                <c:pt idx="4">
                  <c:v>Ogallala</c:v>
                </c:pt>
                <c:pt idx="5">
                  <c:v>Cullom</c:v>
                </c:pt>
                <c:pt idx="6">
                  <c:v>Grand Island</c:v>
                </c:pt>
                <c:pt idx="7">
                  <c:v>GeorgeTown</c:v>
                </c:pt>
                <c:pt idx="8">
                  <c:v>Scotts Bluff</c:v>
                </c:pt>
                <c:pt idx="9">
                  <c:v>Stocker</c:v>
                </c:pt>
                <c:pt idx="10">
                  <c:v>Gateway</c:v>
                </c:pt>
                <c:pt idx="11">
                  <c:v>NJ Sand</c:v>
                </c:pt>
                <c:pt idx="12">
                  <c:v>Indianola</c:v>
                </c:pt>
                <c:pt idx="13">
                  <c:v>Jobe-TX</c:v>
                </c:pt>
              </c:strCache>
            </c:strRef>
          </c:cat>
          <c:val>
            <c:numRef>
              <c:f>Combined!$C$117:$C$130</c:f>
              <c:numCache>
                <c:formatCode>0.0000</c:formatCode>
                <c:ptCount val="14"/>
                <c:pt idx="0">
                  <c:v>1.7299999999999996E-2</c:v>
                </c:pt>
                <c:pt idx="1">
                  <c:v>1.7666666666666761E-2</c:v>
                </c:pt>
                <c:pt idx="2">
                  <c:v>4.5000000000000082E-2</c:v>
                </c:pt>
                <c:pt idx="3">
                  <c:v>4.5999999999999874E-2</c:v>
                </c:pt>
                <c:pt idx="4">
                  <c:v>5.8333333333334819E-2</c:v>
                </c:pt>
                <c:pt idx="5">
                  <c:v>8.1666666666667748E-2</c:v>
                </c:pt>
                <c:pt idx="6">
                  <c:v>9.133333333333353E-2</c:v>
                </c:pt>
                <c:pt idx="7">
                  <c:v>0.11133333333333338</c:v>
                </c:pt>
                <c:pt idx="8">
                  <c:v>0.11499999999999995</c:v>
                </c:pt>
                <c:pt idx="9">
                  <c:v>0.1153333333333334</c:v>
                </c:pt>
                <c:pt idx="10">
                  <c:v>0.12066666666666841</c:v>
                </c:pt>
                <c:pt idx="11">
                  <c:v>0.12233333333333309</c:v>
                </c:pt>
                <c:pt idx="12">
                  <c:v>0.14166666666666669</c:v>
                </c:pt>
                <c:pt idx="13">
                  <c:v>0.43500000000000238</c:v>
                </c:pt>
              </c:numCache>
            </c:numRef>
          </c:val>
        </c:ser>
        <c:axId val="113077248"/>
        <c:axId val="113091712"/>
      </c:barChart>
      <c:catAx>
        <c:axId val="113077248"/>
        <c:scaling>
          <c:orientation val="minMax"/>
        </c:scaling>
        <c:axPos val="b"/>
        <c:title>
          <c:tx>
            <c:rich>
              <a:bodyPr/>
              <a:lstStyle/>
              <a:p>
                <a:pPr>
                  <a:defRPr/>
                </a:pPr>
                <a:r>
                  <a:rPr lang="en-US"/>
                  <a:t>Aggregate ID</a:t>
                </a:r>
              </a:p>
            </c:rich>
          </c:tx>
          <c:layout/>
        </c:title>
        <c:tickLblPos val="nextTo"/>
        <c:crossAx val="113091712"/>
        <c:crosses val="autoZero"/>
        <c:auto val="1"/>
        <c:lblAlgn val="ctr"/>
        <c:lblOffset val="100"/>
      </c:catAx>
      <c:valAx>
        <c:axId val="113091712"/>
        <c:scaling>
          <c:orientation val="minMax"/>
          <c:max val="0.48000000000000032"/>
        </c:scaling>
        <c:axPos val="l"/>
        <c:majorGridlines>
          <c:spPr>
            <a:ln>
              <a:solidFill>
                <a:schemeClr val="bg1">
                  <a:lumMod val="65000"/>
                </a:schemeClr>
              </a:solidFill>
              <a:prstDash val="sysDash"/>
            </a:ln>
          </c:spPr>
        </c:majorGridlines>
        <c:title>
          <c:tx>
            <c:rich>
              <a:bodyPr rot="-5400000" vert="horz"/>
              <a:lstStyle/>
              <a:p>
                <a:pPr>
                  <a:defRPr/>
                </a:pPr>
                <a:r>
                  <a:rPr lang="en-US"/>
                  <a:t>56-day Expansion in MCPT (%)</a:t>
                </a:r>
              </a:p>
            </c:rich>
          </c:tx>
          <c:layout>
            <c:manualLayout>
              <c:xMode val="edge"/>
              <c:yMode val="edge"/>
              <c:x val="3.4117303333682687E-2"/>
              <c:y val="0.14822053619815742"/>
            </c:manualLayout>
          </c:layout>
        </c:title>
        <c:numFmt formatCode="0.00" sourceLinked="0"/>
        <c:tickLblPos val="nextTo"/>
        <c:crossAx val="113077248"/>
        <c:crosses val="autoZero"/>
        <c:crossBetween val="between"/>
        <c:majorUnit val="4.0000000000000022E-2"/>
      </c:valAx>
      <c:spPr>
        <a:ln>
          <a:solidFill>
            <a:srgbClr val="4F81BD"/>
          </a:solidFill>
        </a:ln>
      </c:spPr>
    </c:plotArea>
    <c:plotVisOnly val="1"/>
    <c:dispBlanksAs val="gap"/>
  </c:chart>
  <c:spPr>
    <a:ln>
      <a:solidFill>
        <a:sysClr val="windowText" lastClr="000000"/>
      </a:solidFill>
    </a:ln>
  </c:spPr>
  <c:txPr>
    <a:bodyPr/>
    <a:lstStyle/>
    <a:p>
      <a:pPr>
        <a:defRPr sz="1050">
          <a:latin typeface="Times New Roman" pitchFamily="18" charset="0"/>
          <a:cs typeface="Times New Roman" pitchFamily="18" charset="0"/>
        </a:defRPr>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ASTM C 1293, CPT vs. MCPT 56 Days Expansion</a:t>
            </a:r>
          </a:p>
        </c:rich>
      </c:tx>
      <c:layout>
        <c:manualLayout>
          <c:xMode val="edge"/>
          <c:yMode val="edge"/>
          <c:x val="0.19707505002468717"/>
          <c:y val="0"/>
        </c:manualLayout>
      </c:layout>
    </c:title>
    <c:plotArea>
      <c:layout>
        <c:manualLayout>
          <c:layoutTarget val="inner"/>
          <c:xMode val="edge"/>
          <c:yMode val="edge"/>
          <c:x val="0.15333129444325624"/>
          <c:y val="7.5406266754229123E-2"/>
          <c:w val="0.67961211598163651"/>
          <c:h val="0.73288359788360002"/>
        </c:manualLayout>
      </c:layout>
      <c:scatterChart>
        <c:scatterStyle val="lineMarker"/>
        <c:ser>
          <c:idx val="1"/>
          <c:order val="0"/>
          <c:spPr>
            <a:ln w="28575">
              <a:noFill/>
            </a:ln>
          </c:spPr>
          <c:marker>
            <c:symbol val="circle"/>
            <c:size val="10"/>
            <c:spPr>
              <a:solidFill>
                <a:srgbClr val="C00000"/>
              </a:solidFill>
            </c:spPr>
          </c:marker>
          <c:dPt>
            <c:idx val="0"/>
            <c:marker>
              <c:spPr>
                <a:solidFill>
                  <a:schemeClr val="accent2">
                    <a:lumMod val="75000"/>
                  </a:schemeClr>
                </a:solidFill>
              </c:spPr>
            </c:marker>
          </c:dPt>
          <c:dPt>
            <c:idx val="1"/>
            <c:marker>
              <c:spPr>
                <a:solidFill>
                  <a:schemeClr val="accent2">
                    <a:lumMod val="75000"/>
                  </a:schemeClr>
                </a:solidFill>
              </c:spPr>
            </c:marker>
          </c:dPt>
          <c:dPt>
            <c:idx val="2"/>
            <c:marker>
              <c:spPr>
                <a:solidFill>
                  <a:schemeClr val="accent2">
                    <a:lumMod val="75000"/>
                  </a:schemeClr>
                </a:solidFill>
                <a:ln>
                  <a:solidFill>
                    <a:schemeClr val="accent2">
                      <a:lumMod val="75000"/>
                    </a:schemeClr>
                  </a:solidFill>
                </a:ln>
              </c:spPr>
            </c:marker>
            <c:spPr>
              <a:ln w="28575">
                <a:solidFill>
                  <a:schemeClr val="accent2">
                    <a:lumMod val="75000"/>
                  </a:schemeClr>
                </a:solidFill>
              </a:ln>
            </c:spPr>
          </c:dPt>
          <c:dPt>
            <c:idx val="3"/>
            <c:marker>
              <c:spPr>
                <a:solidFill>
                  <a:schemeClr val="accent2">
                    <a:lumMod val="75000"/>
                  </a:schemeClr>
                </a:solidFill>
              </c:spPr>
            </c:marker>
          </c:dPt>
          <c:dPt>
            <c:idx val="4"/>
            <c:marker>
              <c:spPr>
                <a:solidFill>
                  <a:schemeClr val="accent2">
                    <a:lumMod val="75000"/>
                  </a:schemeClr>
                </a:solidFill>
              </c:spPr>
            </c:marker>
          </c:dPt>
          <c:dPt>
            <c:idx val="5"/>
            <c:marker>
              <c:symbol val="triangle"/>
              <c:size val="10"/>
              <c:spPr>
                <a:noFill/>
                <a:ln w="15875"/>
              </c:spPr>
            </c:marker>
          </c:dPt>
          <c:dPt>
            <c:idx val="6"/>
            <c:marker>
              <c:spPr>
                <a:solidFill>
                  <a:schemeClr val="accent2">
                    <a:lumMod val="75000"/>
                  </a:schemeClr>
                </a:solidFill>
              </c:spPr>
            </c:marker>
          </c:dPt>
          <c:dPt>
            <c:idx val="7"/>
            <c:marker>
              <c:spPr>
                <a:solidFill>
                  <a:schemeClr val="accent2">
                    <a:lumMod val="75000"/>
                  </a:schemeClr>
                </a:solidFill>
              </c:spPr>
            </c:marker>
          </c:dPt>
          <c:dPt>
            <c:idx val="8"/>
            <c:marker>
              <c:spPr>
                <a:solidFill>
                  <a:schemeClr val="accent2">
                    <a:lumMod val="75000"/>
                  </a:schemeClr>
                </a:solidFill>
              </c:spPr>
            </c:marker>
          </c:dPt>
          <c:dPt>
            <c:idx val="9"/>
            <c:marker>
              <c:symbol val="triangle"/>
              <c:size val="10"/>
              <c:spPr>
                <a:noFill/>
                <a:ln w="12700"/>
              </c:spPr>
            </c:marker>
          </c:dPt>
          <c:dPt>
            <c:idx val="10"/>
            <c:marker>
              <c:symbol val="triangle"/>
              <c:size val="10"/>
              <c:spPr>
                <a:noFill/>
                <a:ln w="15875"/>
              </c:spPr>
            </c:marker>
          </c:dPt>
          <c:dPt>
            <c:idx val="11"/>
            <c:marker>
              <c:symbol val="triangle"/>
              <c:size val="10"/>
              <c:spPr>
                <a:noFill/>
                <a:ln w="15875"/>
              </c:spPr>
            </c:marker>
          </c:dPt>
          <c:trendline>
            <c:trendlineType val="linear"/>
            <c:dispRSqr val="1"/>
            <c:dispEq val="1"/>
            <c:trendlineLbl>
              <c:layout>
                <c:manualLayout>
                  <c:x val="0.16320173519976691"/>
                  <c:y val="0.27380014998125463"/>
                </c:manualLayout>
              </c:layout>
              <c:numFmt formatCode="General" sourceLinked="0"/>
              <c:txPr>
                <a:bodyPr/>
                <a:lstStyle/>
                <a:p>
                  <a:pPr>
                    <a:defRPr/>
                  </a:pPr>
                  <a:endParaRPr lang="en-US"/>
                </a:p>
              </c:txPr>
            </c:trendlineLbl>
          </c:trendline>
          <c:xVal>
            <c:numRef>
              <c:f>Comparison!$AJ$27:$AJ$38</c:f>
              <c:numCache>
                <c:formatCode>General</c:formatCode>
                <c:ptCount val="12"/>
                <c:pt idx="0">
                  <c:v>0.18500000000000041</c:v>
                </c:pt>
                <c:pt idx="1">
                  <c:v>0.14900000000000024</c:v>
                </c:pt>
                <c:pt idx="2">
                  <c:v>0.14900000000000024</c:v>
                </c:pt>
                <c:pt idx="3">
                  <c:v>9.9500000000000727E-2</c:v>
                </c:pt>
                <c:pt idx="4">
                  <c:v>2.0000000000000011E-2</c:v>
                </c:pt>
                <c:pt idx="5">
                  <c:v>4.5999999999999999E-2</c:v>
                </c:pt>
                <c:pt idx="6">
                  <c:v>7.0000000000000021E-2</c:v>
                </c:pt>
                <c:pt idx="7">
                  <c:v>3.9000000000000014E-2</c:v>
                </c:pt>
                <c:pt idx="8">
                  <c:v>2.3299999999999998E-2</c:v>
                </c:pt>
                <c:pt idx="9">
                  <c:v>0.44</c:v>
                </c:pt>
                <c:pt idx="10">
                  <c:v>9.1000000000000025E-2</c:v>
                </c:pt>
                <c:pt idx="11">
                  <c:v>0.115</c:v>
                </c:pt>
              </c:numCache>
            </c:numRef>
          </c:xVal>
          <c:yVal>
            <c:numRef>
              <c:f>Comparison!$AI$27:$AI$38</c:f>
              <c:numCache>
                <c:formatCode>General</c:formatCode>
                <c:ptCount val="12"/>
                <c:pt idx="0">
                  <c:v>0.251</c:v>
                </c:pt>
                <c:pt idx="1">
                  <c:v>0.18100000000000024</c:v>
                </c:pt>
                <c:pt idx="2">
                  <c:v>0.192</c:v>
                </c:pt>
                <c:pt idx="3">
                  <c:v>0.10900000000000012</c:v>
                </c:pt>
                <c:pt idx="4">
                  <c:v>3.0000000000000002E-2</c:v>
                </c:pt>
                <c:pt idx="5">
                  <c:v>0.05</c:v>
                </c:pt>
                <c:pt idx="6">
                  <c:v>7.0000000000000021E-2</c:v>
                </c:pt>
                <c:pt idx="7">
                  <c:v>3.0000000000000002E-2</c:v>
                </c:pt>
                <c:pt idx="8">
                  <c:v>3.0000000000000002E-2</c:v>
                </c:pt>
                <c:pt idx="9">
                  <c:v>0.59</c:v>
                </c:pt>
                <c:pt idx="10">
                  <c:v>9.0000000000000024E-2</c:v>
                </c:pt>
                <c:pt idx="11">
                  <c:v>0.15000000000000024</c:v>
                </c:pt>
              </c:numCache>
            </c:numRef>
          </c:yVal>
        </c:ser>
        <c:axId val="112237184"/>
        <c:axId val="112239360"/>
      </c:scatterChart>
      <c:valAx>
        <c:axId val="112237184"/>
        <c:scaling>
          <c:orientation val="minMax"/>
          <c:max val="0.60000000000000064"/>
          <c:min val="0"/>
        </c:scaling>
        <c:axPos val="b"/>
        <c:majorGridlines>
          <c:spPr>
            <a:ln>
              <a:prstDash val="dash"/>
            </a:ln>
          </c:spPr>
        </c:majorGridlines>
        <c:title>
          <c:tx>
            <c:rich>
              <a:bodyPr/>
              <a:lstStyle/>
              <a:p>
                <a:pPr>
                  <a:defRPr/>
                </a:pPr>
                <a:r>
                  <a:rPr lang="en-US"/>
                  <a:t>% Expansion at 56 Days, MCPT</a:t>
                </a:r>
              </a:p>
            </c:rich>
          </c:tx>
          <c:layout>
            <c:manualLayout>
              <c:xMode val="edge"/>
              <c:yMode val="edge"/>
              <c:x val="0.30530937105084627"/>
              <c:y val="0.9357126192559263"/>
            </c:manualLayout>
          </c:layout>
        </c:title>
        <c:numFmt formatCode="General" sourceLinked="1"/>
        <c:majorTickMark val="none"/>
        <c:tickLblPos val="nextTo"/>
        <c:txPr>
          <a:bodyPr rot="-5400000" vert="horz"/>
          <a:lstStyle/>
          <a:p>
            <a:pPr>
              <a:defRPr/>
            </a:pPr>
            <a:endParaRPr lang="en-US"/>
          </a:p>
        </c:txPr>
        <c:crossAx val="112239360"/>
        <c:crosses val="autoZero"/>
        <c:crossBetween val="midCat"/>
        <c:majorUnit val="4.0000000000000022E-2"/>
        <c:minorUnit val="8.0000000000000227E-3"/>
      </c:valAx>
      <c:valAx>
        <c:axId val="112239360"/>
        <c:scaling>
          <c:orientation val="minMax"/>
          <c:max val="0.60000000000000064"/>
          <c:min val="0"/>
        </c:scaling>
        <c:axPos val="l"/>
        <c:majorGridlines>
          <c:spPr>
            <a:ln>
              <a:prstDash val="dash"/>
            </a:ln>
          </c:spPr>
        </c:majorGridlines>
        <c:title>
          <c:tx>
            <c:rich>
              <a:bodyPr/>
              <a:lstStyle/>
              <a:p>
                <a:pPr>
                  <a:defRPr/>
                </a:pPr>
                <a:r>
                  <a:rPr lang="en-US"/>
                  <a:t>% Expansion at 365 Days, CPT</a:t>
                </a:r>
              </a:p>
            </c:rich>
          </c:tx>
          <c:layout/>
        </c:title>
        <c:numFmt formatCode="General" sourceLinked="1"/>
        <c:majorTickMark val="none"/>
        <c:tickLblPos val="nextTo"/>
        <c:crossAx val="112237184"/>
        <c:crosses val="autoZero"/>
        <c:crossBetween val="midCat"/>
        <c:majorUnit val="4.0000000000000022E-2"/>
      </c:valAx>
      <c:spPr>
        <a:ln>
          <a:solidFill>
            <a:schemeClr val="tx1"/>
          </a:solidFill>
        </a:ln>
      </c:spPr>
    </c:plotArea>
    <c:plotVisOnly val="1"/>
    <c:dispBlanksAs val="gap"/>
  </c:chart>
  <c:spPr>
    <a:noFill/>
  </c:spPr>
  <c:txPr>
    <a:bodyPr/>
    <a:lstStyle/>
    <a:p>
      <a:pPr>
        <a:defRPr sz="1600"/>
      </a:pPr>
      <a:endParaRPr lang="en-US"/>
    </a:p>
  </c:tx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2239141313561493E-2"/>
          <c:y val="4.5418450210502323E-2"/>
          <c:w val="0.69545518556702757"/>
          <c:h val="0.82050719949341999"/>
        </c:manualLayout>
      </c:layout>
      <c:scatterChart>
        <c:scatterStyle val="smoothMarker"/>
        <c:ser>
          <c:idx val="0"/>
          <c:order val="0"/>
          <c:tx>
            <c:strRef>
              <c:f>'Fly-Ashes'!$C$9</c:f>
              <c:strCache>
                <c:ptCount val="1"/>
                <c:pt idx="0">
                  <c:v>HL-Grd-Gentl</c:v>
                </c:pt>
              </c:strCache>
            </c:strRef>
          </c:tx>
          <c:spPr>
            <a:ln>
              <a:solidFill>
                <a:srgbClr val="FF0000"/>
              </a:solidFill>
              <a:prstDash val="dashDot"/>
            </a:ln>
          </c:spPr>
          <c:marker>
            <c:spPr>
              <a:solidFill>
                <a:srgbClr val="FF0000"/>
              </a:solidFill>
            </c:spPr>
          </c:marker>
          <c:xVal>
            <c:numRef>
              <c:f>'Fly-Ashes'!$B$10:$B$20</c:f>
              <c:numCache>
                <c:formatCode>0</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'Fly-Ashes'!$C$10:$C$20</c:f>
              <c:numCache>
                <c:formatCode>0.0000</c:formatCode>
                <c:ptCount val="11"/>
                <c:pt idx="0">
                  <c:v>0</c:v>
                </c:pt>
                <c:pt idx="1">
                  <c:v>5.0000000000000114E-3</c:v>
                </c:pt>
                <c:pt idx="2">
                  <c:v>7.0000000000000834E-3</c:v>
                </c:pt>
                <c:pt idx="3">
                  <c:v>8.6666666666665726E-3</c:v>
                </c:pt>
                <c:pt idx="4">
                  <c:v>1.2333333333333363E-2</c:v>
                </c:pt>
                <c:pt idx="5">
                  <c:v>1.9999999999999924E-2</c:v>
                </c:pt>
                <c:pt idx="6">
                  <c:v>2.4333333333333342E-2</c:v>
                </c:pt>
                <c:pt idx="7">
                  <c:v>3.6333333333333356E-2</c:v>
                </c:pt>
                <c:pt idx="8">
                  <c:v>4.5333333333334933E-2</c:v>
                </c:pt>
                <c:pt idx="9">
                  <c:v>5.3000000000000179E-2</c:v>
                </c:pt>
                <c:pt idx="10">
                  <c:v>6.2000000000000124E-2</c:v>
                </c:pt>
              </c:numCache>
            </c:numRef>
          </c:yVal>
          <c:smooth val="1"/>
        </c:ser>
        <c:ser>
          <c:idx val="1"/>
          <c:order val="1"/>
          <c:tx>
            <c:strRef>
              <c:f>'Fly-Ashes'!$D$4</c:f>
              <c:strCache>
                <c:ptCount val="1"/>
                <c:pt idx="0">
                  <c:v>HL-PortNeil</c:v>
                </c:pt>
              </c:strCache>
            </c:strRef>
          </c:tx>
          <c:spPr>
            <a:ln>
              <a:solidFill>
                <a:srgbClr val="FF0000"/>
              </a:solidFill>
            </a:ln>
          </c:spPr>
          <c:marker>
            <c:spPr>
              <a:solidFill>
                <a:srgbClr val="FF0000"/>
              </a:solidFill>
            </c:spPr>
          </c:marker>
          <c:xVal>
            <c:numRef>
              <c:f>'Fly-Ashes'!$B$10:$B$20</c:f>
              <c:numCache>
                <c:formatCode>0</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'Fly-Ashes'!$D$10:$D$20</c:f>
              <c:numCache>
                <c:formatCode>0.0000</c:formatCode>
                <c:ptCount val="11"/>
                <c:pt idx="0">
                  <c:v>0</c:v>
                </c:pt>
                <c:pt idx="1">
                  <c:v>2.6666666666666592E-3</c:v>
                </c:pt>
                <c:pt idx="2">
                  <c:v>7.3333333333339447E-3</c:v>
                </c:pt>
                <c:pt idx="3">
                  <c:v>9.3333333333333567E-3</c:v>
                </c:pt>
                <c:pt idx="4">
                  <c:v>1.7666666666666761E-2</c:v>
                </c:pt>
                <c:pt idx="5">
                  <c:v>2.4666666666666781E-2</c:v>
                </c:pt>
                <c:pt idx="6">
                  <c:v>3.4333333333333445E-2</c:v>
                </c:pt>
                <c:pt idx="7">
                  <c:v>5.3666666666666772E-2</c:v>
                </c:pt>
                <c:pt idx="8">
                  <c:v>6.7333333333334924E-2</c:v>
                </c:pt>
                <c:pt idx="9">
                  <c:v>7.5999999999999984E-2</c:v>
                </c:pt>
                <c:pt idx="10">
                  <c:v>8.4666666666672802E-2</c:v>
                </c:pt>
              </c:numCache>
            </c:numRef>
          </c:yVal>
          <c:smooth val="1"/>
        </c:ser>
        <c:ser>
          <c:idx val="2"/>
          <c:order val="2"/>
          <c:tx>
            <c:strRef>
              <c:f>'Fly-Ashes'!$G$9</c:f>
              <c:strCache>
                <c:ptCount val="1"/>
                <c:pt idx="0">
                  <c:v>HL-Comanche</c:v>
                </c:pt>
              </c:strCache>
            </c:strRef>
          </c:tx>
          <c:spPr>
            <a:ln>
              <a:solidFill>
                <a:srgbClr val="FF0000"/>
              </a:solidFill>
              <a:prstDash val="sysDash"/>
            </a:ln>
          </c:spPr>
          <c:marker>
            <c:spPr>
              <a:solidFill>
                <a:schemeClr val="accent2">
                  <a:lumMod val="75000"/>
                </a:schemeClr>
              </a:solidFill>
            </c:spPr>
          </c:marker>
          <c:xVal>
            <c:numRef>
              <c:f>'Fly-Ashes'!$B$10:$B$20</c:f>
              <c:numCache>
                <c:formatCode>0</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'Fly-Ashes'!$G$10:$G$20</c:f>
              <c:numCache>
                <c:formatCode>0.0000</c:formatCode>
                <c:ptCount val="11"/>
                <c:pt idx="0">
                  <c:v>0</c:v>
                </c:pt>
                <c:pt idx="1">
                  <c:v>9.9999999999995795E-4</c:v>
                </c:pt>
                <c:pt idx="2">
                  <c:v>3.9999999999996982E-3</c:v>
                </c:pt>
                <c:pt idx="3">
                  <c:v>1.0499999999999916E-2</c:v>
                </c:pt>
                <c:pt idx="4">
                  <c:v>1.3499999999999896E-2</c:v>
                </c:pt>
                <c:pt idx="5">
                  <c:v>2.44999999999998E-2</c:v>
                </c:pt>
                <c:pt idx="6">
                  <c:v>3.3500000000000058E-2</c:v>
                </c:pt>
                <c:pt idx="7">
                  <c:v>5.0499999999999823E-2</c:v>
                </c:pt>
                <c:pt idx="8">
                  <c:v>6.0000000000000032E-2</c:v>
                </c:pt>
                <c:pt idx="9">
                  <c:v>6.9500000000000131E-2</c:v>
                </c:pt>
                <c:pt idx="10">
                  <c:v>7.5500000000000164E-2</c:v>
                </c:pt>
              </c:numCache>
            </c:numRef>
          </c:yVal>
          <c:smooth val="1"/>
        </c:ser>
        <c:ser>
          <c:idx val="3"/>
          <c:order val="3"/>
          <c:tx>
            <c:strRef>
              <c:f>'Fly-Ashes'!$H$9</c:f>
              <c:strCache>
                <c:ptCount val="1"/>
                <c:pt idx="0">
                  <c:v>LL-NJ</c:v>
                </c:pt>
              </c:strCache>
            </c:strRef>
          </c:tx>
          <c:xVal>
            <c:numRef>
              <c:f>'Fly-Ashes'!$B$10:$B$20</c:f>
              <c:numCache>
                <c:formatCode>0</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'Fly-Ashes'!$H$10:$H$20</c:f>
              <c:numCache>
                <c:formatCode>0.0000</c:formatCode>
                <c:ptCount val="11"/>
                <c:pt idx="0">
                  <c:v>0</c:v>
                </c:pt>
                <c:pt idx="1">
                  <c:v>2.0000000000000612E-3</c:v>
                </c:pt>
                <c:pt idx="2">
                  <c:v>2.3333333333334472E-3</c:v>
                </c:pt>
                <c:pt idx="3">
                  <c:v>3.6666666666666852E-3</c:v>
                </c:pt>
                <c:pt idx="4">
                  <c:v>3.6666666666668292E-3</c:v>
                </c:pt>
                <c:pt idx="5">
                  <c:v>4.6666666666667078E-3</c:v>
                </c:pt>
                <c:pt idx="6">
                  <c:v>5.6666666666667373E-3</c:v>
                </c:pt>
                <c:pt idx="7">
                  <c:v>1.1333333333333431E-2</c:v>
                </c:pt>
                <c:pt idx="8">
                  <c:v>1.2000000000000071E-2</c:v>
                </c:pt>
                <c:pt idx="9">
                  <c:v>1.433333333333342E-2</c:v>
                </c:pt>
                <c:pt idx="10">
                  <c:v>1.7666666666666803E-2</c:v>
                </c:pt>
              </c:numCache>
            </c:numRef>
          </c:yVal>
          <c:smooth val="1"/>
        </c:ser>
        <c:ser>
          <c:idx val="4"/>
          <c:order val="4"/>
          <c:tx>
            <c:strRef>
              <c:f>'Fly-Ashes'!$I$9</c:f>
              <c:strCache>
                <c:ptCount val="1"/>
                <c:pt idx="0">
                  <c:v>LL-Escalante</c:v>
                </c:pt>
              </c:strCache>
            </c:strRef>
          </c:tx>
          <c:spPr>
            <a:ln>
              <a:solidFill>
                <a:schemeClr val="accent6">
                  <a:lumMod val="75000"/>
                </a:schemeClr>
              </a:solidFill>
              <a:prstDash val="sysDash"/>
            </a:ln>
          </c:spPr>
          <c:marker>
            <c:spPr>
              <a:solidFill>
                <a:schemeClr val="accent6">
                  <a:lumMod val="75000"/>
                </a:schemeClr>
              </a:solidFill>
            </c:spPr>
          </c:marker>
          <c:xVal>
            <c:numRef>
              <c:f>'Fly-Ashes'!$B$10:$B$20</c:f>
              <c:numCache>
                <c:formatCode>0</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'Fly-Ashes'!$I$10:$I$20</c:f>
              <c:numCache>
                <c:formatCode>0.0000</c:formatCode>
                <c:ptCount val="11"/>
                <c:pt idx="0">
                  <c:v>0</c:v>
                </c:pt>
                <c:pt idx="1">
                  <c:v>1.3877787807816779E-16</c:v>
                </c:pt>
                <c:pt idx="2">
                  <c:v>2.0000000000000612E-3</c:v>
                </c:pt>
                <c:pt idx="3">
                  <c:v>2.0000000000000612E-3</c:v>
                </c:pt>
                <c:pt idx="4">
                  <c:v>3.0000000000001002E-3</c:v>
                </c:pt>
                <c:pt idx="5">
                  <c:v>3.5000000000000612E-3</c:v>
                </c:pt>
                <c:pt idx="6">
                  <c:v>8.0000000000000227E-3</c:v>
                </c:pt>
                <c:pt idx="7">
                  <c:v>9.5000000000001368E-3</c:v>
                </c:pt>
                <c:pt idx="8">
                  <c:v>1.250000000000008E-2</c:v>
                </c:pt>
                <c:pt idx="9">
                  <c:v>1.4500000000000081E-2</c:v>
                </c:pt>
                <c:pt idx="10">
                  <c:v>1.9000000000000641E-2</c:v>
                </c:pt>
              </c:numCache>
            </c:numRef>
          </c:yVal>
          <c:smooth val="1"/>
        </c:ser>
        <c:ser>
          <c:idx val="5"/>
          <c:order val="5"/>
          <c:tx>
            <c:strRef>
              <c:f>'Fly-Ashes'!$J$6</c:f>
              <c:strCache>
                <c:ptCount val="1"/>
                <c:pt idx="0">
                  <c:v>LL-San Juan</c:v>
                </c:pt>
              </c:strCache>
            </c:strRef>
          </c:tx>
          <c:xVal>
            <c:numRef>
              <c:f>'Fly-Ashes'!$B$10:$B$20</c:f>
              <c:numCache>
                <c:formatCode>0</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'Fly-Ashes'!$J$10:$J$20</c:f>
              <c:numCache>
                <c:formatCode>0.0000</c:formatCode>
                <c:ptCount val="11"/>
                <c:pt idx="0">
                  <c:v>0</c:v>
                </c:pt>
                <c:pt idx="1">
                  <c:v>6.6666666666668573E-4</c:v>
                </c:pt>
                <c:pt idx="2">
                  <c:v>6.6666666666659324E-4</c:v>
                </c:pt>
                <c:pt idx="3">
                  <c:v>9.9999999999986189E-4</c:v>
                </c:pt>
                <c:pt idx="4">
                  <c:v>3.3333333333332438E-3</c:v>
                </c:pt>
                <c:pt idx="5">
                  <c:v>3.9999999999996531E-3</c:v>
                </c:pt>
                <c:pt idx="6">
                  <c:v>7.0000000000000834E-3</c:v>
                </c:pt>
                <c:pt idx="7">
                  <c:v>1.033333333333312E-2</c:v>
                </c:pt>
                <c:pt idx="8">
                  <c:v>1.0999999999999798E-2</c:v>
                </c:pt>
                <c:pt idx="9">
                  <c:v>1.4333333333333234E-2</c:v>
                </c:pt>
                <c:pt idx="10">
                  <c:v>1.4666666666666625E-2</c:v>
                </c:pt>
              </c:numCache>
            </c:numRef>
          </c:yVal>
          <c:smooth val="1"/>
        </c:ser>
        <c:ser>
          <c:idx val="6"/>
          <c:order val="6"/>
          <c:tx>
            <c:strRef>
              <c:f>'Fly-Ashes'!$M$9</c:f>
              <c:strCache>
                <c:ptCount val="1"/>
                <c:pt idx="0">
                  <c:v>IL-Coal Creek</c:v>
                </c:pt>
              </c:strCache>
            </c:strRef>
          </c:tx>
          <c:spPr>
            <a:ln>
              <a:solidFill>
                <a:srgbClr val="00B050"/>
              </a:solidFill>
              <a:prstDash val="dash"/>
            </a:ln>
          </c:spPr>
          <c:marker>
            <c:spPr>
              <a:solidFill>
                <a:srgbClr val="00B050"/>
              </a:solidFill>
            </c:spPr>
          </c:marker>
          <c:xVal>
            <c:numRef>
              <c:f>'Fly-Ashes'!$B$10:$B$20</c:f>
              <c:numCache>
                <c:formatCode>0</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'Fly-Ashes'!$M$10:$M$20</c:f>
              <c:numCache>
                <c:formatCode>0.0000</c:formatCode>
                <c:ptCount val="11"/>
                <c:pt idx="0">
                  <c:v>0</c:v>
                </c:pt>
                <c:pt idx="1">
                  <c:v>2.0000000000000612E-3</c:v>
                </c:pt>
                <c:pt idx="2">
                  <c:v>2.6666666666668392E-3</c:v>
                </c:pt>
                <c:pt idx="3">
                  <c:v>3.333333333333429E-3</c:v>
                </c:pt>
                <c:pt idx="4">
                  <c:v>8.0000000000000505E-3</c:v>
                </c:pt>
                <c:pt idx="5">
                  <c:v>1.0333333333333397E-2</c:v>
                </c:pt>
                <c:pt idx="6">
                  <c:v>1.2666666666666751E-2</c:v>
                </c:pt>
                <c:pt idx="7">
                  <c:v>1.5333333333333402E-2</c:v>
                </c:pt>
                <c:pt idx="8">
                  <c:v>2.1200000000000042E-2</c:v>
                </c:pt>
                <c:pt idx="9">
                  <c:v>2.6666666666666786E-2</c:v>
                </c:pt>
                <c:pt idx="10">
                  <c:v>2.833333333333345E-2</c:v>
                </c:pt>
              </c:numCache>
            </c:numRef>
          </c:yVal>
          <c:smooth val="1"/>
        </c:ser>
        <c:ser>
          <c:idx val="7"/>
          <c:order val="7"/>
          <c:tx>
            <c:strRef>
              <c:f>'Fly-Ashes'!$N$9</c:f>
              <c:strCache>
                <c:ptCount val="1"/>
                <c:pt idx="0">
                  <c:v>IL-Apache</c:v>
                </c:pt>
              </c:strCache>
            </c:strRef>
          </c:tx>
          <c:spPr>
            <a:ln>
              <a:solidFill>
                <a:srgbClr val="00B050"/>
              </a:solidFill>
              <a:prstDash val="lgDashDot"/>
            </a:ln>
          </c:spPr>
          <c:marker>
            <c:spPr>
              <a:solidFill>
                <a:srgbClr val="00B050"/>
              </a:solidFill>
            </c:spPr>
          </c:marker>
          <c:xVal>
            <c:numRef>
              <c:f>'Fly-Ashes'!$B$10:$B$20</c:f>
              <c:numCache>
                <c:formatCode>0</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'Fly-Ashes'!$N$10:$N$20</c:f>
              <c:numCache>
                <c:formatCode>0.0000</c:formatCode>
                <c:ptCount val="11"/>
                <c:pt idx="0">
                  <c:v>0</c:v>
                </c:pt>
                <c:pt idx="1">
                  <c:v>1.0000000000000015E-3</c:v>
                </c:pt>
                <c:pt idx="2">
                  <c:v>1.3333333333332361E-3</c:v>
                </c:pt>
                <c:pt idx="3">
                  <c:v>5.3333333333336081E-3</c:v>
                </c:pt>
                <c:pt idx="4">
                  <c:v>6.0000000000000114E-3</c:v>
                </c:pt>
                <c:pt idx="5">
                  <c:v>9.0000000000000028E-3</c:v>
                </c:pt>
                <c:pt idx="6">
                  <c:v>1.1333333333333065E-2</c:v>
                </c:pt>
                <c:pt idx="7">
                  <c:v>1.6666666666666583E-2</c:v>
                </c:pt>
                <c:pt idx="8">
                  <c:v>1.7666666666666709E-2</c:v>
                </c:pt>
                <c:pt idx="9">
                  <c:v>2.1666666666666546E-2</c:v>
                </c:pt>
                <c:pt idx="10">
                  <c:v>2.1999999999999936E-2</c:v>
                </c:pt>
              </c:numCache>
            </c:numRef>
          </c:yVal>
          <c:smooth val="1"/>
        </c:ser>
        <c:ser>
          <c:idx val="8"/>
          <c:order val="8"/>
          <c:tx>
            <c:strRef>
              <c:f>'Fly-Ashes'!$O$9</c:f>
              <c:strCache>
                <c:ptCount val="1"/>
                <c:pt idx="0">
                  <c:v>IL_ColetoCreek</c:v>
                </c:pt>
              </c:strCache>
            </c:strRef>
          </c:tx>
          <c:spPr>
            <a:ln>
              <a:solidFill>
                <a:srgbClr val="00B050"/>
              </a:solidFill>
            </a:ln>
          </c:spPr>
          <c:marker>
            <c:spPr>
              <a:solidFill>
                <a:srgbClr val="00B050"/>
              </a:solidFill>
            </c:spPr>
          </c:marker>
          <c:xVal>
            <c:numRef>
              <c:f>'Fly-Ashes'!$B$10:$B$20</c:f>
              <c:numCache>
                <c:formatCode>0</c:formatCode>
                <c:ptCount val="11"/>
                <c:pt idx="0">
                  <c:v>0</c:v>
                </c:pt>
                <c:pt idx="1">
                  <c:v>3</c:v>
                </c:pt>
                <c:pt idx="2">
                  <c:v>7</c:v>
                </c:pt>
                <c:pt idx="3">
                  <c:v>10</c:v>
                </c:pt>
                <c:pt idx="4">
                  <c:v>14</c:v>
                </c:pt>
                <c:pt idx="5">
                  <c:v>21</c:v>
                </c:pt>
                <c:pt idx="6">
                  <c:v>28</c:v>
                </c:pt>
                <c:pt idx="7">
                  <c:v>42</c:v>
                </c:pt>
                <c:pt idx="8">
                  <c:v>56</c:v>
                </c:pt>
                <c:pt idx="9">
                  <c:v>70</c:v>
                </c:pt>
                <c:pt idx="10">
                  <c:v>84</c:v>
                </c:pt>
              </c:numCache>
            </c:numRef>
          </c:xVal>
          <c:yVal>
            <c:numRef>
              <c:f>'Fly-Ashes'!$O$10:$O$20</c:f>
              <c:numCache>
                <c:formatCode>0.0000</c:formatCode>
                <c:ptCount val="11"/>
                <c:pt idx="0">
                  <c:v>0</c:v>
                </c:pt>
                <c:pt idx="1">
                  <c:v>0</c:v>
                </c:pt>
                <c:pt idx="2">
                  <c:v>6.6666666666650098E-4</c:v>
                </c:pt>
                <c:pt idx="3">
                  <c:v>3.6666666666665738E-3</c:v>
                </c:pt>
                <c:pt idx="4">
                  <c:v>5.3333333333335032E-3</c:v>
                </c:pt>
                <c:pt idx="5">
                  <c:v>8.3333333333333506E-3</c:v>
                </c:pt>
                <c:pt idx="6">
                  <c:v>1.2333333333333085E-2</c:v>
                </c:pt>
                <c:pt idx="7">
                  <c:v>1.8999999999999944E-2</c:v>
                </c:pt>
                <c:pt idx="8">
                  <c:v>2.3666666666666558E-2</c:v>
                </c:pt>
                <c:pt idx="9">
                  <c:v>2.8999999999999838E-2</c:v>
                </c:pt>
                <c:pt idx="10">
                  <c:v>3.1999999999999806E-2</c:v>
                </c:pt>
              </c:numCache>
            </c:numRef>
          </c:yVal>
          <c:smooth val="1"/>
        </c:ser>
        <c:axId val="113131904"/>
        <c:axId val="113134208"/>
      </c:scatterChart>
      <c:valAx>
        <c:axId val="113131904"/>
        <c:scaling>
          <c:orientation val="minMax"/>
          <c:max val="84"/>
          <c:min val="0"/>
        </c:scaling>
        <c:axPos val="b"/>
        <c:title>
          <c:tx>
            <c:rich>
              <a:bodyPr/>
              <a:lstStyle/>
              <a:p>
                <a:pPr>
                  <a:defRPr sz="1400"/>
                </a:pPr>
                <a:r>
                  <a:rPr lang="en-US" sz="1400"/>
                  <a:t>Age, Days</a:t>
                </a:r>
              </a:p>
            </c:rich>
          </c:tx>
          <c:layout/>
        </c:title>
        <c:numFmt formatCode="0" sourceLinked="1"/>
        <c:tickLblPos val="nextTo"/>
        <c:crossAx val="113134208"/>
        <c:crosses val="autoZero"/>
        <c:crossBetween val="midCat"/>
        <c:majorUnit val="7"/>
      </c:valAx>
      <c:valAx>
        <c:axId val="113134208"/>
        <c:scaling>
          <c:orientation val="minMax"/>
          <c:max val="0.12000000000000002"/>
          <c:min val="0"/>
        </c:scaling>
        <c:axPos val="l"/>
        <c:majorGridlines/>
        <c:title>
          <c:tx>
            <c:rich>
              <a:bodyPr rot="-5400000" vert="horz"/>
              <a:lstStyle/>
              <a:p>
                <a:pPr>
                  <a:defRPr sz="1400"/>
                </a:pPr>
                <a:r>
                  <a:rPr lang="en-US" sz="1400"/>
                  <a:t>Expansion, %</a:t>
                </a:r>
              </a:p>
            </c:rich>
          </c:tx>
          <c:layout/>
        </c:title>
        <c:numFmt formatCode="0.00" sourceLinked="0"/>
        <c:tickLblPos val="nextTo"/>
        <c:crossAx val="113131904"/>
        <c:crosses val="autoZero"/>
        <c:crossBetween val="midCat"/>
        <c:majorUnit val="4.0000000000000022E-2"/>
      </c:valAx>
      <c:spPr>
        <a:ln>
          <a:solidFill>
            <a:schemeClr val="tx1"/>
          </a:solidFill>
        </a:ln>
      </c:spPr>
    </c:plotArea>
    <c:legend>
      <c:legendPos val="r"/>
      <c:layout>
        <c:manualLayout>
          <c:xMode val="edge"/>
          <c:yMode val="edge"/>
          <c:x val="0.81319299614575191"/>
          <c:y val="0.11522204019799542"/>
          <c:w val="0.18680697978774843"/>
          <c:h val="0.83001451634190004"/>
        </c:manualLayout>
      </c:layout>
    </c:legend>
    <c:plotVisOnly val="1"/>
    <c:dispBlanksAs val="gap"/>
  </c:chart>
  <c:spPr>
    <a:ln>
      <a:solidFill>
        <a:schemeClr val="tx1"/>
      </a:solidFill>
    </a:ln>
  </c:spPr>
  <c:txPr>
    <a:bodyPr/>
    <a:lstStyle/>
    <a:p>
      <a:pPr>
        <a:defRPr sz="1200">
          <a:latin typeface="Times New Roman" pitchFamily="18" charset="0"/>
          <a:cs typeface="Times New Roman" pitchFamily="18" charset="0"/>
        </a:defRPr>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476408168647812"/>
          <c:y val="4.5418450210502434E-2"/>
          <c:w val="0.79449001290063292"/>
          <c:h val="0.74703854789235657"/>
        </c:manualLayout>
      </c:layout>
      <c:scatterChart>
        <c:scatterStyle val="lineMarker"/>
        <c:ser>
          <c:idx val="2"/>
          <c:order val="0"/>
          <c:tx>
            <c:strRef>
              <c:f>'Fly-Ashes'!$P$41</c:f>
              <c:strCache>
                <c:ptCount val="1"/>
                <c:pt idx="0">
                  <c:v>56 day Expansion</c:v>
                </c:pt>
              </c:strCache>
            </c:strRef>
          </c:tx>
          <c:spPr>
            <a:ln w="28575">
              <a:noFill/>
            </a:ln>
          </c:spPr>
          <c:marker>
            <c:spPr>
              <a:solidFill>
                <a:srgbClr val="00B050"/>
              </a:solidFill>
            </c:spPr>
          </c:marker>
          <c:trendline>
            <c:trendlineType val="poly"/>
            <c:order val="2"/>
            <c:dispRSqr val="1"/>
            <c:dispEq val="1"/>
            <c:trendlineLbl>
              <c:layout>
                <c:manualLayout>
                  <c:x val="-0.31026303042591774"/>
                  <c:y val="1.1550646333142784E-2"/>
                </c:manualLayout>
              </c:layout>
              <c:numFmt formatCode="General" sourceLinked="0"/>
            </c:trendlineLbl>
          </c:trendline>
          <c:xVal>
            <c:numRef>
              <c:f>'Fly-Ashes'!$O$42:$O$50</c:f>
              <c:numCache>
                <c:formatCode>General</c:formatCode>
                <c:ptCount val="9"/>
                <c:pt idx="0">
                  <c:v>1</c:v>
                </c:pt>
                <c:pt idx="1">
                  <c:v>1.4</c:v>
                </c:pt>
                <c:pt idx="2">
                  <c:v>6.06</c:v>
                </c:pt>
                <c:pt idx="3">
                  <c:v>10.33</c:v>
                </c:pt>
                <c:pt idx="4">
                  <c:v>15.629999999999999</c:v>
                </c:pt>
                <c:pt idx="5">
                  <c:v>18.939999999999987</c:v>
                </c:pt>
                <c:pt idx="6">
                  <c:v>26.6</c:v>
                </c:pt>
                <c:pt idx="7">
                  <c:v>27.5</c:v>
                </c:pt>
                <c:pt idx="8">
                  <c:v>29.85</c:v>
                </c:pt>
              </c:numCache>
            </c:numRef>
          </c:xVal>
          <c:yVal>
            <c:numRef>
              <c:f>'Fly-Ashes'!$P$42:$P$50</c:f>
              <c:numCache>
                <c:formatCode>General</c:formatCode>
                <c:ptCount val="9"/>
                <c:pt idx="0">
                  <c:v>1.0999999999999998E-2</c:v>
                </c:pt>
                <c:pt idx="1">
                  <c:v>1.2000000000000021E-2</c:v>
                </c:pt>
                <c:pt idx="2">
                  <c:v>1.2500000000000165E-2</c:v>
                </c:pt>
                <c:pt idx="3">
                  <c:v>1.7700000000000285E-2</c:v>
                </c:pt>
                <c:pt idx="4">
                  <c:v>2.1200000000000406E-2</c:v>
                </c:pt>
                <c:pt idx="5">
                  <c:v>2.3699999999999999E-2</c:v>
                </c:pt>
                <c:pt idx="6">
                  <c:v>4.5300000000000534E-2</c:v>
                </c:pt>
                <c:pt idx="7">
                  <c:v>6.0000000000000574E-2</c:v>
                </c:pt>
                <c:pt idx="8">
                  <c:v>6.7300000000000929E-2</c:v>
                </c:pt>
              </c:numCache>
            </c:numRef>
          </c:yVal>
        </c:ser>
        <c:axId val="113144576"/>
        <c:axId val="113165440"/>
      </c:scatterChart>
      <c:valAx>
        <c:axId val="113144576"/>
        <c:scaling>
          <c:orientation val="minMax"/>
        </c:scaling>
        <c:axPos val="b"/>
        <c:title>
          <c:tx>
            <c:rich>
              <a:bodyPr/>
              <a:lstStyle/>
              <a:p>
                <a:pPr>
                  <a:defRPr/>
                </a:pPr>
                <a:r>
                  <a:rPr lang="en-US"/>
                  <a:t>Lime Content, CaO % </a:t>
                </a:r>
              </a:p>
            </c:rich>
          </c:tx>
          <c:layout/>
        </c:title>
        <c:numFmt formatCode="General" sourceLinked="1"/>
        <c:tickLblPos val="nextTo"/>
        <c:crossAx val="113165440"/>
        <c:crosses val="autoZero"/>
        <c:crossBetween val="midCat"/>
      </c:valAx>
      <c:valAx>
        <c:axId val="113165440"/>
        <c:scaling>
          <c:orientation val="minMax"/>
          <c:min val="0"/>
        </c:scaling>
        <c:axPos val="l"/>
        <c:majorGridlines/>
        <c:title>
          <c:tx>
            <c:rich>
              <a:bodyPr rot="-5400000" vert="horz"/>
              <a:lstStyle/>
              <a:p>
                <a:pPr>
                  <a:defRPr/>
                </a:pPr>
                <a:r>
                  <a:rPr lang="en-US"/>
                  <a:t>Expansion, %</a:t>
                </a:r>
              </a:p>
            </c:rich>
          </c:tx>
          <c:layout/>
        </c:title>
        <c:numFmt formatCode="0.000" sourceLinked="0"/>
        <c:tickLblPos val="nextTo"/>
        <c:crossAx val="113144576"/>
        <c:crosses val="autoZero"/>
        <c:crossBetween val="midCat"/>
      </c:valAx>
      <c:spPr>
        <a:ln>
          <a:solidFill>
            <a:schemeClr val="tx1"/>
          </a:solidFill>
        </a:ln>
      </c:spPr>
    </c:plotArea>
    <c:legend>
      <c:legendPos val="r"/>
      <c:layout>
        <c:manualLayout>
          <c:xMode val="edge"/>
          <c:yMode val="edge"/>
          <c:x val="0.17099082364673224"/>
          <c:y val="0.29015877113722516"/>
          <c:w val="0.27273632695701833"/>
          <c:h val="0.2550251176834949"/>
        </c:manualLayout>
      </c:layout>
    </c:legend>
    <c:plotVisOnly val="1"/>
    <c:dispBlanksAs val="gap"/>
  </c:chart>
  <c:spPr>
    <a:ln>
      <a:solidFill>
        <a:schemeClr val="tx1"/>
      </a:solidFill>
    </a:ln>
  </c:spPr>
  <c:txPr>
    <a:bodyPr/>
    <a:lstStyle/>
    <a:p>
      <a:pPr>
        <a:defRPr sz="1200">
          <a:latin typeface="Times New Roman" pitchFamily="18" charset="0"/>
          <a:cs typeface="Times New Roman" pitchFamily="18" charset="0"/>
        </a:defRPr>
      </a:pPr>
      <a:endParaRPr lang="en-US"/>
    </a:p>
  </c:txPr>
  <c:externalData r:id="rId1"/>
  <c:userShapes r:id="rId2"/>
</c:chartSpace>
</file>

<file path=ppt/drawings/_rels/drawing8.xml.rels><?xml version="1.0" encoding="UTF-8" standalone="yes"?>
<Relationships xmlns="http://schemas.openxmlformats.org/package/2006/relationships"><Relationship Id="rId1" Type="http://schemas.openxmlformats.org/officeDocument/2006/relationships/image" Target="../media/image60.png"/></Relationships>
</file>

<file path=ppt/drawings/drawing1.xml><?xml version="1.0" encoding="utf-8"?>
<c:userShapes xmlns:c="http://schemas.openxmlformats.org/drawingml/2006/chart">
  <cdr:relSizeAnchor xmlns:cdr="http://schemas.openxmlformats.org/drawingml/2006/chartDrawing">
    <cdr:from>
      <cdr:x>0.89815</cdr:x>
      <cdr:y>0.52192</cdr:y>
    </cdr:from>
    <cdr:to>
      <cdr:x>1</cdr:x>
      <cdr:y>0.6061</cdr:y>
    </cdr:to>
    <cdr:sp macro="" textlink="">
      <cdr:nvSpPr>
        <cdr:cNvPr id="2" name="TextBox 1"/>
        <cdr:cNvSpPr txBox="1"/>
      </cdr:nvSpPr>
      <cdr:spPr>
        <a:xfrm xmlns:a="http://schemas.openxmlformats.org/drawingml/2006/main">
          <a:off x="7391400" y="2362200"/>
          <a:ext cx="838200" cy="381000"/>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r>
            <a:rPr lang="en-US" sz="1900" b="1" dirty="0" smtClean="0"/>
            <a:t>0.5 N </a:t>
          </a:r>
          <a:endParaRPr lang="en-US" sz="1900" b="1" dirty="0"/>
        </a:p>
      </cdr:txBody>
    </cdr:sp>
  </cdr:relSizeAnchor>
  <cdr:relSizeAnchor xmlns:cdr="http://schemas.openxmlformats.org/drawingml/2006/chartDrawing">
    <cdr:from>
      <cdr:x>0.89815</cdr:x>
      <cdr:y>0.33672</cdr:y>
    </cdr:from>
    <cdr:to>
      <cdr:x>1</cdr:x>
      <cdr:y>0.4209</cdr:y>
    </cdr:to>
    <cdr:sp macro="" textlink="">
      <cdr:nvSpPr>
        <cdr:cNvPr id="3" name="TextBox 1"/>
        <cdr:cNvSpPr txBox="1"/>
      </cdr:nvSpPr>
      <cdr:spPr>
        <a:xfrm xmlns:a="http://schemas.openxmlformats.org/drawingml/2006/main">
          <a:off x="7620000" y="1524000"/>
          <a:ext cx="838200" cy="381000"/>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r>
            <a:rPr lang="en-US" sz="1900" b="1" dirty="0" smtClean="0"/>
            <a:t>  1 N </a:t>
          </a:r>
          <a:endParaRPr lang="en-US" sz="19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0.82203</cdr:x>
      <cdr:y>0.16667</cdr:y>
    </cdr:from>
    <cdr:to>
      <cdr:x>0.88983</cdr:x>
      <cdr:y>0.22727</cdr:y>
    </cdr:to>
    <cdr:sp macro="" textlink="">
      <cdr:nvSpPr>
        <cdr:cNvPr id="2" name="TextBox 1"/>
        <cdr:cNvSpPr txBox="1"/>
      </cdr:nvSpPr>
      <cdr:spPr>
        <a:xfrm xmlns:a="http://schemas.openxmlformats.org/drawingml/2006/main">
          <a:off x="7391400" y="838200"/>
          <a:ext cx="6096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700" b="1" dirty="0" smtClean="0">
              <a:solidFill>
                <a:srgbClr val="FF0000"/>
              </a:solidFill>
            </a:rPr>
            <a:t>80 </a:t>
          </a:r>
          <a:r>
            <a:rPr lang="en-US" sz="1700" b="1" dirty="0" smtClean="0">
              <a:solidFill>
                <a:srgbClr val="FF0000"/>
              </a:solidFill>
              <a:sym typeface="Symbol"/>
            </a:rPr>
            <a:t>C</a:t>
          </a:r>
          <a:endParaRPr lang="en-US" sz="1700" b="1" dirty="0">
            <a:solidFill>
              <a:srgbClr val="FF0000"/>
            </a:solidFill>
          </a:endParaRPr>
        </a:p>
      </cdr:txBody>
    </cdr:sp>
  </cdr:relSizeAnchor>
  <cdr:relSizeAnchor xmlns:cdr="http://schemas.openxmlformats.org/drawingml/2006/chartDrawing">
    <cdr:from>
      <cdr:x>0.83051</cdr:x>
      <cdr:y>0.42424</cdr:y>
    </cdr:from>
    <cdr:to>
      <cdr:x>0.89831</cdr:x>
      <cdr:y>0.48485</cdr:y>
    </cdr:to>
    <cdr:sp macro="" textlink="">
      <cdr:nvSpPr>
        <cdr:cNvPr id="3" name="TextBox 1"/>
        <cdr:cNvSpPr txBox="1"/>
      </cdr:nvSpPr>
      <cdr:spPr>
        <a:xfrm xmlns:a="http://schemas.openxmlformats.org/drawingml/2006/main">
          <a:off x="7467600" y="2133600"/>
          <a:ext cx="609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700" b="1" dirty="0" smtClean="0">
              <a:solidFill>
                <a:srgbClr val="0000FF"/>
              </a:solidFill>
            </a:rPr>
            <a:t>60 </a:t>
          </a:r>
          <a:r>
            <a:rPr lang="en-US" sz="1700" b="1" dirty="0" smtClean="0">
              <a:solidFill>
                <a:srgbClr val="0000FF"/>
              </a:solidFill>
              <a:sym typeface="Symbol"/>
            </a:rPr>
            <a:t>C</a:t>
          </a:r>
          <a:endParaRPr lang="en-US" sz="1700" b="1" dirty="0">
            <a:solidFill>
              <a:srgbClr val="0000FF"/>
            </a:solidFill>
          </a:endParaRPr>
        </a:p>
      </cdr:txBody>
    </cdr:sp>
  </cdr:relSizeAnchor>
  <cdr:relSizeAnchor xmlns:cdr="http://schemas.openxmlformats.org/drawingml/2006/chartDrawing">
    <cdr:from>
      <cdr:x>0</cdr:x>
      <cdr:y>0</cdr:y>
    </cdr:from>
    <cdr:to>
      <cdr:x>0.0678</cdr:x>
      <cdr:y>0.06061</cdr:y>
    </cdr:to>
    <cdr:sp macro="" textlink="">
      <cdr:nvSpPr>
        <cdr:cNvPr id="4" name="TextBox 1"/>
        <cdr:cNvSpPr txBox="1"/>
      </cdr:nvSpPr>
      <cdr:spPr>
        <a:xfrm xmlns:a="http://schemas.openxmlformats.org/drawingml/2006/main">
          <a:off x="0" y="0"/>
          <a:ext cx="609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endParaRPr lang="en-US" sz="1100" b="1" dirty="0">
            <a:solidFill>
              <a:srgbClr val="FF0000"/>
            </a:solidFill>
          </a:endParaRPr>
        </a:p>
      </cdr:txBody>
    </cdr:sp>
  </cdr:relSizeAnchor>
  <cdr:relSizeAnchor xmlns:cdr="http://schemas.openxmlformats.org/drawingml/2006/chartDrawing">
    <cdr:from>
      <cdr:x>0.83051</cdr:x>
      <cdr:y>0.60606</cdr:y>
    </cdr:from>
    <cdr:to>
      <cdr:x>0.89831</cdr:x>
      <cdr:y>0.66667</cdr:y>
    </cdr:to>
    <cdr:sp macro="" textlink="">
      <cdr:nvSpPr>
        <cdr:cNvPr id="5" name="TextBox 1"/>
        <cdr:cNvSpPr txBox="1"/>
      </cdr:nvSpPr>
      <cdr:spPr>
        <a:xfrm xmlns:a="http://schemas.openxmlformats.org/drawingml/2006/main">
          <a:off x="7467600" y="3048000"/>
          <a:ext cx="609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700" b="1" dirty="0" smtClean="0">
              <a:solidFill>
                <a:srgbClr val="006600"/>
              </a:solidFill>
            </a:rPr>
            <a:t>38 </a:t>
          </a:r>
          <a:r>
            <a:rPr lang="en-US" sz="1700" b="1" dirty="0" smtClean="0">
              <a:solidFill>
                <a:srgbClr val="006600"/>
              </a:solidFill>
              <a:sym typeface="Symbol"/>
            </a:rPr>
            <a:t>C</a:t>
          </a:r>
          <a:endParaRPr lang="en-US" sz="1700" b="1" dirty="0">
            <a:solidFill>
              <a:srgbClr val="0066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0.15799</cdr:x>
      <cdr:y>0.60054</cdr:y>
    </cdr:from>
    <cdr:to>
      <cdr:x>0.96097</cdr:x>
      <cdr:y>0.60054</cdr:y>
    </cdr:to>
    <cdr:cxnSp macro="">
      <cdr:nvCxnSpPr>
        <cdr:cNvPr id="2" name="Straight Connector 1"/>
        <cdr:cNvCxnSpPr/>
      </cdr:nvCxnSpPr>
      <cdr:spPr>
        <a:xfrm xmlns:a="http://schemas.openxmlformats.org/drawingml/2006/main">
          <a:off x="809625" y="2105025"/>
          <a:ext cx="4114800" cy="0"/>
        </a:xfrm>
        <a:prstGeom xmlns:a="http://schemas.openxmlformats.org/drawingml/2006/main" prst="line">
          <a:avLst/>
        </a:prstGeom>
        <a:ln xmlns:a="http://schemas.openxmlformats.org/drawingml/2006/main" w="285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0.34201</cdr:x>
      <cdr:y>0.08696</cdr:y>
    </cdr:from>
    <cdr:to>
      <cdr:x>0.52045</cdr:x>
      <cdr:y>0.34783</cdr:y>
    </cdr:to>
    <cdr:sp macro="" textlink="">
      <cdr:nvSpPr>
        <cdr:cNvPr id="5" name="Text Box 4"/>
        <cdr:cNvSpPr txBox="1"/>
      </cdr:nvSpPr>
      <cdr:spPr>
        <a:xfrm xmlns:a="http://schemas.openxmlformats.org/drawingml/2006/main">
          <a:off x="1752600" y="304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0.17472</cdr:x>
      <cdr:y>0.08967</cdr:y>
    </cdr:from>
    <cdr:to>
      <cdr:x>0.4368</cdr:x>
      <cdr:y>0.28261</cdr:y>
    </cdr:to>
    <cdr:sp macro="" textlink="">
      <cdr:nvSpPr>
        <cdr:cNvPr id="6" name="Text Box 5"/>
        <cdr:cNvSpPr txBox="1"/>
      </cdr:nvSpPr>
      <cdr:spPr>
        <a:xfrm xmlns:a="http://schemas.openxmlformats.org/drawingml/2006/main">
          <a:off x="895350" y="314325"/>
          <a:ext cx="1343025" cy="676275"/>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100"/>
            <a:t>Proposed Expansion Limit = 0.04%</a:t>
          </a:r>
          <a:r>
            <a:rPr lang="en-US" sz="1100" baseline="0"/>
            <a:t> at 56 Days</a:t>
          </a:r>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0.16518</cdr:x>
      <cdr:y>0.67011</cdr:y>
    </cdr:from>
    <cdr:to>
      <cdr:x>0.95707</cdr:x>
      <cdr:y>0.67183</cdr:y>
    </cdr:to>
    <cdr:cxnSp macro="">
      <cdr:nvCxnSpPr>
        <cdr:cNvPr id="2" name="Straight Connector 1"/>
        <cdr:cNvCxnSpPr/>
      </cdr:nvCxnSpPr>
      <cdr:spPr>
        <a:xfrm xmlns:a="http://schemas.openxmlformats.org/drawingml/2006/main">
          <a:off x="879475" y="2470150"/>
          <a:ext cx="4216400" cy="6350"/>
        </a:xfrm>
        <a:prstGeom xmlns:a="http://schemas.openxmlformats.org/drawingml/2006/main" prst="line">
          <a:avLst/>
        </a:prstGeom>
        <a:ln xmlns:a="http://schemas.openxmlformats.org/drawingml/2006/main" w="285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0.20394</cdr:x>
      <cdr:y>0.14212</cdr:y>
    </cdr:from>
    <cdr:to>
      <cdr:x>0.44544</cdr:x>
      <cdr:y>0.35659</cdr:y>
    </cdr:to>
    <cdr:sp macro="" textlink="">
      <cdr:nvSpPr>
        <cdr:cNvPr id="7" name="Text Box 6"/>
        <cdr:cNvSpPr txBox="1"/>
      </cdr:nvSpPr>
      <cdr:spPr>
        <a:xfrm xmlns:a="http://schemas.openxmlformats.org/drawingml/2006/main">
          <a:off x="1085850" y="523875"/>
          <a:ext cx="1285875" cy="7905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0.19141</cdr:x>
      <cdr:y>0.13695</cdr:y>
    </cdr:from>
    <cdr:to>
      <cdr:x>0.44007</cdr:x>
      <cdr:y>0.32558</cdr:y>
    </cdr:to>
    <cdr:sp macro="" textlink="">
      <cdr:nvSpPr>
        <cdr:cNvPr id="8" name="Text Box 7"/>
        <cdr:cNvSpPr txBox="1"/>
      </cdr:nvSpPr>
      <cdr:spPr>
        <a:xfrm xmlns:a="http://schemas.openxmlformats.org/drawingml/2006/main">
          <a:off x="1019175" y="504825"/>
          <a:ext cx="1323975" cy="695325"/>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a:t>Proposed Expansion Limit = 0.04%</a:t>
          </a:r>
          <a:r>
            <a:rPr lang="en-US" sz="1100" baseline="0"/>
            <a:t> at 56 Days</a:t>
          </a:r>
          <a:endParaRPr lang="en-US" sz="1100"/>
        </a:p>
      </cdr:txBody>
    </cdr:sp>
  </cdr:relSizeAnchor>
</c:userShapes>
</file>

<file path=ppt/drawings/drawing5.xml><?xml version="1.0" encoding="utf-8"?>
<c:userShapes xmlns:c="http://schemas.openxmlformats.org/drawingml/2006/chart">
  <cdr:relSizeAnchor xmlns:cdr="http://schemas.openxmlformats.org/drawingml/2006/chartDrawing">
    <cdr:from>
      <cdr:x>0.15741</cdr:x>
      <cdr:y>0.7619</cdr:y>
    </cdr:from>
    <cdr:to>
      <cdr:x>0.83193</cdr:x>
      <cdr:y>0.76259</cdr:y>
    </cdr:to>
    <cdr:sp macro="" textlink="">
      <cdr:nvSpPr>
        <cdr:cNvPr id="2" name="Straight Connector 1"/>
        <cdr:cNvSpPr/>
      </cdr:nvSpPr>
      <cdr:spPr>
        <a:xfrm xmlns:a="http://schemas.openxmlformats.org/drawingml/2006/main" flipV="1">
          <a:off x="1295400" y="3657600"/>
          <a:ext cx="5551029" cy="3313"/>
        </a:xfrm>
        <a:prstGeom xmlns:a="http://schemas.openxmlformats.org/drawingml/2006/main" prst="line">
          <a:avLst/>
        </a:prstGeom>
        <a:noFill xmlns:a="http://schemas.openxmlformats.org/drawingml/2006/main"/>
        <a:ln xmlns:a="http://schemas.openxmlformats.org/drawingml/2006/main" w="0" cap="flat" cmpd="sng" algn="ctr">
          <a:solidFill>
            <a:srgbClr val="FF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0.19867</cdr:x>
      <cdr:y>0.08261</cdr:y>
    </cdr:from>
    <cdr:to>
      <cdr:x>0.1987</cdr:x>
      <cdr:y>0.8418</cdr:y>
    </cdr:to>
    <cdr:sp macro="" textlink="">
      <cdr:nvSpPr>
        <cdr:cNvPr id="5" name="Straight Connector 4"/>
        <cdr:cNvSpPr/>
      </cdr:nvSpPr>
      <cdr:spPr>
        <a:xfrm xmlns:a="http://schemas.openxmlformats.org/drawingml/2006/main" rot="5400000" flipH="1" flipV="1">
          <a:off x="-244176" y="2161945"/>
          <a:ext cx="3551253" cy="249"/>
        </a:xfrm>
        <a:prstGeom xmlns:a="http://schemas.openxmlformats.org/drawingml/2006/main" prst="line">
          <a:avLst/>
        </a:prstGeom>
        <a:ln xmlns:a="http://schemas.openxmlformats.org/drawingml/2006/main" w="952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0.59406</cdr:x>
      <cdr:y>0.51923</cdr:y>
    </cdr:from>
    <cdr:to>
      <cdr:x>0.89386</cdr:x>
      <cdr:y>0.72047</cdr:y>
    </cdr:to>
    <cdr:sp macro="" textlink="">
      <cdr:nvSpPr>
        <cdr:cNvPr id="3" name="TextBox 2"/>
        <cdr:cNvSpPr txBox="1"/>
      </cdr:nvSpPr>
      <cdr:spPr>
        <a:xfrm xmlns:a="http://schemas.openxmlformats.org/drawingml/2006/main">
          <a:off x="4572000" y="2057400"/>
          <a:ext cx="2307321" cy="7973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t>Fine Aggregate</a:t>
          </a:r>
        </a:p>
        <a:p xmlns:a="http://schemas.openxmlformats.org/drawingml/2006/main">
          <a:endParaRPr lang="en-US" sz="1200" b="1" dirty="0" smtClean="0"/>
        </a:p>
        <a:p xmlns:a="http://schemas.openxmlformats.org/drawingml/2006/main">
          <a:r>
            <a:rPr lang="en-US" sz="1200" b="1" dirty="0" smtClean="0"/>
            <a:t>Coarse Aggregate</a:t>
          </a:r>
          <a:endParaRPr lang="en-US" sz="1200" b="1" dirty="0"/>
        </a:p>
      </cdr:txBody>
    </cdr:sp>
  </cdr:relSizeAnchor>
  <cdr:relSizeAnchor xmlns:cdr="http://schemas.openxmlformats.org/drawingml/2006/chartDrawing">
    <cdr:from>
      <cdr:x>0.76506</cdr:x>
      <cdr:y>0.63921</cdr:y>
    </cdr:from>
    <cdr:to>
      <cdr:x>0.78113</cdr:x>
      <cdr:y>0.66285</cdr:y>
    </cdr:to>
    <cdr:sp macro="" textlink="">
      <cdr:nvSpPr>
        <cdr:cNvPr id="4" name="Oval 3"/>
        <cdr:cNvSpPr/>
      </cdr:nvSpPr>
      <cdr:spPr>
        <a:xfrm xmlns:a="http://schemas.openxmlformats.org/drawingml/2006/main">
          <a:off x="4829591" y="2878748"/>
          <a:ext cx="101427" cy="106449"/>
        </a:xfrm>
        <a:prstGeom xmlns:a="http://schemas.openxmlformats.org/drawingml/2006/main" prst="ellipse">
          <a:avLst/>
        </a:prstGeom>
        <a:solidFill xmlns:a="http://schemas.openxmlformats.org/drawingml/2006/main">
          <a:schemeClr val="accent2">
            <a:lumMod val="75000"/>
          </a:schemeClr>
        </a:solidFill>
        <a:ln xmlns:a="http://schemas.openxmlformats.org/drawingml/2006/main">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0.76256</cdr:x>
      <cdr:y>0.55384</cdr:y>
    </cdr:from>
    <cdr:to>
      <cdr:x>0.78577</cdr:x>
      <cdr:y>0.58313</cdr:y>
    </cdr:to>
    <cdr:sp macro="" textlink="">
      <cdr:nvSpPr>
        <cdr:cNvPr id="7" name="Isosceles Triangle 6"/>
        <cdr:cNvSpPr/>
      </cdr:nvSpPr>
      <cdr:spPr>
        <a:xfrm xmlns:a="http://schemas.openxmlformats.org/drawingml/2006/main">
          <a:off x="4813787" y="2494294"/>
          <a:ext cx="146538" cy="131885"/>
        </a:xfrm>
        <a:prstGeom xmlns:a="http://schemas.openxmlformats.org/drawingml/2006/main" prst="triangle">
          <a:avLst/>
        </a:prstGeom>
        <a:noFill xmlns:a="http://schemas.openxmlformats.org/drawingml/2006/main"/>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0.21026</cdr:x>
      <cdr:y>0.30894</cdr:y>
    </cdr:from>
    <cdr:to>
      <cdr:x>0.39925</cdr:x>
      <cdr:y>0.418</cdr:y>
    </cdr:to>
    <cdr:sp macro="" textlink="">
      <cdr:nvSpPr>
        <cdr:cNvPr id="2" name="TextBox 1"/>
        <cdr:cNvSpPr txBox="1"/>
      </cdr:nvSpPr>
      <cdr:spPr>
        <a:xfrm xmlns:a="http://schemas.openxmlformats.org/drawingml/2006/main">
          <a:off x="1600200" y="1447800"/>
          <a:ext cx="1438263" cy="511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latin typeface="Times New Roman" pitchFamily="18" charset="0"/>
              <a:cs typeface="Times New Roman" pitchFamily="18" charset="0"/>
            </a:rPr>
            <a:t>High Lime</a:t>
          </a:r>
        </a:p>
      </cdr:txBody>
    </cdr:sp>
  </cdr:relSizeAnchor>
  <cdr:relSizeAnchor xmlns:cdr="http://schemas.openxmlformats.org/drawingml/2006/chartDrawing">
    <cdr:from>
      <cdr:x>0.20608</cdr:x>
      <cdr:y>0.65474</cdr:y>
    </cdr:from>
    <cdr:to>
      <cdr:x>0.40203</cdr:x>
      <cdr:y>0.78526</cdr:y>
    </cdr:to>
    <cdr:sp macro="" textlink="">
      <cdr:nvSpPr>
        <cdr:cNvPr id="5" name="TextBox 4"/>
        <cdr:cNvSpPr txBox="1"/>
      </cdr:nvSpPr>
      <cdr:spPr>
        <a:xfrm xmlns:a="http://schemas.openxmlformats.org/drawingml/2006/main">
          <a:off x="1743075" y="2962275"/>
          <a:ext cx="1657350" cy="590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0.43054</cdr:x>
      <cdr:y>0.6122</cdr:y>
    </cdr:from>
    <cdr:to>
      <cdr:x>0.69712</cdr:x>
      <cdr:y>0.68588</cdr:y>
    </cdr:to>
    <cdr:sp macro="" textlink="">
      <cdr:nvSpPr>
        <cdr:cNvPr id="6" name="TextBox 5"/>
        <cdr:cNvSpPr txBox="1"/>
      </cdr:nvSpPr>
      <cdr:spPr>
        <a:xfrm xmlns:a="http://schemas.openxmlformats.org/drawingml/2006/main">
          <a:off x="3276601" y="2868953"/>
          <a:ext cx="2028814" cy="3452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i="0" dirty="0">
              <a:solidFill>
                <a:schemeClr val="tx1"/>
              </a:solidFill>
              <a:latin typeface="Times New Roman" pitchFamily="18" charset="0"/>
              <a:cs typeface="Times New Roman" pitchFamily="18" charset="0"/>
            </a:rPr>
            <a:t>Intermediate  Lime</a:t>
          </a:r>
        </a:p>
      </cdr:txBody>
    </cdr:sp>
  </cdr:relSizeAnchor>
  <cdr:relSizeAnchor xmlns:cdr="http://schemas.openxmlformats.org/drawingml/2006/chartDrawing">
    <cdr:from>
      <cdr:x>0.38548</cdr:x>
      <cdr:y>0.35569</cdr:y>
    </cdr:from>
    <cdr:to>
      <cdr:x>0.73217</cdr:x>
      <cdr:y>0.39837</cdr:y>
    </cdr:to>
    <cdr:cxnSp macro="">
      <cdr:nvCxnSpPr>
        <cdr:cNvPr id="10" name="Straight Arrow Connector 9"/>
        <cdr:cNvCxnSpPr/>
      </cdr:nvCxnSpPr>
      <cdr:spPr>
        <a:xfrm xmlns:a="http://schemas.openxmlformats.org/drawingml/2006/main">
          <a:off x="2933700" y="1666875"/>
          <a:ext cx="2638425" cy="20002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0.76226</cdr:x>
      <cdr:y>0.65336</cdr:y>
    </cdr:from>
    <cdr:to>
      <cdr:x>0.76345</cdr:x>
      <cdr:y>0.71748</cdr:y>
    </cdr:to>
    <cdr:cxnSp macro="">
      <cdr:nvCxnSpPr>
        <cdr:cNvPr id="21" name="Straight Arrow Connector 20"/>
        <cdr:cNvCxnSpPr/>
      </cdr:nvCxnSpPr>
      <cdr:spPr>
        <a:xfrm xmlns:a="http://schemas.openxmlformats.org/drawingml/2006/main">
          <a:off x="5801179" y="3061849"/>
          <a:ext cx="9071" cy="300476"/>
        </a:xfrm>
        <a:prstGeom xmlns:a="http://schemas.openxmlformats.org/drawingml/2006/main" prst="straightConnector1">
          <a:avLst/>
        </a:prstGeom>
        <a:ln xmlns:a="http://schemas.openxmlformats.org/drawingml/2006/main">
          <a:solidFill>
            <a:srgbClr val="002060"/>
          </a:solidFill>
          <a:headEnd type="arrow"/>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0.59672</cdr:x>
      <cdr:y>0.80188</cdr:y>
    </cdr:from>
    <cdr:to>
      <cdr:x>0.72865</cdr:x>
      <cdr:y>0.86525</cdr:y>
    </cdr:to>
    <cdr:sp macro="" textlink="">
      <cdr:nvSpPr>
        <cdr:cNvPr id="22" name="TextBox 1"/>
        <cdr:cNvSpPr txBox="1"/>
      </cdr:nvSpPr>
      <cdr:spPr>
        <a:xfrm xmlns:a="http://schemas.openxmlformats.org/drawingml/2006/main">
          <a:off x="4541320" y="3757839"/>
          <a:ext cx="1004050" cy="2969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tx1"/>
              </a:solidFill>
              <a:latin typeface="Times New Roman" pitchFamily="18" charset="0"/>
              <a:cs typeface="Times New Roman" pitchFamily="18" charset="0"/>
            </a:rPr>
            <a:t>Low Lime</a:t>
          </a:r>
        </a:p>
      </cdr:txBody>
    </cdr:sp>
  </cdr:relSizeAnchor>
  <cdr:relSizeAnchor xmlns:cdr="http://schemas.openxmlformats.org/drawingml/2006/chartDrawing">
    <cdr:from>
      <cdr:x>0.66959</cdr:x>
      <cdr:y>0.64228</cdr:y>
    </cdr:from>
    <cdr:to>
      <cdr:x>0.7597</cdr:x>
      <cdr:y>0.68496</cdr:y>
    </cdr:to>
    <cdr:cxnSp macro="">
      <cdr:nvCxnSpPr>
        <cdr:cNvPr id="24" name="Straight Arrow Connector 23"/>
        <cdr:cNvCxnSpPr/>
      </cdr:nvCxnSpPr>
      <cdr:spPr>
        <a:xfrm xmlns:a="http://schemas.openxmlformats.org/drawingml/2006/main">
          <a:off x="5095875" y="3009900"/>
          <a:ext cx="685800" cy="20002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0.69337</cdr:x>
      <cdr:y>0.7622</cdr:y>
    </cdr:from>
    <cdr:to>
      <cdr:x>0.77847</cdr:x>
      <cdr:y>0.82114</cdr:y>
    </cdr:to>
    <cdr:cxnSp macro="">
      <cdr:nvCxnSpPr>
        <cdr:cNvPr id="28" name="Straight Arrow Connector 27"/>
        <cdr:cNvCxnSpPr/>
      </cdr:nvCxnSpPr>
      <cdr:spPr>
        <a:xfrm xmlns:a="http://schemas.openxmlformats.org/drawingml/2006/main" flipV="1">
          <a:off x="5276850" y="3571875"/>
          <a:ext cx="647700" cy="27622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0.73342</cdr:x>
      <cdr:y>0.30388</cdr:y>
    </cdr:from>
    <cdr:to>
      <cdr:x>0.73482</cdr:x>
      <cdr:y>0.46748</cdr:y>
    </cdr:to>
    <cdr:cxnSp macro="">
      <cdr:nvCxnSpPr>
        <cdr:cNvPr id="14" name="Straight Arrow Connector 13"/>
        <cdr:cNvCxnSpPr/>
      </cdr:nvCxnSpPr>
      <cdr:spPr>
        <a:xfrm xmlns:a="http://schemas.openxmlformats.org/drawingml/2006/main" flipH="1">
          <a:off x="5581650" y="1424054"/>
          <a:ext cx="10704" cy="766696"/>
        </a:xfrm>
        <a:prstGeom xmlns:a="http://schemas.openxmlformats.org/drawingml/2006/main" prst="straightConnector1">
          <a:avLst/>
        </a:prstGeom>
        <a:ln xmlns:a="http://schemas.openxmlformats.org/drawingml/2006/main">
          <a:solidFill>
            <a:srgbClr val="002060"/>
          </a:solidFill>
          <a:headEnd type="arrow"/>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0.7777</cdr:x>
      <cdr:y>0.73331</cdr:y>
    </cdr:from>
    <cdr:to>
      <cdr:x>0.77847</cdr:x>
      <cdr:y>0.79675</cdr:y>
    </cdr:to>
    <cdr:cxnSp macro="">
      <cdr:nvCxnSpPr>
        <cdr:cNvPr id="26" name="Straight Arrow Connector 25"/>
        <cdr:cNvCxnSpPr/>
      </cdr:nvCxnSpPr>
      <cdr:spPr>
        <a:xfrm xmlns:a="http://schemas.openxmlformats.org/drawingml/2006/main">
          <a:off x="5918654" y="3436499"/>
          <a:ext cx="5896" cy="297301"/>
        </a:xfrm>
        <a:prstGeom xmlns:a="http://schemas.openxmlformats.org/drawingml/2006/main" prst="straightConnector1">
          <a:avLst/>
        </a:prstGeom>
        <a:ln xmlns:a="http://schemas.openxmlformats.org/drawingml/2006/main">
          <a:solidFill>
            <a:srgbClr val="002060"/>
          </a:solidFill>
          <a:headEnd type="arrow"/>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0.20608</cdr:x>
      <cdr:y>0.65474</cdr:y>
    </cdr:from>
    <cdr:to>
      <cdr:x>0.40203</cdr:x>
      <cdr:y>0.78526</cdr:y>
    </cdr:to>
    <cdr:sp macro="" textlink="">
      <cdr:nvSpPr>
        <cdr:cNvPr id="5" name="TextBox 4"/>
        <cdr:cNvSpPr txBox="1"/>
      </cdr:nvSpPr>
      <cdr:spPr>
        <a:xfrm xmlns:a="http://schemas.openxmlformats.org/drawingml/2006/main">
          <a:off x="1743075" y="2962275"/>
          <a:ext cx="1657350" cy="590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8.xml><?xml version="1.0" encoding="utf-8"?>
<c:userShapes xmlns:c="http://schemas.openxmlformats.org/drawingml/2006/chart">
  <cdr:relSizeAnchor xmlns:cdr="http://schemas.openxmlformats.org/drawingml/2006/chartDrawing">
    <cdr:from>
      <cdr:x>0.09946</cdr:x>
      <cdr:y>0.7676</cdr:y>
    </cdr:from>
    <cdr:to>
      <cdr:x>0.95508</cdr:x>
      <cdr:y>0.78264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14400" y="3276600"/>
          <a:ext cx="7866433" cy="64201"/>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9" name="Rectangle 5"/>
          <p:cNvSpPr>
            <a:spLocks noGrp="1" noChangeArrowheads="1"/>
          </p:cNvSpPr>
          <p:nvPr>
            <p:ph type="sldNum" sz="quarter" idx="3"/>
          </p:nvPr>
        </p:nvSpPr>
        <p:spPr bwMode="auto">
          <a:xfrm>
            <a:off x="5265539" y="6659186"/>
            <a:ext cx="4028844" cy="350056"/>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a:defRPr sz="1200">
                <a:latin typeface="Arial" pitchFamily="34" charset="0"/>
                <a:cs typeface="+mn-cs"/>
              </a:defRPr>
            </a:lvl1pPr>
          </a:lstStyle>
          <a:p>
            <a:pPr>
              <a:defRPr/>
            </a:pPr>
            <a:fld id="{4F8A24E6-21FB-4E61-BC6E-BDCD2D42FD36}" type="slidenum">
              <a:rPr lang="en-US"/>
              <a:pPr>
                <a:defRPr/>
              </a:pPr>
              <a:t>‹#›</a:t>
            </a:fld>
            <a:endParaRPr lang="en-US"/>
          </a:p>
        </p:txBody>
      </p:sp>
    </p:spTree>
    <p:extLst>
      <p:ext uri="{BB962C8B-B14F-4D97-AF65-F5344CB8AC3E}">
        <p14:creationId xmlns="" xmlns:p14="http://schemas.microsoft.com/office/powerpoint/2010/main" val="17080199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4"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30045" y="3330173"/>
            <a:ext cx="7436312" cy="3153984"/>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3" name="Rectangle 7"/>
          <p:cNvSpPr>
            <a:spLocks noGrp="1" noChangeArrowheads="1"/>
          </p:cNvSpPr>
          <p:nvPr>
            <p:ph type="sldNum" sz="quarter" idx="5"/>
          </p:nvPr>
        </p:nvSpPr>
        <p:spPr bwMode="auto">
          <a:xfrm>
            <a:off x="5265539" y="6659186"/>
            <a:ext cx="4028844" cy="350056"/>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a:defRPr sz="1300">
                <a:latin typeface="Arial" pitchFamily="34" charset="0"/>
                <a:cs typeface="+mn-cs"/>
              </a:defRPr>
            </a:lvl1pPr>
          </a:lstStyle>
          <a:p>
            <a:pPr>
              <a:defRPr/>
            </a:pPr>
            <a:fld id="{0644B20F-CAF2-4F02-AD61-87005EFF80FA}" type="slidenum">
              <a:rPr lang="en-US"/>
              <a:pPr>
                <a:defRPr/>
              </a:pPr>
              <a:t>‹#›</a:t>
            </a:fld>
            <a:endParaRPr lang="en-US"/>
          </a:p>
        </p:txBody>
      </p:sp>
    </p:spTree>
    <p:extLst>
      <p:ext uri="{BB962C8B-B14F-4D97-AF65-F5344CB8AC3E}">
        <p14:creationId xmlns="" xmlns:p14="http://schemas.microsoft.com/office/powerpoint/2010/main" val="149340420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xfrm>
            <a:off x="1" y="1"/>
            <a:ext cx="4028844" cy="350056"/>
          </a:xfrm>
          <a:prstGeom prst="rect">
            <a:avLst/>
          </a:prstGeom>
        </p:spPr>
        <p:txBody>
          <a:bodyPr lIns="88139" tIns="44070" rIns="88139" bIns="44070"/>
          <a:lstStyle/>
          <a:p>
            <a:pPr>
              <a:defRPr/>
            </a:pPr>
            <a:r>
              <a:rPr lang="en-US" dirty="0" smtClean="0">
                <a:latin typeface="Arial" charset="0"/>
              </a:rPr>
              <a:t>FHWA BAA Objective 2 Studies - Latifee, Math, </a:t>
            </a:r>
            <a:r>
              <a:rPr lang="en-US" dirty="0" err="1" smtClean="0">
                <a:latin typeface="Arial" charset="0"/>
              </a:rPr>
              <a:t>Wingard</a:t>
            </a:r>
            <a:r>
              <a:rPr lang="en-US" smtClean="0">
                <a:latin typeface="Arial" charset="0"/>
              </a:rPr>
              <a:t> and Rangaraju</a:t>
            </a:r>
          </a:p>
        </p:txBody>
      </p:sp>
      <p:sp>
        <p:nvSpPr>
          <p:cNvPr id="53251" name="Rectangle 6"/>
          <p:cNvSpPr>
            <a:spLocks noGrp="1" noChangeArrowheads="1"/>
          </p:cNvSpPr>
          <p:nvPr>
            <p:ph type="ftr" sz="quarter" idx="4"/>
          </p:nvPr>
        </p:nvSpPr>
        <p:spPr>
          <a:xfrm>
            <a:off x="1" y="6659186"/>
            <a:ext cx="4028844" cy="350056"/>
          </a:xfrm>
          <a:prstGeom prst="rect">
            <a:avLst/>
          </a:prstGeom>
        </p:spPr>
        <p:txBody>
          <a:bodyPr lIns="88139" tIns="44070" rIns="88139" bIns="44070"/>
          <a:lstStyle/>
          <a:p>
            <a:pPr>
              <a:defRPr/>
            </a:pPr>
            <a:r>
              <a:rPr lang="en-US" smtClean="0">
                <a:latin typeface="Arial" charset="0"/>
              </a:rPr>
              <a:t>ASR TWG Meeting, Albuquerque, NM - December 15-16, 2009</a:t>
            </a:r>
          </a:p>
        </p:txBody>
      </p:sp>
      <p:sp>
        <p:nvSpPr>
          <p:cNvPr id="53252" name="Rectangle 7"/>
          <p:cNvSpPr>
            <a:spLocks noGrp="1" noChangeArrowheads="1"/>
          </p:cNvSpPr>
          <p:nvPr>
            <p:ph type="sldNum" sz="quarter" idx="5"/>
          </p:nvPr>
        </p:nvSpPr>
        <p:spPr/>
        <p:txBody>
          <a:bodyPr/>
          <a:lstStyle/>
          <a:p>
            <a:pPr>
              <a:defRPr/>
            </a:pPr>
            <a:fld id="{73BF205F-8353-4AAB-BD89-19E11607593F}" type="slidenum">
              <a:rPr lang="en-US" smtClean="0">
                <a:latin typeface="Arial" charset="0"/>
              </a:rPr>
              <a:pPr>
                <a:defRPr/>
              </a:pPr>
              <a:t>1</a:t>
            </a:fld>
            <a:endParaRPr lang="en-US" smtClean="0">
              <a:latin typeface="Arial" charset="0"/>
            </a:endParaRPr>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644B20F-CAF2-4F02-AD61-87005EFF80FA}"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smtClean="0">
                <a:latin typeface="Arial" charset="0"/>
              </a:rPr>
              <a:t>Delete</a:t>
            </a:r>
          </a:p>
        </p:txBody>
      </p:sp>
      <p:sp>
        <p:nvSpPr>
          <p:cNvPr id="4" name="Header Placeholder 3"/>
          <p:cNvSpPr>
            <a:spLocks noGrp="1"/>
          </p:cNvSpPr>
          <p:nvPr>
            <p:ph type="hdr" sz="quarter"/>
          </p:nvPr>
        </p:nvSpPr>
        <p:spPr>
          <a:xfrm>
            <a:off x="1" y="1"/>
            <a:ext cx="4028844" cy="350056"/>
          </a:xfrm>
          <a:prstGeom prst="rect">
            <a:avLst/>
          </a:prstGeom>
        </p:spPr>
        <p:txBody>
          <a:bodyPr lIns="88139" tIns="44070" rIns="88139" bIns="44070"/>
          <a:lstStyle/>
          <a:p>
            <a:pPr>
              <a:defRPr/>
            </a:pPr>
            <a:r>
              <a:rPr lang="en-US" smtClean="0"/>
              <a:t>FHWA BAA Objective 2 Studies - Latifee, Math, Wingard and Rangaraju</a:t>
            </a:r>
            <a:endParaRPr lang="en-US"/>
          </a:p>
        </p:txBody>
      </p:sp>
      <p:sp>
        <p:nvSpPr>
          <p:cNvPr id="5" name="Footer Placeholder 4"/>
          <p:cNvSpPr>
            <a:spLocks noGrp="1"/>
          </p:cNvSpPr>
          <p:nvPr>
            <p:ph type="ftr" sz="quarter" idx="4"/>
          </p:nvPr>
        </p:nvSpPr>
        <p:spPr>
          <a:xfrm>
            <a:off x="1" y="6659186"/>
            <a:ext cx="4028844" cy="350056"/>
          </a:xfrm>
          <a:prstGeom prst="rect">
            <a:avLst/>
          </a:prstGeom>
        </p:spPr>
        <p:txBody>
          <a:bodyPr lIns="88139" tIns="44070" rIns="88139" bIns="44070"/>
          <a:lstStyle/>
          <a:p>
            <a:pPr>
              <a:defRPr/>
            </a:pPr>
            <a:r>
              <a:rPr lang="en-US" smtClean="0"/>
              <a:t>ASR TWG Meeting, Albuquerque, NM - December 15-16, 2009</a:t>
            </a:r>
            <a:endParaRPr lang="en-US"/>
          </a:p>
        </p:txBody>
      </p:sp>
      <p:sp>
        <p:nvSpPr>
          <p:cNvPr id="6" name="Slide Number Placeholder 5"/>
          <p:cNvSpPr>
            <a:spLocks noGrp="1"/>
          </p:cNvSpPr>
          <p:nvPr>
            <p:ph type="sldNum" sz="quarter" idx="5"/>
          </p:nvPr>
        </p:nvSpPr>
        <p:spPr/>
        <p:txBody>
          <a:bodyPr/>
          <a:lstStyle/>
          <a:p>
            <a:pPr>
              <a:defRPr/>
            </a:pPr>
            <a:fld id="{C72F8D9E-128D-4DD4-98F4-CE7BDE7ABBA9}" type="slidenum">
              <a:rPr lang="en-US" smtClean="0"/>
              <a:pPr>
                <a:defRPr/>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4FEBCB9C-0EA9-4538-AA4B-08496B431999}" type="slidenum">
              <a:rPr lang="de-DE"/>
              <a:pPr eaLnBrk="1" hangingPunct="1"/>
              <a:t>13</a:t>
            </a:fld>
            <a:endParaRPr 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644B20F-CAF2-4F02-AD61-87005EFF80FA}" type="slidenum">
              <a:rPr lang="en-US" smtClean="0"/>
              <a:pPr>
                <a:defRPr/>
              </a:pPr>
              <a:t>21</a:t>
            </a:fld>
            <a:endParaRPr lang="en-US"/>
          </a:p>
        </p:txBody>
      </p:sp>
    </p:spTree>
    <p:extLst>
      <p:ext uri="{BB962C8B-B14F-4D97-AF65-F5344CB8AC3E}">
        <p14:creationId xmlns:p14="http://schemas.microsoft.com/office/powerpoint/2010/main" xmlns="" val="5730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990600"/>
            <a:ext cx="7772400" cy="147002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71600" y="3505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z="1400"/>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z="1400"/>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sz="1400"/>
            </a:lvl1pPr>
          </a:lstStyle>
          <a:p>
            <a:pPr>
              <a:defRPr/>
            </a:pPr>
            <a:fld id="{BFA1237D-7630-4E3C-A65F-5D4BB8FEE8A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April 14,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58D2BC-63CF-4712-BD39-8A98E90785DD}" type="slidenum">
              <a:rPr lang="en-US"/>
              <a:pPr>
                <a:defRPr/>
              </a:pPr>
              <a:t>‹#›</a:t>
            </a:fld>
            <a:r>
              <a:rPr lang="en-US"/>
              <a:t>/38</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April 14,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D59485-AABE-4FEE-95F3-E02FD9228101}" type="slidenum">
              <a:rPr lang="en-US"/>
              <a:pPr>
                <a:defRPr/>
              </a:pPr>
              <a:t>‹#›</a:t>
            </a:fld>
            <a:r>
              <a:rPr lang="en-US"/>
              <a:t>/38</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B318FC-6F2E-4D46-9961-283F25712214}"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5AF96D-29B0-4028-B77C-5FC448E8015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CCD1DD-1099-4CBD-956C-833BA7DB5B31}"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25EFD8-5512-4F78-8C0E-7F46FE2D622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4FE0EA-858F-4AF4-BB3D-16BFA7816596}"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F3C0A2-137F-447F-91EC-252F21E59DF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DB2B76-8280-42ED-A8B7-EE9404A0BF1B}" type="datetimeFigureOut">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E57282-2AAA-417C-9576-FE1414D10F2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28E90D-06F7-462C-B176-119935155ACA}" type="datetimeFigureOut">
              <a:rPr lang="en-US"/>
              <a:pPr>
                <a:defRPr/>
              </a:pPr>
              <a:t>12/9/2014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1573BCF-5AA5-4758-A859-DDF2449FA09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2491A56-354C-4B19-B926-AA3AFDD8FFB5}" type="datetimeFigureOut">
              <a:rPr lang="en-US"/>
              <a:pPr>
                <a:defRPr/>
              </a:pPr>
              <a:t>12/9/2014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FE09BC-A9E7-48FD-A545-A34CB73C8D0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E21CD4-5B4D-426B-9BDC-8DB0C64E9802}" type="datetimeFigureOut">
              <a:rPr lang="en-US"/>
              <a:pPr>
                <a:defRPr/>
              </a:pPr>
              <a:t>12/9/2014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F08BF6-1D36-40CC-BE0C-6EF77248A94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FD0908-B850-48A0-A162-11492E8AA782}" type="datetimeFigureOut">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26A926-0D0A-4763-97A2-AED5B06982F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7DEAB9-10D5-4DDF-BA90-3F6FAE25D8E8}" type="datetimeFigureOut">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E5E53B-0E29-435A-A72A-9CE40E1A25E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172FDA-6B2A-4ABA-8C0D-301B3FC0B516}"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9749FB-F082-48CD-9083-654A2AC8EA2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FFA46A-A137-4CB3-B037-F034A8B86D2A}"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BB6794-E3A0-48FF-A0BC-42915B8B1F1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451AEEDF-993F-4561-A711-5CF7DBF9B2DD}" type="datetimeFigureOut">
              <a:rPr lang="en-US"/>
              <a:pPr>
                <a:defRPr/>
              </a:pPr>
              <a:t>12/9/2014</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39BA2F3-612C-4CE6-B76E-77DE337F8E8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F1929C-503A-476A-BE56-0851DA8AD67E}"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A2F9C0-6A12-4D93-9A4B-79555E64737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68CD47-725B-4C71-8613-47D7B22C2A76}"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82ED45-130B-4A5C-8B5D-E74EF9C08A3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EF87FA9-65E5-48FF-BBCA-CAAEF5921EBB}" type="datetimeFigureOut">
              <a:rPr lang="en-US"/>
              <a:pPr>
                <a:defRPr/>
              </a:pPr>
              <a:t>12/9/2014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C380E0B-F858-4262-94C6-09D0E30C991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April 14, 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1D312A-F966-44A9-8F73-7F81EE93A456}" type="slidenum">
              <a:rPr lang="en-US"/>
              <a:pPr>
                <a:defRPr/>
              </a:pPr>
              <a:t>‹#›</a:t>
            </a:fld>
            <a:r>
              <a:rPr lang="en-US"/>
              <a:t>/38</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ABFBE04-6BF6-4A71-BE83-7465BDC1E27A}" type="datetimeFigureOut">
              <a:rPr lang="en-US"/>
              <a:pPr>
                <a:defRPr/>
              </a:pPr>
              <a:t>12/9/2014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6F1D941-FFF6-4E77-BCC1-3172C6B501FB}"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761FB69-B999-4C88-A743-64E78A6EF348}" type="datetimeFigureOut">
              <a:rPr lang="en-US"/>
              <a:pPr>
                <a:defRPr/>
              </a:pPr>
              <a:t>12/9/2014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FB0D1C4-91D9-470D-BD7E-1F2EB5FFC14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E9EBFBD-942D-4E09-BF5C-9A9017FE9C41}" type="datetimeFigureOut">
              <a:rPr lang="en-US"/>
              <a:pPr>
                <a:defRPr/>
              </a:pPr>
              <a:t>12/9/2014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64C9F3E-79F8-4425-BB2F-54A060ED731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7C7B0A0-4B63-4FF7-8661-4021238DE909}" type="datetimeFigureOut">
              <a:rPr lang="en-US"/>
              <a:pPr>
                <a:defRPr/>
              </a:pPr>
              <a:t>12/9/2014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649AAE7-BE3E-4422-B843-AFE72450A52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8361807-75C7-44D7-AF4E-5209956C3DF0}" type="datetimeFigureOut">
              <a:rPr lang="en-US"/>
              <a:pPr>
                <a:defRPr/>
              </a:pPr>
              <a:t>12/9/2014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F0F53CB-97D5-47D5-9F23-C688C782CE2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FF36DE-DFD9-4D85-B71F-63A495BF5970}"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83503F-5A08-45AC-BA5F-E55327BEF85F}"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D63978-D28F-4532-BA2D-9AE0C97B0779}"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BF9492-3176-4BC4-AB05-1D67A2088F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April 14,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24606C-645D-4833-A2CF-87A938B54D54}" type="slidenum">
              <a:rPr lang="en-US"/>
              <a:pPr>
                <a:defRPr/>
              </a:pPr>
              <a:t>‹#›</a:t>
            </a:fld>
            <a:r>
              <a:rPr lang="en-US"/>
              <a:t>/38</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April 14, 2009</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B2D48-26AA-46A1-BD96-5A8DF654192C}" type="slidenum">
              <a:rPr lang="en-US"/>
              <a:pPr>
                <a:defRPr/>
              </a:pPr>
              <a:t>‹#›</a:t>
            </a:fld>
            <a:r>
              <a:rPr lang="en-US"/>
              <a:t>/38</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April 14, 2009</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A5824C-222F-43F6-8767-41A1A83FE576}" type="slidenum">
              <a:rPr lang="en-US"/>
              <a:pPr>
                <a:defRPr/>
              </a:pPr>
              <a:t>‹#›</a:t>
            </a:fld>
            <a:r>
              <a:rPr lang="en-US"/>
              <a:t>/38</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April 14,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7BCFEE-B63D-4B83-B407-6B95FD7D8844}" type="slidenum">
              <a:rPr lang="en-US"/>
              <a:pPr>
                <a:defRPr/>
              </a:pPr>
              <a:t>‹#›</a:t>
            </a:fld>
            <a:r>
              <a:rPr lang="en-US"/>
              <a:t>/38</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April 14, 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6C3C46-F2CF-4EAD-A431-8552C1EBFA6E}" type="slidenum">
              <a:rPr lang="en-US"/>
              <a:pPr>
                <a:defRPr/>
              </a:pPr>
              <a:t>‹#›</a:t>
            </a:fld>
            <a:r>
              <a:rPr lang="en-US"/>
              <a:t>/38</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1981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34" charset="0"/>
                <a:cs typeface="+mn-cs"/>
              </a:defRPr>
            </a:lvl1pPr>
          </a:lstStyle>
          <a:p>
            <a:pPr>
              <a:defRPr/>
            </a:pPr>
            <a:r>
              <a:rPr lang="en-US"/>
              <a:t>April 14, 2009</a:t>
            </a:r>
          </a:p>
        </p:txBody>
      </p:sp>
      <p:sp>
        <p:nvSpPr>
          <p:cNvPr id="4101" name="Rectangle 5"/>
          <p:cNvSpPr>
            <a:spLocks noGrp="1" noChangeArrowheads="1"/>
          </p:cNvSpPr>
          <p:nvPr>
            <p:ph type="ftr" sz="quarter" idx="3"/>
          </p:nvPr>
        </p:nvSpPr>
        <p:spPr bwMode="auto">
          <a:xfrm>
            <a:off x="43434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cs typeface="+mn-cs"/>
              </a:defRPr>
            </a:lvl1pPr>
          </a:lstStyle>
          <a:p>
            <a:pPr>
              <a:defRPr/>
            </a:pPr>
            <a:fld id="{2A8B838A-A69E-43E3-A7ED-0DD288AF1CEB}" type="slidenum">
              <a:rPr lang="en-US"/>
              <a:pPr>
                <a:defRPr/>
              </a:pPr>
              <a:t>‹#›</a:t>
            </a:fld>
            <a:r>
              <a:rPr lang="en-US"/>
              <a:t>/38</a:t>
            </a:r>
          </a:p>
        </p:txBody>
      </p:sp>
      <p:pic>
        <p:nvPicPr>
          <p:cNvPr id="1031" name="Picture 7" descr="ASR Strip"/>
          <p:cNvPicPr>
            <a:picLocks noChangeAspect="1" noChangeArrowheads="1"/>
          </p:cNvPicPr>
          <p:nvPr/>
        </p:nvPicPr>
        <p:blipFill>
          <a:blip r:embed="rId16" cstate="print">
            <a:lum bright="42000" contrast="-42000"/>
            <a:grayscl/>
          </a:blip>
          <a:srcRect/>
          <a:stretch>
            <a:fillRect/>
          </a:stretch>
        </p:blipFill>
        <p:spPr bwMode="auto">
          <a:xfrm>
            <a:off x="0" y="0"/>
            <a:ext cx="457200" cy="6858000"/>
          </a:xfrm>
          <a:prstGeom prst="rect">
            <a:avLst/>
          </a:prstGeom>
          <a:noFill/>
          <a:ln w="9525">
            <a:noFill/>
            <a:miter lim="800000"/>
            <a:headEnd/>
            <a:tailEnd/>
          </a:ln>
        </p:spPr>
      </p:pic>
      <p:pic>
        <p:nvPicPr>
          <p:cNvPr id="1032" name="Picture 8" descr="paw"/>
          <p:cNvPicPr>
            <a:picLocks noChangeAspect="1" noChangeArrowheads="1"/>
          </p:cNvPicPr>
          <p:nvPr/>
        </p:nvPicPr>
        <p:blipFill>
          <a:blip r:embed="rId17" cstate="print"/>
          <a:srcRect/>
          <a:stretch>
            <a:fillRect/>
          </a:stretch>
        </p:blipFill>
        <p:spPr bwMode="auto">
          <a:xfrm>
            <a:off x="0" y="6400800"/>
            <a:ext cx="449263" cy="457200"/>
          </a:xfrm>
          <a:prstGeom prst="rect">
            <a:avLst/>
          </a:prstGeom>
          <a:noFill/>
          <a:ln w="9525">
            <a:noFill/>
            <a:miter lim="800000"/>
            <a:headEnd/>
            <a:tailEnd/>
          </a:ln>
        </p:spPr>
      </p:pic>
      <p:sp>
        <p:nvSpPr>
          <p:cNvPr id="4105" name="Line 9"/>
          <p:cNvSpPr>
            <a:spLocks noChangeShapeType="1"/>
          </p:cNvSpPr>
          <p:nvPr/>
        </p:nvSpPr>
        <p:spPr bwMode="auto">
          <a:xfrm>
            <a:off x="457200" y="1447800"/>
            <a:ext cx="8686800" cy="0"/>
          </a:xfrm>
          <a:prstGeom prst="line">
            <a:avLst/>
          </a:prstGeom>
          <a:noFill/>
          <a:ln w="57150" cmpd="thinThick">
            <a:solidFill>
              <a:schemeClr val="tx1"/>
            </a:solidFill>
            <a:round/>
            <a:headEnd/>
            <a:tailEnd/>
          </a:ln>
          <a:effectLst/>
        </p:spPr>
        <p:txBody>
          <a:bodyPr/>
          <a:lstStyle/>
          <a:p>
            <a:pPr>
              <a:defRPr/>
            </a:pPr>
            <a:endParaRPr lang="en-US">
              <a:latin typeface="Arial" pitchFamily="34" charset="0"/>
              <a:cs typeface="+mn-cs"/>
            </a:endParaRPr>
          </a:p>
        </p:txBody>
      </p:sp>
      <p:pic>
        <p:nvPicPr>
          <p:cNvPr id="1034" name="Picture 10"/>
          <p:cNvPicPr>
            <a:picLocks noChangeAspect="1" noChangeArrowheads="1"/>
          </p:cNvPicPr>
          <p:nvPr/>
        </p:nvPicPr>
        <p:blipFill>
          <a:blip r:embed="rId18" cstate="print"/>
          <a:srcRect/>
          <a:stretch>
            <a:fillRect/>
          </a:stretch>
        </p:blipFill>
        <p:spPr bwMode="auto">
          <a:xfrm>
            <a:off x="457200" y="6402388"/>
            <a:ext cx="1600200" cy="455612"/>
          </a:xfrm>
          <a:prstGeom prst="rect">
            <a:avLst/>
          </a:prstGeom>
          <a:noFill/>
          <a:ln w="9525">
            <a:noFill/>
            <a:miter lim="800000"/>
            <a:headEnd/>
            <a:tailEnd/>
          </a:ln>
        </p:spPr>
      </p:pic>
      <p:sp>
        <p:nvSpPr>
          <p:cNvPr id="4107" name="Line 11"/>
          <p:cNvSpPr>
            <a:spLocks noChangeShapeType="1"/>
          </p:cNvSpPr>
          <p:nvPr/>
        </p:nvSpPr>
        <p:spPr bwMode="auto">
          <a:xfrm>
            <a:off x="0" y="6400800"/>
            <a:ext cx="9144000" cy="0"/>
          </a:xfrm>
          <a:prstGeom prst="line">
            <a:avLst/>
          </a:prstGeom>
          <a:noFill/>
          <a:ln w="3175">
            <a:solidFill>
              <a:srgbClr val="800080"/>
            </a:solidFill>
            <a:round/>
            <a:headEnd/>
            <a:tailEnd/>
          </a:ln>
          <a:effectLst/>
        </p:spPr>
        <p:txBody>
          <a:bodyPr/>
          <a:lstStyle/>
          <a:p>
            <a:pPr>
              <a:defRPr/>
            </a:pPr>
            <a:endParaRPr lang="en-US">
              <a:latin typeface="Arial" pitchFamily="34" charset="0"/>
              <a:cs typeface="+mn-cs"/>
            </a:endParaRPr>
          </a:p>
        </p:txBody>
      </p:sp>
    </p:spTree>
  </p:cSld>
  <p:clrMap bg1="lt1" tx1="dk1" bg2="lt2" tx2="dk2" accent1="accent1" accent2="accent2" accent3="accent3" accent4="accent4" accent5="accent5" accent6="accent6" hlink="hlink" folHlink="folHlink"/>
  <p:sldLayoutIdLst>
    <p:sldLayoutId id="2147484267" r:id="rId1"/>
    <p:sldLayoutId id="2147484268"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69" r:id="rId12"/>
    <p:sldLayoutId id="2147484270" r:id="rId13"/>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fld id="{5762B5F7-879B-4650-99EC-8C0F7CC52991}" type="datetimeFigureOut">
              <a:rPr lang="en-US"/>
              <a:pPr>
                <a:defRPr/>
              </a:pPr>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76B7881C-459E-4049-9FB9-406AE726D8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8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r>
              <a:rPr lang="en-US"/>
              <a:t>April 14, 2009</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16806D36-1393-4B9A-8FF7-89236B6D5A4C}" type="slidenum">
              <a:rPr lang="en-US"/>
              <a:pPr>
                <a:defRPr/>
              </a:pPr>
              <a:t>‹#›</a:t>
            </a:fld>
            <a:r>
              <a:rPr lang="en-US"/>
              <a:t>/38</a:t>
            </a:r>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hf hdr="0" ft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8.png"/><Relationship Id="rId5" Type="http://schemas.openxmlformats.org/officeDocument/2006/relationships/image" Target="../media/image7.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tags" Target="../tags/tag381.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20.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notesSlide" Target="../notesSlides/notesSlide4.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5.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6.xml"/><Relationship Id="rId5" Type="http://schemas.openxmlformats.org/officeDocument/2006/relationships/image" Target="../media/image45.jpe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5.xml"/><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5.xml"/><Relationship Id="rId5" Type="http://schemas.openxmlformats.org/officeDocument/2006/relationships/image" Target="../media/image55.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5.xml"/><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C:\My%20Documents\Job\cracking.avi" TargetMode="Externa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hyperlink" Target="mailto:elatife@clemson.edu" TargetMode="External"/><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786\Desktop\ASR_damage2.jp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rightnessContrast bright="20000" contrast="20000"/>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93420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descr="Tillman.JPG"/>
          <p:cNvPicPr>
            <a:picLocks noChangeAspect="1"/>
          </p:cNvPicPr>
          <p:nvPr/>
        </p:nvPicPr>
        <p:blipFill>
          <a:blip r:embed="rId5" cstate="print">
            <a:lum bright="8000"/>
          </a:blip>
          <a:stretch>
            <a:fillRect/>
          </a:stretch>
        </p:blipFill>
        <p:spPr>
          <a:xfrm>
            <a:off x="533400" y="25038"/>
            <a:ext cx="8252395" cy="6896644"/>
          </a:xfrm>
          <a:prstGeom prst="rect">
            <a:avLst/>
          </a:prstGeom>
        </p:spPr>
      </p:pic>
      <p:sp>
        <p:nvSpPr>
          <p:cNvPr id="8" name="Subtitle 7"/>
          <p:cNvSpPr txBox="1">
            <a:spLocks/>
          </p:cNvSpPr>
          <p:nvPr/>
        </p:nvSpPr>
        <p:spPr bwMode="auto">
          <a:xfrm>
            <a:off x="1600200" y="2895600"/>
            <a:ext cx="5715000" cy="1371600"/>
          </a:xfrm>
          <a:prstGeom prst="rect">
            <a:avLst/>
          </a:prstGeom>
          <a:solidFill>
            <a:schemeClr val="bg1">
              <a:lumMod val="85000"/>
              <a:alpha val="21000"/>
            </a:schemeClr>
          </a:solidFill>
          <a:ln w="9525">
            <a:noFill/>
            <a:miter lim="800000"/>
            <a:headEnd/>
            <a:tailEnd/>
          </a:ln>
        </p:spPr>
        <p:txBody>
          <a:bodyPr vert="horz" wrap="square" lIns="0" tIns="45720" rIns="18288"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r>
              <a:rPr lang="en-US" sz="2200" b="1" dirty="0" smtClean="0">
                <a:latin typeface="Century Gothic" pitchFamily="34" charset="0"/>
                <a:cs typeface="+mn-cs"/>
              </a:rPr>
              <a:t>Brief Description of</a:t>
            </a:r>
            <a:r>
              <a:rPr kumimoji="0" lang="en-US" sz="2200" b="1" i="0" u="none" strike="noStrike" kern="1200" cap="none" spc="0" normalizeH="0" baseline="0" noProof="0" dirty="0" smtClean="0">
                <a:ln>
                  <a:noFill/>
                </a:ln>
                <a:effectLst/>
                <a:uLnTx/>
                <a:uFillTx/>
                <a:latin typeface="Century Gothic" pitchFamily="34" charset="0"/>
                <a:ea typeface="+mn-ea"/>
                <a:cs typeface="+mn-cs"/>
              </a:rPr>
              <a:t> </a:t>
            </a:r>
            <a:r>
              <a:rPr kumimoji="0" lang="en-US" sz="2200" b="1" i="0" u="none" strike="noStrike" kern="1200" cap="none" spc="0" normalizeH="0" noProof="0" dirty="0" smtClean="0">
                <a:ln>
                  <a:noFill/>
                </a:ln>
                <a:effectLst/>
                <a:uLnTx/>
                <a:uFillTx/>
                <a:latin typeface="Century Gothic" pitchFamily="34" charset="0"/>
                <a:ea typeface="+mn-ea"/>
                <a:cs typeface="+mn-cs"/>
              </a:rPr>
              <a:t>Doctoral Research</a:t>
            </a:r>
            <a:endParaRPr kumimoji="0" lang="en-US" sz="2200" b="1" i="0" u="none" strike="noStrike" kern="1200" cap="none" spc="0" normalizeH="0" baseline="0" noProof="0" dirty="0" smtClean="0">
              <a:ln>
                <a:noFill/>
              </a:ln>
              <a:effectLst/>
              <a:uLnTx/>
              <a:uFillTx/>
              <a:latin typeface="Century Gothic"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r>
              <a:rPr kumimoji="0" lang="en-US" sz="2200" b="1" i="0" u="none" strike="noStrike" kern="1200" cap="none" spc="0" normalizeH="0" baseline="0" noProof="0" dirty="0" smtClean="0">
                <a:ln>
                  <a:noFill/>
                </a:ln>
                <a:effectLst/>
                <a:uLnTx/>
                <a:uFillTx/>
                <a:latin typeface="Century Gothic" pitchFamily="34" charset="0"/>
                <a:ea typeface="+mn-ea"/>
                <a:cs typeface="+mn-cs"/>
              </a:rPr>
              <a:t>Glenn Department of Civil Engineering</a:t>
            </a:r>
          </a:p>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r>
              <a:rPr kumimoji="0" lang="en-US" sz="2200" b="1" i="0" u="none" strike="noStrike" kern="1200" cap="none" spc="0" normalizeH="0" baseline="0" noProof="0" dirty="0" smtClean="0">
                <a:ln>
                  <a:noFill/>
                </a:ln>
                <a:effectLst/>
                <a:uLnTx/>
                <a:uFillTx/>
                <a:latin typeface="Century Gothic" pitchFamily="34" charset="0"/>
                <a:ea typeface="+mn-ea"/>
                <a:cs typeface="+mn-cs"/>
              </a:rPr>
              <a:t>Clemson University, SC, U.S.A.</a:t>
            </a:r>
          </a:p>
          <a:p>
            <a:pPr marL="0" marR="0" lvl="0" indent="0" algn="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n-US" sz="22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p:txBody>
      </p:sp>
      <p:sp>
        <p:nvSpPr>
          <p:cNvPr id="7170" name="Rectangle 2"/>
          <p:cNvSpPr>
            <a:spLocks noGrp="1" noChangeArrowheads="1"/>
          </p:cNvSpPr>
          <p:nvPr>
            <p:ph type="ctrTitle"/>
          </p:nvPr>
        </p:nvSpPr>
        <p:spPr>
          <a:xfrm>
            <a:off x="762000" y="228601"/>
            <a:ext cx="7772400" cy="1371600"/>
          </a:xfrm>
          <a:solidFill>
            <a:schemeClr val="tx1">
              <a:alpha val="44000"/>
            </a:schemeClr>
          </a:solidFill>
        </p:spPr>
        <p:txBody>
          <a:bodyPr>
            <a:normAutofit/>
          </a:bodyPr>
          <a:lstStyle/>
          <a:p>
            <a:pPr algn="ctr" fontAlgn="auto">
              <a:spcAft>
                <a:spcPts val="0"/>
              </a:spcAft>
              <a:defRPr/>
            </a:pPr>
            <a:r>
              <a:rPr lang="en-US" sz="2300" b="0" dirty="0" smtClean="0">
                <a:solidFill>
                  <a:schemeClr val="bg1"/>
                </a:solidFill>
              </a:rPr>
              <a:t>Miniature Concrete Prism Test – A New Test Method for Evaluating the ASR Potential of Aggregates and the Effectiveness of ASR Mitigation Measures  </a:t>
            </a:r>
          </a:p>
        </p:txBody>
      </p:sp>
      <p:sp>
        <p:nvSpPr>
          <p:cNvPr id="19459" name="Subtitle 7"/>
          <p:cNvSpPr>
            <a:spLocks noGrp="1"/>
          </p:cNvSpPr>
          <p:nvPr>
            <p:ph type="subTitle" idx="1"/>
          </p:nvPr>
        </p:nvSpPr>
        <p:spPr>
          <a:xfrm>
            <a:off x="2209800" y="5257800"/>
            <a:ext cx="4648200" cy="457200"/>
          </a:xfrm>
          <a:solidFill>
            <a:schemeClr val="tx1">
              <a:lumMod val="85000"/>
              <a:alpha val="29000"/>
            </a:schemeClr>
          </a:solidFill>
        </p:spPr>
        <p:txBody>
          <a:bodyPr/>
          <a:lstStyle/>
          <a:p>
            <a:pPr marR="0" algn="ctr"/>
            <a:r>
              <a:rPr lang="en-US" sz="1900" b="1" dirty="0" smtClean="0">
                <a:latin typeface="Century Gothic" pitchFamily="34" charset="0"/>
              </a:rPr>
              <a:t>E. R.  Latifee, PhD</a:t>
            </a:r>
          </a:p>
          <a:p>
            <a:pPr marR="0" algn="ctr"/>
            <a:endParaRPr lang="en-US" sz="1900" b="1" dirty="0" smtClean="0">
              <a:solidFill>
                <a:schemeClr val="bg1"/>
              </a:solidFill>
              <a:latin typeface="Century Gothic" pitchFamily="34" charset="0"/>
            </a:endParaRPr>
          </a:p>
          <a:p>
            <a:pPr marR="0"/>
            <a:endParaRPr lang="en-US" sz="1900" dirty="0" smtClean="0">
              <a:solidFill>
                <a:schemeClr val="bg1"/>
              </a:solidFill>
              <a:latin typeface="Century Gothic" pitchFamily="34" charset="0"/>
            </a:endParaRPr>
          </a:p>
        </p:txBody>
      </p:sp>
      <p:sp>
        <p:nvSpPr>
          <p:cNvPr id="7" name="Subtitle 7"/>
          <p:cNvSpPr txBox="1">
            <a:spLocks/>
          </p:cNvSpPr>
          <p:nvPr/>
        </p:nvSpPr>
        <p:spPr bwMode="auto">
          <a:xfrm>
            <a:off x="1447800" y="6019800"/>
            <a:ext cx="6705600" cy="838200"/>
          </a:xfrm>
          <a:prstGeom prst="rect">
            <a:avLst/>
          </a:prstGeom>
          <a:solidFill>
            <a:schemeClr val="tx1">
              <a:lumMod val="85000"/>
              <a:alpha val="29000"/>
            </a:schemeClr>
          </a:solidFill>
          <a:ln w="9525">
            <a:noFill/>
            <a:miter lim="800000"/>
            <a:headEnd/>
            <a:tailEnd/>
          </a:ln>
        </p:spPr>
        <p:txBody>
          <a:bodyPr vert="horz" wrap="square" lIns="0" tIns="45720" rIns="18288"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r>
              <a:rPr kumimoji="0" lang="en-US" sz="1900" b="1" i="0" u="none" strike="noStrike" kern="1200" cap="none" spc="0" normalizeH="0" noProof="0" dirty="0" smtClean="0">
                <a:ln>
                  <a:noFill/>
                </a:ln>
                <a:solidFill>
                  <a:schemeClr val="tx1"/>
                </a:solidFill>
                <a:effectLst/>
                <a:uLnTx/>
                <a:uFillTx/>
                <a:latin typeface="Century Gothic" pitchFamily="34" charset="0"/>
                <a:ea typeface="+mn-ea"/>
                <a:cs typeface="+mn-cs"/>
              </a:rPr>
              <a:t>29</a:t>
            </a:r>
            <a:r>
              <a:rPr kumimoji="0" lang="en-US" sz="1900" b="1" i="0" u="none" strike="noStrike" kern="1200" cap="none" spc="0" normalizeH="0" baseline="30000" noProof="0" dirty="0" smtClean="0">
                <a:ln>
                  <a:noFill/>
                </a:ln>
                <a:solidFill>
                  <a:schemeClr val="tx1"/>
                </a:solidFill>
                <a:effectLst/>
                <a:uLnTx/>
                <a:uFillTx/>
                <a:latin typeface="Century Gothic" pitchFamily="34" charset="0"/>
                <a:ea typeface="+mn-ea"/>
                <a:cs typeface="+mn-cs"/>
              </a:rPr>
              <a:t>th</a:t>
            </a:r>
            <a:r>
              <a:rPr kumimoji="0" lang="en-US" sz="1900" b="1" i="0" u="none" strike="noStrike" kern="1200" cap="none" spc="0" normalizeH="0" noProof="0" dirty="0" smtClean="0">
                <a:ln>
                  <a:noFill/>
                </a:ln>
                <a:solidFill>
                  <a:schemeClr val="tx1"/>
                </a:solidFill>
                <a:effectLst/>
                <a:uLnTx/>
                <a:uFillTx/>
                <a:latin typeface="Century Gothic" pitchFamily="34" charset="0"/>
                <a:ea typeface="+mn-ea"/>
                <a:cs typeface="+mn-cs"/>
              </a:rPr>
              <a:t> November, 2014</a:t>
            </a:r>
          </a:p>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r>
              <a:rPr lang="en-US" sz="1900" b="1" baseline="0" dirty="0" smtClean="0">
                <a:latin typeface="Century Gothic" pitchFamily="34" charset="0"/>
                <a:cs typeface="+mn-cs"/>
              </a:rPr>
              <a:t>Ahsanullah University of Science and Technology</a:t>
            </a:r>
            <a:endParaRPr kumimoji="0" lang="en-US" sz="1900" b="1" i="0" u="none" strike="noStrike" kern="1200" cap="none" spc="0" normalizeH="0" baseline="0" noProof="0" dirty="0" smtClean="0">
              <a:ln>
                <a:noFill/>
              </a:ln>
              <a:solidFill>
                <a:schemeClr val="tx1"/>
              </a:solidFill>
              <a:effectLst/>
              <a:uLnTx/>
              <a:uFillTx/>
              <a:latin typeface="Century Gothic"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n-US" sz="1900" b="1"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a:p>
            <a:pPr marL="0" marR="0" lvl="0" indent="0" algn="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n-US" sz="1900" b="0" i="0" u="none" strike="noStrike" kern="1200" cap="none" spc="0" normalizeH="0" baseline="0" noProof="0" dirty="0" smtClean="0">
              <a:ln>
                <a:noFill/>
              </a:ln>
              <a:solidFill>
                <a:schemeClr val="bg1"/>
              </a:solidFill>
              <a:effectLst/>
              <a:uLnTx/>
              <a:uFillTx/>
              <a:latin typeface="Century Gothic" pitchFamily="34" charset="0"/>
              <a:ea typeface="+mn-ea"/>
              <a:cs typeface="+mn-cs"/>
            </a:endParaRPr>
          </a:p>
        </p:txBody>
      </p:sp>
      <p:pic>
        <p:nvPicPr>
          <p:cNvPr id="10" name="Picture 13"/>
          <p:cNvPicPr>
            <a:picLocks noChangeAspect="1"/>
          </p:cNvPicPr>
          <p:nvPr/>
        </p:nvPicPr>
        <p:blipFill>
          <a:blip r:embed="rId6" cstate="print"/>
          <a:srcRect/>
          <a:stretch>
            <a:fillRect/>
          </a:stretch>
        </p:blipFill>
        <p:spPr bwMode="auto">
          <a:xfrm>
            <a:off x="5257800" y="1676400"/>
            <a:ext cx="942975" cy="94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944562"/>
          </a:xfrm>
        </p:spPr>
        <p:txBody>
          <a:bodyPr/>
          <a:lstStyle/>
          <a:p>
            <a:r>
              <a:rPr lang="en-US" sz="3300" dirty="0" smtClean="0"/>
              <a:t>Alkali-Silica Reaction Distresses in the field</a:t>
            </a:r>
          </a:p>
        </p:txBody>
      </p:sp>
      <p:pic>
        <p:nvPicPr>
          <p:cNvPr id="20483" name="Picture 4"/>
          <p:cNvPicPr>
            <a:picLocks noGrp="1" noChangeAspect="1" noChangeArrowheads="1"/>
          </p:cNvPicPr>
          <p:nvPr>
            <p:ph idx="1"/>
          </p:nvPr>
        </p:nvPicPr>
        <p:blipFill>
          <a:blip r:embed="rId3" cstate="print"/>
          <a:srcRect/>
          <a:stretch>
            <a:fillRect/>
          </a:stretch>
        </p:blipFill>
        <p:spPr>
          <a:xfrm>
            <a:off x="457200" y="1447800"/>
            <a:ext cx="3170238" cy="2376488"/>
          </a:xfrm>
        </p:spPr>
      </p:pic>
      <p:pic>
        <p:nvPicPr>
          <p:cNvPr id="20484" name="Picture 2"/>
          <p:cNvPicPr>
            <a:picLocks noChangeAspect="1" noChangeArrowheads="1"/>
          </p:cNvPicPr>
          <p:nvPr/>
        </p:nvPicPr>
        <p:blipFill>
          <a:blip r:embed="rId4" cstate="print"/>
          <a:srcRect/>
          <a:stretch>
            <a:fillRect/>
          </a:stretch>
        </p:blipFill>
        <p:spPr bwMode="auto">
          <a:xfrm>
            <a:off x="457200" y="3962400"/>
            <a:ext cx="3200400" cy="2400300"/>
          </a:xfrm>
          <a:prstGeom prst="rect">
            <a:avLst/>
          </a:prstGeom>
          <a:noFill/>
          <a:ln w="9525">
            <a:noFill/>
            <a:miter lim="800000"/>
            <a:headEnd/>
            <a:tailEnd/>
          </a:ln>
        </p:spPr>
      </p:pic>
      <p:pic>
        <p:nvPicPr>
          <p:cNvPr id="20485" name="Picture 3"/>
          <p:cNvPicPr>
            <a:picLocks noChangeAspect="1" noChangeArrowheads="1"/>
          </p:cNvPicPr>
          <p:nvPr/>
        </p:nvPicPr>
        <p:blipFill>
          <a:blip r:embed="rId5" cstate="print"/>
          <a:srcRect/>
          <a:stretch>
            <a:fillRect/>
          </a:stretch>
        </p:blipFill>
        <p:spPr bwMode="auto">
          <a:xfrm>
            <a:off x="5257800" y="1447800"/>
            <a:ext cx="3430588" cy="2387600"/>
          </a:xfrm>
          <a:prstGeom prst="rect">
            <a:avLst/>
          </a:prstGeom>
          <a:noFill/>
          <a:ln w="9525">
            <a:noFill/>
            <a:miter lim="800000"/>
            <a:headEnd/>
            <a:tailEnd/>
          </a:ln>
        </p:spPr>
      </p:pic>
      <p:pic>
        <p:nvPicPr>
          <p:cNvPr id="20486" name="Picture 2"/>
          <p:cNvPicPr>
            <a:picLocks noChangeAspect="1" noChangeArrowheads="1"/>
          </p:cNvPicPr>
          <p:nvPr/>
        </p:nvPicPr>
        <p:blipFill>
          <a:blip r:embed="rId6" cstate="print"/>
          <a:srcRect/>
          <a:stretch>
            <a:fillRect/>
          </a:stretch>
        </p:blipFill>
        <p:spPr bwMode="auto">
          <a:xfrm>
            <a:off x="5257800" y="3886200"/>
            <a:ext cx="3429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p:nvPr/>
        </p:nvPicPr>
        <p:blipFill>
          <a:blip r:embed="rId2" cstate="print"/>
          <a:srcRect/>
          <a:stretch>
            <a:fillRect/>
          </a:stretch>
        </p:blipFill>
        <p:spPr bwMode="auto">
          <a:xfrm>
            <a:off x="381000" y="0"/>
            <a:ext cx="8686800" cy="6477000"/>
          </a:xfrm>
          <a:prstGeom prst="rect">
            <a:avLst/>
          </a:prstGeom>
          <a:noFill/>
          <a:ln w="9525">
            <a:noFill/>
            <a:miter lim="800000"/>
            <a:headEnd/>
            <a:tailEnd/>
          </a:ln>
        </p:spPr>
      </p:pic>
    </p:spTree>
    <p:extLst>
      <p:ext uri="{BB962C8B-B14F-4D97-AF65-F5344CB8AC3E}">
        <p14:creationId xmlns="" xmlns:p14="http://schemas.microsoft.com/office/powerpoint/2010/main" val="108118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srcRect/>
          <a:stretch>
            <a:fillRect/>
          </a:stretch>
        </p:blipFill>
        <p:spPr bwMode="auto">
          <a:xfrm>
            <a:off x="381000" y="-23884"/>
            <a:ext cx="8610600" cy="6400800"/>
          </a:xfrm>
          <a:prstGeom prst="rect">
            <a:avLst/>
          </a:prstGeom>
          <a:noFill/>
          <a:ln w="9525">
            <a:noFill/>
            <a:miter lim="800000"/>
            <a:headEnd/>
            <a:tailEnd/>
          </a:ln>
        </p:spPr>
      </p:pic>
    </p:spTree>
    <p:extLst>
      <p:ext uri="{BB962C8B-B14F-4D97-AF65-F5344CB8AC3E}">
        <p14:creationId xmlns="" xmlns:p14="http://schemas.microsoft.com/office/powerpoint/2010/main" val="56501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Freeform 4"/>
          <p:cNvSpPr>
            <a:spLocks/>
          </p:cNvSpPr>
          <p:nvPr>
            <p:custDataLst>
              <p:tags r:id="rId1"/>
            </p:custDataLst>
          </p:nvPr>
        </p:nvSpPr>
        <p:spPr bwMode="auto">
          <a:xfrm>
            <a:off x="2519363" y="5394325"/>
            <a:ext cx="33337" cy="57150"/>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51" name="Freeform 5"/>
          <p:cNvSpPr>
            <a:spLocks/>
          </p:cNvSpPr>
          <p:nvPr>
            <p:custDataLst>
              <p:tags r:id="rId2"/>
            </p:custDataLst>
          </p:nvPr>
        </p:nvSpPr>
        <p:spPr bwMode="auto">
          <a:xfrm>
            <a:off x="677863" y="1495425"/>
            <a:ext cx="784225" cy="446088"/>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2" name="Freeform 6"/>
          <p:cNvSpPr>
            <a:spLocks/>
          </p:cNvSpPr>
          <p:nvPr>
            <p:custDataLst>
              <p:tags r:id="rId3"/>
            </p:custDataLst>
          </p:nvPr>
        </p:nvSpPr>
        <p:spPr bwMode="auto">
          <a:xfrm>
            <a:off x="1138238" y="2111375"/>
            <a:ext cx="1381125" cy="769938"/>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0070C0"/>
          </a:solidFill>
          <a:ln w="9525" cmpd="sng">
            <a:solidFill>
              <a:srgbClr val="FFFFFF"/>
            </a:solidFill>
            <a:prstDash val="solid"/>
            <a:round/>
            <a:headEnd/>
            <a:tailEnd/>
          </a:ln>
        </p:spPr>
        <p:txBody>
          <a:bodyPr/>
          <a:lstStyle/>
          <a:p>
            <a:endParaRPr lang="en-US">
              <a:solidFill>
                <a:srgbClr val="FF0000"/>
              </a:solidFill>
            </a:endParaRPr>
          </a:p>
        </p:txBody>
      </p:sp>
      <p:sp>
        <p:nvSpPr>
          <p:cNvPr id="2053" name="Freeform 7"/>
          <p:cNvSpPr>
            <a:spLocks/>
          </p:cNvSpPr>
          <p:nvPr>
            <p:custDataLst>
              <p:tags r:id="rId4"/>
            </p:custDataLst>
          </p:nvPr>
        </p:nvSpPr>
        <p:spPr bwMode="auto">
          <a:xfrm>
            <a:off x="1971675" y="3662363"/>
            <a:ext cx="339725" cy="590550"/>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4" name="Freeform 8"/>
          <p:cNvSpPr>
            <a:spLocks/>
          </p:cNvSpPr>
          <p:nvPr>
            <p:custDataLst>
              <p:tags r:id="rId5"/>
            </p:custDataLst>
          </p:nvPr>
        </p:nvSpPr>
        <p:spPr bwMode="auto">
          <a:xfrm>
            <a:off x="2271713" y="4225925"/>
            <a:ext cx="261937" cy="1130300"/>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5" name="Freeform 9"/>
          <p:cNvSpPr>
            <a:spLocks/>
          </p:cNvSpPr>
          <p:nvPr>
            <p:custDataLst>
              <p:tags r:id="rId6"/>
            </p:custDataLst>
          </p:nvPr>
        </p:nvSpPr>
        <p:spPr bwMode="auto">
          <a:xfrm>
            <a:off x="2176463" y="3508375"/>
            <a:ext cx="966787" cy="1203325"/>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6" name="Freeform 10"/>
          <p:cNvSpPr>
            <a:spLocks/>
          </p:cNvSpPr>
          <p:nvPr>
            <p:custDataLst>
              <p:tags r:id="rId7"/>
            </p:custDataLst>
          </p:nvPr>
        </p:nvSpPr>
        <p:spPr bwMode="auto">
          <a:xfrm>
            <a:off x="4289425" y="2454275"/>
            <a:ext cx="69850" cy="49213"/>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7" name="Freeform 11"/>
          <p:cNvSpPr>
            <a:spLocks/>
          </p:cNvSpPr>
          <p:nvPr>
            <p:custDataLst>
              <p:tags r:id="rId8"/>
            </p:custDataLst>
          </p:nvPr>
        </p:nvSpPr>
        <p:spPr bwMode="auto">
          <a:xfrm>
            <a:off x="3787775" y="2328863"/>
            <a:ext cx="82550" cy="160337"/>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8" name="Freeform 12"/>
          <p:cNvSpPr>
            <a:spLocks/>
          </p:cNvSpPr>
          <p:nvPr>
            <p:custDataLst>
              <p:tags r:id="rId9"/>
            </p:custDataLst>
          </p:nvPr>
        </p:nvSpPr>
        <p:spPr bwMode="auto">
          <a:xfrm>
            <a:off x="3868738" y="1814513"/>
            <a:ext cx="171450" cy="269875"/>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0070C0"/>
          </a:solidFill>
          <a:ln w="9525" cmpd="sng">
            <a:solidFill>
              <a:srgbClr val="FFFFFF"/>
            </a:solidFill>
            <a:prstDash val="solid"/>
            <a:round/>
            <a:headEnd/>
            <a:tailEnd/>
          </a:ln>
        </p:spPr>
        <p:txBody>
          <a:bodyPr/>
          <a:lstStyle/>
          <a:p>
            <a:endParaRPr lang="en-US"/>
          </a:p>
        </p:txBody>
      </p:sp>
      <p:sp>
        <p:nvSpPr>
          <p:cNvPr id="2059" name="Freeform 13"/>
          <p:cNvSpPr>
            <a:spLocks/>
          </p:cNvSpPr>
          <p:nvPr>
            <p:custDataLst>
              <p:tags r:id="rId10"/>
            </p:custDataLst>
          </p:nvPr>
        </p:nvSpPr>
        <p:spPr bwMode="auto">
          <a:xfrm>
            <a:off x="4227513" y="2117725"/>
            <a:ext cx="169862" cy="7620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0" name="Freeform 14"/>
          <p:cNvSpPr>
            <a:spLocks/>
          </p:cNvSpPr>
          <p:nvPr>
            <p:custDataLst>
              <p:tags r:id="rId11"/>
            </p:custDataLst>
          </p:nvPr>
        </p:nvSpPr>
        <p:spPr bwMode="auto">
          <a:xfrm>
            <a:off x="5719763" y="1966913"/>
            <a:ext cx="1281112" cy="1038225"/>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0070C0"/>
          </a:solidFill>
          <a:ln w="9525" cmpd="sng">
            <a:solidFill>
              <a:srgbClr val="FFFFFF"/>
            </a:solidFill>
            <a:prstDash val="solid"/>
            <a:round/>
            <a:headEnd/>
            <a:tailEnd/>
          </a:ln>
        </p:spPr>
        <p:txBody>
          <a:bodyPr/>
          <a:lstStyle/>
          <a:p>
            <a:endParaRPr lang="en-US"/>
          </a:p>
        </p:txBody>
      </p:sp>
      <p:sp>
        <p:nvSpPr>
          <p:cNvPr id="2061" name="Freeform 15"/>
          <p:cNvSpPr>
            <a:spLocks/>
          </p:cNvSpPr>
          <p:nvPr>
            <p:custDataLst>
              <p:tags r:id="rId12"/>
            </p:custDataLst>
          </p:nvPr>
        </p:nvSpPr>
        <p:spPr bwMode="auto">
          <a:xfrm>
            <a:off x="4411663" y="1508125"/>
            <a:ext cx="220662" cy="273050"/>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2" name="Freeform 16"/>
          <p:cNvSpPr>
            <a:spLocks/>
          </p:cNvSpPr>
          <p:nvPr>
            <p:custDataLst>
              <p:tags r:id="rId13"/>
            </p:custDataLst>
          </p:nvPr>
        </p:nvSpPr>
        <p:spPr bwMode="auto">
          <a:xfrm>
            <a:off x="4148138" y="1925638"/>
            <a:ext cx="182562" cy="238125"/>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063" name="Freeform 17"/>
          <p:cNvSpPr>
            <a:spLocks/>
          </p:cNvSpPr>
          <p:nvPr>
            <p:custDataLst>
              <p:tags r:id="rId14"/>
            </p:custDataLst>
          </p:nvPr>
        </p:nvSpPr>
        <p:spPr bwMode="auto">
          <a:xfrm>
            <a:off x="4173538" y="2182813"/>
            <a:ext cx="250825" cy="274637"/>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064" name="Freeform 18"/>
          <p:cNvSpPr>
            <a:spLocks/>
          </p:cNvSpPr>
          <p:nvPr>
            <p:custDataLst>
              <p:tags r:id="rId15"/>
            </p:custDataLst>
          </p:nvPr>
        </p:nvSpPr>
        <p:spPr bwMode="auto">
          <a:xfrm>
            <a:off x="4191000" y="2351088"/>
            <a:ext cx="33338" cy="82550"/>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065" name="Group 19"/>
          <p:cNvGrpSpPr>
            <a:grpSpLocks/>
          </p:cNvGrpSpPr>
          <p:nvPr>
            <p:custDataLst>
              <p:tags r:id="rId16"/>
            </p:custDataLst>
          </p:nvPr>
        </p:nvGrpSpPr>
        <p:grpSpPr bwMode="auto">
          <a:xfrm>
            <a:off x="6510338" y="3411538"/>
            <a:ext cx="473075" cy="212725"/>
            <a:chOff x="4488" y="2394"/>
            <a:chExt cx="358" cy="124"/>
          </a:xfrm>
        </p:grpSpPr>
        <p:sp>
          <p:nvSpPr>
            <p:cNvPr id="2596"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97"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066" name="Freeform 22"/>
          <p:cNvSpPr>
            <a:spLocks/>
          </p:cNvSpPr>
          <p:nvPr>
            <p:custDataLst>
              <p:tags r:id="rId17"/>
            </p:custDataLst>
          </p:nvPr>
        </p:nvSpPr>
        <p:spPr bwMode="auto">
          <a:xfrm>
            <a:off x="4532313" y="1287463"/>
            <a:ext cx="3065462" cy="1074737"/>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067" name="Freeform 23"/>
          <p:cNvSpPr>
            <a:spLocks/>
          </p:cNvSpPr>
          <p:nvPr>
            <p:custDataLst>
              <p:tags r:id="rId18"/>
            </p:custDataLst>
          </p:nvPr>
        </p:nvSpPr>
        <p:spPr bwMode="auto">
          <a:xfrm>
            <a:off x="3795713" y="2274888"/>
            <a:ext cx="280987" cy="247650"/>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8" name="Freeform 24"/>
          <p:cNvSpPr>
            <a:spLocks/>
          </p:cNvSpPr>
          <p:nvPr>
            <p:custDataLst>
              <p:tags r:id="rId19"/>
            </p:custDataLst>
          </p:nvPr>
        </p:nvSpPr>
        <p:spPr bwMode="auto">
          <a:xfrm>
            <a:off x="6427788" y="3013075"/>
            <a:ext cx="207962" cy="455613"/>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US"/>
          </a:p>
        </p:txBody>
      </p:sp>
      <p:sp>
        <p:nvSpPr>
          <p:cNvPr id="2069" name="Freeform 25"/>
          <p:cNvSpPr>
            <a:spLocks/>
          </p:cNvSpPr>
          <p:nvPr>
            <p:custDataLst>
              <p:tags r:id="rId20"/>
            </p:custDataLst>
          </p:nvPr>
        </p:nvSpPr>
        <p:spPr bwMode="auto">
          <a:xfrm>
            <a:off x="2536825" y="54006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a:p>
        </p:txBody>
      </p:sp>
      <p:sp>
        <p:nvSpPr>
          <p:cNvPr id="2070" name="Line 26" descr="Horizontal dunkel"/>
          <p:cNvSpPr>
            <a:spLocks noChangeShapeType="1"/>
          </p:cNvSpPr>
          <p:nvPr>
            <p:custDataLst>
              <p:tags r:id="rId21"/>
            </p:custDataLst>
          </p:nvPr>
        </p:nvSpPr>
        <p:spPr bwMode="auto">
          <a:xfrm>
            <a:off x="998538" y="2322513"/>
            <a:ext cx="3175" cy="9525"/>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71" name="Freeform 27"/>
          <p:cNvSpPr>
            <a:spLocks/>
          </p:cNvSpPr>
          <p:nvPr>
            <p:custDataLst>
              <p:tags r:id="rId22"/>
            </p:custDataLst>
          </p:nvPr>
        </p:nvSpPr>
        <p:spPr bwMode="auto">
          <a:xfrm>
            <a:off x="1001713" y="2319338"/>
            <a:ext cx="3175" cy="55562"/>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US"/>
          </a:p>
        </p:txBody>
      </p:sp>
      <p:sp>
        <p:nvSpPr>
          <p:cNvPr id="2072" name="Freeform 28"/>
          <p:cNvSpPr>
            <a:spLocks/>
          </p:cNvSpPr>
          <p:nvPr>
            <p:custDataLst>
              <p:tags r:id="rId23"/>
            </p:custDataLst>
          </p:nvPr>
        </p:nvSpPr>
        <p:spPr bwMode="auto">
          <a:xfrm>
            <a:off x="977900" y="2373313"/>
            <a:ext cx="23813" cy="57150"/>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US"/>
          </a:p>
        </p:txBody>
      </p:sp>
      <p:sp>
        <p:nvSpPr>
          <p:cNvPr id="2073" name="Freeform 29"/>
          <p:cNvSpPr>
            <a:spLocks/>
          </p:cNvSpPr>
          <p:nvPr>
            <p:custDataLst>
              <p:tags r:id="rId24"/>
            </p:custDataLst>
          </p:nvPr>
        </p:nvSpPr>
        <p:spPr bwMode="auto">
          <a:xfrm>
            <a:off x="2303463" y="2368550"/>
            <a:ext cx="49212" cy="57150"/>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US"/>
          </a:p>
        </p:txBody>
      </p:sp>
      <p:sp>
        <p:nvSpPr>
          <p:cNvPr id="2074" name="Freeform 30"/>
          <p:cNvSpPr>
            <a:spLocks/>
          </p:cNvSpPr>
          <p:nvPr>
            <p:custDataLst>
              <p:tags r:id="rId25"/>
            </p:custDataLst>
          </p:nvPr>
        </p:nvSpPr>
        <p:spPr bwMode="auto">
          <a:xfrm>
            <a:off x="5041900" y="1925638"/>
            <a:ext cx="874713" cy="452437"/>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US"/>
          </a:p>
        </p:txBody>
      </p:sp>
      <p:sp>
        <p:nvSpPr>
          <p:cNvPr id="2075" name="Freeform 31"/>
          <p:cNvSpPr>
            <a:spLocks/>
          </p:cNvSpPr>
          <p:nvPr>
            <p:custDataLst>
              <p:tags r:id="rId26"/>
            </p:custDataLst>
          </p:nvPr>
        </p:nvSpPr>
        <p:spPr bwMode="auto">
          <a:xfrm>
            <a:off x="5272088" y="2228850"/>
            <a:ext cx="409575" cy="249238"/>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US"/>
          </a:p>
        </p:txBody>
      </p:sp>
      <p:sp>
        <p:nvSpPr>
          <p:cNvPr id="2076" name="Freeform 32"/>
          <p:cNvSpPr>
            <a:spLocks/>
          </p:cNvSpPr>
          <p:nvPr>
            <p:custDataLst>
              <p:tags r:id="rId27"/>
            </p:custDataLst>
          </p:nvPr>
        </p:nvSpPr>
        <p:spPr bwMode="auto">
          <a:xfrm>
            <a:off x="4079875" y="3232150"/>
            <a:ext cx="296863" cy="288925"/>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US"/>
          </a:p>
        </p:txBody>
      </p:sp>
      <p:sp>
        <p:nvSpPr>
          <p:cNvPr id="2077" name="Freeform 33"/>
          <p:cNvSpPr>
            <a:spLocks/>
          </p:cNvSpPr>
          <p:nvPr>
            <p:custDataLst>
              <p:tags r:id="rId28"/>
            </p:custDataLst>
          </p:nvPr>
        </p:nvSpPr>
        <p:spPr bwMode="auto">
          <a:xfrm>
            <a:off x="4922838" y="3097213"/>
            <a:ext cx="152400" cy="169862"/>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US"/>
          </a:p>
        </p:txBody>
      </p:sp>
      <p:sp>
        <p:nvSpPr>
          <p:cNvPr id="2078" name="Freeform 34"/>
          <p:cNvSpPr>
            <a:spLocks/>
          </p:cNvSpPr>
          <p:nvPr>
            <p:custDataLst>
              <p:tags r:id="rId29"/>
            </p:custDataLst>
          </p:nvPr>
        </p:nvSpPr>
        <p:spPr bwMode="auto">
          <a:xfrm>
            <a:off x="4384675" y="2101850"/>
            <a:ext cx="125413" cy="57150"/>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9" name="Freeform 35"/>
          <p:cNvSpPr>
            <a:spLocks/>
          </p:cNvSpPr>
          <p:nvPr>
            <p:custDataLst>
              <p:tags r:id="rId30"/>
            </p:custDataLst>
          </p:nvPr>
        </p:nvSpPr>
        <p:spPr bwMode="auto">
          <a:xfrm>
            <a:off x="5248275" y="2822575"/>
            <a:ext cx="19050" cy="57150"/>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US"/>
          </a:p>
        </p:txBody>
      </p:sp>
      <p:sp>
        <p:nvSpPr>
          <p:cNvPr id="2080" name="Freeform 36"/>
          <p:cNvSpPr>
            <a:spLocks/>
          </p:cNvSpPr>
          <p:nvPr>
            <p:custDataLst>
              <p:tags r:id="rId31"/>
            </p:custDataLst>
          </p:nvPr>
        </p:nvSpPr>
        <p:spPr bwMode="auto">
          <a:xfrm>
            <a:off x="5367338" y="2827338"/>
            <a:ext cx="14287" cy="57150"/>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US"/>
          </a:p>
        </p:txBody>
      </p:sp>
      <p:sp>
        <p:nvSpPr>
          <p:cNvPr id="2081" name="Freeform 37"/>
          <p:cNvSpPr>
            <a:spLocks/>
          </p:cNvSpPr>
          <p:nvPr>
            <p:custDataLst>
              <p:tags r:id="rId32"/>
            </p:custDataLst>
          </p:nvPr>
        </p:nvSpPr>
        <p:spPr bwMode="auto">
          <a:xfrm>
            <a:off x="6854825" y="3487738"/>
            <a:ext cx="44450" cy="57150"/>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US"/>
          </a:p>
        </p:txBody>
      </p:sp>
      <p:grpSp>
        <p:nvGrpSpPr>
          <p:cNvPr id="2082" name="Group 38"/>
          <p:cNvGrpSpPr>
            <a:grpSpLocks/>
          </p:cNvGrpSpPr>
          <p:nvPr>
            <p:custDataLst>
              <p:tags r:id="rId33"/>
            </p:custDataLst>
          </p:nvPr>
        </p:nvGrpSpPr>
        <p:grpSpPr bwMode="auto">
          <a:xfrm>
            <a:off x="2706688" y="5295900"/>
            <a:ext cx="65087" cy="55563"/>
            <a:chOff x="1654" y="3671"/>
            <a:chExt cx="49" cy="17"/>
          </a:xfrm>
        </p:grpSpPr>
        <p:sp>
          <p:nvSpPr>
            <p:cNvPr id="2594"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a:p>
          </p:txBody>
        </p:sp>
        <p:sp>
          <p:nvSpPr>
            <p:cNvPr id="2595"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083" name="Freeform 41"/>
          <p:cNvSpPr>
            <a:spLocks/>
          </p:cNvSpPr>
          <p:nvPr>
            <p:custDataLst>
              <p:tags r:id="rId34"/>
            </p:custDataLst>
          </p:nvPr>
        </p:nvSpPr>
        <p:spPr bwMode="auto">
          <a:xfrm>
            <a:off x="2354263" y="3090863"/>
            <a:ext cx="31750" cy="58737"/>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US"/>
          </a:p>
        </p:txBody>
      </p:sp>
      <p:sp>
        <p:nvSpPr>
          <p:cNvPr id="2084" name="Freeform 42"/>
          <p:cNvSpPr>
            <a:spLocks/>
          </p:cNvSpPr>
          <p:nvPr>
            <p:custDataLst>
              <p:tags r:id="rId35"/>
            </p:custDataLst>
          </p:nvPr>
        </p:nvSpPr>
        <p:spPr bwMode="auto">
          <a:xfrm>
            <a:off x="2409825" y="3097213"/>
            <a:ext cx="1588" cy="58737"/>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US"/>
          </a:p>
        </p:txBody>
      </p:sp>
      <p:sp>
        <p:nvSpPr>
          <p:cNvPr id="2085" name="Freeform 43"/>
          <p:cNvSpPr>
            <a:spLocks/>
          </p:cNvSpPr>
          <p:nvPr>
            <p:custDataLst>
              <p:tags r:id="rId36"/>
            </p:custDataLst>
          </p:nvPr>
        </p:nvSpPr>
        <p:spPr bwMode="auto">
          <a:xfrm>
            <a:off x="2422525" y="3098800"/>
            <a:ext cx="6350" cy="58738"/>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86" name="Freeform 44"/>
          <p:cNvSpPr>
            <a:spLocks/>
          </p:cNvSpPr>
          <p:nvPr>
            <p:custDataLst>
              <p:tags r:id="rId37"/>
            </p:custDataLst>
          </p:nvPr>
        </p:nvSpPr>
        <p:spPr bwMode="auto">
          <a:xfrm>
            <a:off x="2436813" y="3089275"/>
            <a:ext cx="7937" cy="57150"/>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087" name="Freeform 45"/>
          <p:cNvSpPr>
            <a:spLocks/>
          </p:cNvSpPr>
          <p:nvPr>
            <p:custDataLst>
              <p:tags r:id="rId38"/>
            </p:custDataLst>
          </p:nvPr>
        </p:nvSpPr>
        <p:spPr bwMode="auto">
          <a:xfrm>
            <a:off x="2416175" y="3081338"/>
            <a:ext cx="11113" cy="58737"/>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88" name="Freeform 46"/>
          <p:cNvSpPr>
            <a:spLocks/>
          </p:cNvSpPr>
          <p:nvPr>
            <p:custDataLst>
              <p:tags r:id="rId39"/>
            </p:custDataLst>
          </p:nvPr>
        </p:nvSpPr>
        <p:spPr bwMode="auto">
          <a:xfrm>
            <a:off x="2465388" y="3109913"/>
            <a:ext cx="14287" cy="60325"/>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US"/>
          </a:p>
        </p:txBody>
      </p:sp>
      <p:sp>
        <p:nvSpPr>
          <p:cNvPr id="2089" name="Line 47"/>
          <p:cNvSpPr>
            <a:spLocks noChangeShapeType="1"/>
          </p:cNvSpPr>
          <p:nvPr>
            <p:custDataLst>
              <p:tags r:id="rId40"/>
            </p:custDataLst>
          </p:nvPr>
        </p:nvSpPr>
        <p:spPr bwMode="auto">
          <a:xfrm flipH="1" flipV="1">
            <a:off x="2473325" y="3106738"/>
            <a:ext cx="6350" cy="9525"/>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90" name="Line 48"/>
          <p:cNvSpPr>
            <a:spLocks noChangeShapeType="1"/>
          </p:cNvSpPr>
          <p:nvPr>
            <p:custDataLst>
              <p:tags r:id="rId41"/>
            </p:custDataLst>
          </p:nvPr>
        </p:nvSpPr>
        <p:spPr bwMode="auto">
          <a:xfrm flipH="1">
            <a:off x="2473325" y="3132138"/>
            <a:ext cx="6350" cy="11112"/>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91" name="Freeform 49"/>
          <p:cNvSpPr>
            <a:spLocks/>
          </p:cNvSpPr>
          <p:nvPr>
            <p:custDataLst>
              <p:tags r:id="rId42"/>
            </p:custDataLst>
          </p:nvPr>
        </p:nvSpPr>
        <p:spPr bwMode="auto">
          <a:xfrm>
            <a:off x="2473325" y="3127375"/>
            <a:ext cx="11113" cy="58738"/>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092" name="Freeform 50"/>
          <p:cNvSpPr>
            <a:spLocks/>
          </p:cNvSpPr>
          <p:nvPr>
            <p:custDataLst>
              <p:tags r:id="rId43"/>
            </p:custDataLst>
          </p:nvPr>
        </p:nvSpPr>
        <p:spPr bwMode="auto">
          <a:xfrm>
            <a:off x="2479675" y="3155950"/>
            <a:ext cx="17463" cy="55563"/>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US"/>
          </a:p>
        </p:txBody>
      </p:sp>
      <p:sp>
        <p:nvSpPr>
          <p:cNvPr id="2093" name="Freeform 51"/>
          <p:cNvSpPr>
            <a:spLocks/>
          </p:cNvSpPr>
          <p:nvPr>
            <p:custDataLst>
              <p:tags r:id="rId44"/>
            </p:custDataLst>
          </p:nvPr>
        </p:nvSpPr>
        <p:spPr bwMode="auto">
          <a:xfrm>
            <a:off x="2486025" y="3203575"/>
            <a:ext cx="15875" cy="57150"/>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94" name="Freeform 52"/>
          <p:cNvSpPr>
            <a:spLocks/>
          </p:cNvSpPr>
          <p:nvPr>
            <p:custDataLst>
              <p:tags r:id="rId45"/>
            </p:custDataLst>
          </p:nvPr>
        </p:nvSpPr>
        <p:spPr bwMode="auto">
          <a:xfrm>
            <a:off x="2495550" y="3228975"/>
            <a:ext cx="3175" cy="57150"/>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US"/>
          </a:p>
        </p:txBody>
      </p:sp>
      <p:sp>
        <p:nvSpPr>
          <p:cNvPr id="2095" name="Freeform 53"/>
          <p:cNvSpPr>
            <a:spLocks/>
          </p:cNvSpPr>
          <p:nvPr>
            <p:custDataLst>
              <p:tags r:id="rId46"/>
            </p:custDataLst>
          </p:nvPr>
        </p:nvSpPr>
        <p:spPr bwMode="auto">
          <a:xfrm>
            <a:off x="2517775" y="3259138"/>
            <a:ext cx="1588" cy="55562"/>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96" name="Freeform 54"/>
          <p:cNvSpPr>
            <a:spLocks/>
          </p:cNvSpPr>
          <p:nvPr>
            <p:custDataLst>
              <p:tags r:id="rId47"/>
            </p:custDataLst>
          </p:nvPr>
        </p:nvSpPr>
        <p:spPr bwMode="auto">
          <a:xfrm>
            <a:off x="2479675" y="3271838"/>
            <a:ext cx="15875" cy="58737"/>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097" name="Freeform 55"/>
          <p:cNvSpPr>
            <a:spLocks/>
          </p:cNvSpPr>
          <p:nvPr>
            <p:custDataLst>
              <p:tags r:id="rId48"/>
            </p:custDataLst>
          </p:nvPr>
        </p:nvSpPr>
        <p:spPr bwMode="auto">
          <a:xfrm>
            <a:off x="2465388" y="3336925"/>
            <a:ext cx="23812" cy="57150"/>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US"/>
          </a:p>
        </p:txBody>
      </p:sp>
      <p:sp>
        <p:nvSpPr>
          <p:cNvPr id="2098" name="Freeform 56"/>
          <p:cNvSpPr>
            <a:spLocks/>
          </p:cNvSpPr>
          <p:nvPr>
            <p:custDataLst>
              <p:tags r:id="rId49"/>
            </p:custDataLst>
          </p:nvPr>
        </p:nvSpPr>
        <p:spPr bwMode="auto">
          <a:xfrm>
            <a:off x="2484438" y="3313113"/>
            <a:ext cx="12700" cy="57150"/>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99" name="Freeform 57"/>
          <p:cNvSpPr>
            <a:spLocks/>
          </p:cNvSpPr>
          <p:nvPr>
            <p:custDataLst>
              <p:tags r:id="rId50"/>
            </p:custDataLst>
          </p:nvPr>
        </p:nvSpPr>
        <p:spPr bwMode="auto">
          <a:xfrm>
            <a:off x="1966913" y="2984500"/>
            <a:ext cx="15875" cy="57150"/>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00" name="Group 58"/>
          <p:cNvGrpSpPr>
            <a:grpSpLocks/>
          </p:cNvGrpSpPr>
          <p:nvPr>
            <p:custDataLst>
              <p:tags r:id="rId51"/>
            </p:custDataLst>
          </p:nvPr>
        </p:nvGrpSpPr>
        <p:grpSpPr bwMode="auto">
          <a:xfrm>
            <a:off x="2092325" y="2817813"/>
            <a:ext cx="131763" cy="195262"/>
            <a:chOff x="1199" y="2121"/>
            <a:chExt cx="97" cy="123"/>
          </a:xfrm>
        </p:grpSpPr>
        <p:sp>
          <p:nvSpPr>
            <p:cNvPr id="2584"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a:p>
          </p:txBody>
        </p:sp>
        <p:sp>
          <p:nvSpPr>
            <p:cNvPr id="2585"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86"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a:p>
          </p:txBody>
        </p:sp>
        <p:sp>
          <p:nvSpPr>
            <p:cNvPr id="2587"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a:p>
          </p:txBody>
        </p:sp>
        <p:sp>
          <p:nvSpPr>
            <p:cNvPr id="2588"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589"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90"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591"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a:p>
          </p:txBody>
        </p:sp>
        <p:sp>
          <p:nvSpPr>
            <p:cNvPr id="2592"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a:p>
          </p:txBody>
        </p:sp>
        <p:sp>
          <p:nvSpPr>
            <p:cNvPr id="2593"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101" name="Freeform 69"/>
          <p:cNvSpPr>
            <a:spLocks/>
          </p:cNvSpPr>
          <p:nvPr>
            <p:custDataLst>
              <p:tags r:id="rId52"/>
            </p:custDataLst>
          </p:nvPr>
        </p:nvSpPr>
        <p:spPr bwMode="auto">
          <a:xfrm>
            <a:off x="7905750" y="4244975"/>
            <a:ext cx="12700" cy="57150"/>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US"/>
          </a:p>
        </p:txBody>
      </p:sp>
      <p:sp>
        <p:nvSpPr>
          <p:cNvPr id="2102" name="Freeform 70"/>
          <p:cNvSpPr>
            <a:spLocks/>
          </p:cNvSpPr>
          <p:nvPr>
            <p:custDataLst>
              <p:tags r:id="rId53"/>
            </p:custDataLst>
          </p:nvPr>
        </p:nvSpPr>
        <p:spPr bwMode="auto">
          <a:xfrm>
            <a:off x="7915275" y="4335463"/>
            <a:ext cx="9525" cy="58737"/>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US"/>
          </a:p>
        </p:txBody>
      </p:sp>
      <p:sp>
        <p:nvSpPr>
          <p:cNvPr id="2103" name="Freeform 71"/>
          <p:cNvSpPr>
            <a:spLocks/>
          </p:cNvSpPr>
          <p:nvPr>
            <p:custDataLst>
              <p:tags r:id="rId54"/>
            </p:custDataLst>
          </p:nvPr>
        </p:nvSpPr>
        <p:spPr bwMode="auto">
          <a:xfrm>
            <a:off x="8029575" y="4244975"/>
            <a:ext cx="77788" cy="130175"/>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US"/>
          </a:p>
        </p:txBody>
      </p:sp>
      <p:sp>
        <p:nvSpPr>
          <p:cNvPr id="2104" name="Freeform 72"/>
          <p:cNvSpPr>
            <a:spLocks/>
          </p:cNvSpPr>
          <p:nvPr>
            <p:custDataLst>
              <p:tags r:id="rId55"/>
            </p:custDataLst>
          </p:nvPr>
        </p:nvSpPr>
        <p:spPr bwMode="auto">
          <a:xfrm>
            <a:off x="8029575" y="4217988"/>
            <a:ext cx="14288" cy="57150"/>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05" name="Group 73"/>
          <p:cNvGrpSpPr>
            <a:grpSpLocks/>
          </p:cNvGrpSpPr>
          <p:nvPr>
            <p:custDataLst>
              <p:tags r:id="rId56"/>
            </p:custDataLst>
          </p:nvPr>
        </p:nvGrpSpPr>
        <p:grpSpPr bwMode="auto">
          <a:xfrm>
            <a:off x="7720013" y="4738688"/>
            <a:ext cx="458787" cy="404812"/>
            <a:chOff x="5372" y="3323"/>
            <a:chExt cx="341" cy="253"/>
          </a:xfrm>
        </p:grpSpPr>
        <p:sp>
          <p:nvSpPr>
            <p:cNvPr id="2581"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82"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83"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106" name="Freeform 77"/>
          <p:cNvSpPr>
            <a:spLocks/>
          </p:cNvSpPr>
          <p:nvPr>
            <p:custDataLst>
              <p:tags r:id="rId57"/>
            </p:custDataLst>
          </p:nvPr>
        </p:nvSpPr>
        <p:spPr bwMode="auto">
          <a:xfrm>
            <a:off x="7362825" y="3395663"/>
            <a:ext cx="9525" cy="57150"/>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US"/>
          </a:p>
        </p:txBody>
      </p:sp>
      <p:sp>
        <p:nvSpPr>
          <p:cNvPr id="2107" name="Freeform 78"/>
          <p:cNvSpPr>
            <a:spLocks/>
          </p:cNvSpPr>
          <p:nvPr>
            <p:custDataLst>
              <p:tags r:id="rId58"/>
            </p:custDataLst>
          </p:nvPr>
        </p:nvSpPr>
        <p:spPr bwMode="auto">
          <a:xfrm>
            <a:off x="8089900" y="4297363"/>
            <a:ext cx="14288" cy="57150"/>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08" name="Freeform 79"/>
          <p:cNvSpPr>
            <a:spLocks/>
          </p:cNvSpPr>
          <p:nvPr>
            <p:custDataLst>
              <p:tags r:id="rId59"/>
            </p:custDataLst>
          </p:nvPr>
        </p:nvSpPr>
        <p:spPr bwMode="auto">
          <a:xfrm>
            <a:off x="8112125" y="4306888"/>
            <a:ext cx="17463" cy="58737"/>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US"/>
          </a:p>
        </p:txBody>
      </p:sp>
      <p:sp>
        <p:nvSpPr>
          <p:cNvPr id="2109" name="Freeform 80"/>
          <p:cNvSpPr>
            <a:spLocks/>
          </p:cNvSpPr>
          <p:nvPr>
            <p:custDataLst>
              <p:tags r:id="rId60"/>
            </p:custDataLst>
          </p:nvPr>
        </p:nvSpPr>
        <p:spPr bwMode="auto">
          <a:xfrm>
            <a:off x="7426325" y="3384550"/>
            <a:ext cx="1588" cy="55563"/>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0" name="Freeform 81"/>
          <p:cNvSpPr>
            <a:spLocks/>
          </p:cNvSpPr>
          <p:nvPr>
            <p:custDataLst>
              <p:tags r:id="rId61"/>
            </p:custDataLst>
          </p:nvPr>
        </p:nvSpPr>
        <p:spPr bwMode="auto">
          <a:xfrm>
            <a:off x="7485063" y="3328988"/>
            <a:ext cx="6350" cy="57150"/>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US"/>
          </a:p>
        </p:txBody>
      </p:sp>
      <p:sp>
        <p:nvSpPr>
          <p:cNvPr id="2111" name="Freeform 82"/>
          <p:cNvSpPr>
            <a:spLocks/>
          </p:cNvSpPr>
          <p:nvPr>
            <p:custDataLst>
              <p:tags r:id="rId62"/>
            </p:custDataLst>
          </p:nvPr>
        </p:nvSpPr>
        <p:spPr bwMode="auto">
          <a:xfrm>
            <a:off x="7597775" y="3217863"/>
            <a:ext cx="4763" cy="57150"/>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2" name="Freeform 83"/>
          <p:cNvSpPr>
            <a:spLocks/>
          </p:cNvSpPr>
          <p:nvPr>
            <p:custDataLst>
              <p:tags r:id="rId63"/>
            </p:custDataLst>
          </p:nvPr>
        </p:nvSpPr>
        <p:spPr bwMode="auto">
          <a:xfrm>
            <a:off x="7750175" y="3916363"/>
            <a:ext cx="26988" cy="58737"/>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3" name="Freeform 84"/>
          <p:cNvSpPr>
            <a:spLocks/>
          </p:cNvSpPr>
          <p:nvPr>
            <p:custDataLst>
              <p:tags r:id="rId64"/>
            </p:custDataLst>
          </p:nvPr>
        </p:nvSpPr>
        <p:spPr bwMode="auto">
          <a:xfrm>
            <a:off x="7813675" y="3930650"/>
            <a:ext cx="12700" cy="57150"/>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4" name="Freeform 85"/>
          <p:cNvSpPr>
            <a:spLocks/>
          </p:cNvSpPr>
          <p:nvPr>
            <p:custDataLst>
              <p:tags r:id="rId65"/>
            </p:custDataLst>
          </p:nvPr>
        </p:nvSpPr>
        <p:spPr bwMode="auto">
          <a:xfrm>
            <a:off x="7670800" y="3706813"/>
            <a:ext cx="25400" cy="55562"/>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US"/>
          </a:p>
        </p:txBody>
      </p:sp>
      <p:sp>
        <p:nvSpPr>
          <p:cNvPr id="2115" name="Freeform 86"/>
          <p:cNvSpPr>
            <a:spLocks/>
          </p:cNvSpPr>
          <p:nvPr>
            <p:custDataLst>
              <p:tags r:id="rId66"/>
            </p:custDataLst>
          </p:nvPr>
        </p:nvSpPr>
        <p:spPr bwMode="auto">
          <a:xfrm>
            <a:off x="7613650" y="3681413"/>
            <a:ext cx="11113" cy="57150"/>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6" name="Freeform 87"/>
          <p:cNvSpPr>
            <a:spLocks/>
          </p:cNvSpPr>
          <p:nvPr>
            <p:custDataLst>
              <p:tags r:id="rId67"/>
            </p:custDataLst>
          </p:nvPr>
        </p:nvSpPr>
        <p:spPr bwMode="auto">
          <a:xfrm>
            <a:off x="7813675" y="4013200"/>
            <a:ext cx="31750" cy="57150"/>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US"/>
          </a:p>
        </p:txBody>
      </p:sp>
      <p:sp>
        <p:nvSpPr>
          <p:cNvPr id="2117" name="Freeform 88"/>
          <p:cNvSpPr>
            <a:spLocks/>
          </p:cNvSpPr>
          <p:nvPr>
            <p:custDataLst>
              <p:tags r:id="rId68"/>
            </p:custDataLst>
          </p:nvPr>
        </p:nvSpPr>
        <p:spPr bwMode="auto">
          <a:xfrm>
            <a:off x="7769225" y="4002088"/>
            <a:ext cx="22225" cy="57150"/>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US"/>
          </a:p>
        </p:txBody>
      </p:sp>
      <p:sp>
        <p:nvSpPr>
          <p:cNvPr id="2118" name="Line 89"/>
          <p:cNvSpPr>
            <a:spLocks noChangeShapeType="1"/>
          </p:cNvSpPr>
          <p:nvPr>
            <p:custDataLst>
              <p:tags r:id="rId69"/>
            </p:custDataLst>
          </p:nvPr>
        </p:nvSpPr>
        <p:spPr bwMode="auto">
          <a:xfrm>
            <a:off x="7802563" y="3987800"/>
            <a:ext cx="20637" cy="6350"/>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19" name="Freeform 90"/>
          <p:cNvSpPr>
            <a:spLocks/>
          </p:cNvSpPr>
          <p:nvPr>
            <p:custDataLst>
              <p:tags r:id="rId70"/>
            </p:custDataLst>
          </p:nvPr>
        </p:nvSpPr>
        <p:spPr bwMode="auto">
          <a:xfrm>
            <a:off x="7823200" y="3994150"/>
            <a:ext cx="1588" cy="57150"/>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US"/>
          </a:p>
        </p:txBody>
      </p:sp>
      <p:sp>
        <p:nvSpPr>
          <p:cNvPr id="2120" name="Freeform 91"/>
          <p:cNvSpPr>
            <a:spLocks/>
          </p:cNvSpPr>
          <p:nvPr>
            <p:custDataLst>
              <p:tags r:id="rId71"/>
            </p:custDataLst>
          </p:nvPr>
        </p:nvSpPr>
        <p:spPr bwMode="auto">
          <a:xfrm>
            <a:off x="7777163" y="3987800"/>
            <a:ext cx="14287" cy="58738"/>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US"/>
          </a:p>
        </p:txBody>
      </p:sp>
      <p:sp>
        <p:nvSpPr>
          <p:cNvPr id="2121" name="Freeform 92"/>
          <p:cNvSpPr>
            <a:spLocks/>
          </p:cNvSpPr>
          <p:nvPr>
            <p:custDataLst>
              <p:tags r:id="rId72"/>
            </p:custDataLst>
          </p:nvPr>
        </p:nvSpPr>
        <p:spPr bwMode="auto">
          <a:xfrm>
            <a:off x="7770813" y="3968750"/>
            <a:ext cx="6350" cy="60325"/>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22" name="Freeform 93"/>
          <p:cNvSpPr>
            <a:spLocks/>
          </p:cNvSpPr>
          <p:nvPr>
            <p:custDataLst>
              <p:tags r:id="rId73"/>
            </p:custDataLst>
          </p:nvPr>
        </p:nvSpPr>
        <p:spPr bwMode="auto">
          <a:xfrm>
            <a:off x="7851775" y="3695700"/>
            <a:ext cx="1588" cy="57150"/>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23" name="Group 94"/>
          <p:cNvGrpSpPr>
            <a:grpSpLocks/>
          </p:cNvGrpSpPr>
          <p:nvPr>
            <p:custDataLst>
              <p:tags r:id="rId74"/>
            </p:custDataLst>
          </p:nvPr>
        </p:nvGrpSpPr>
        <p:grpSpPr bwMode="auto">
          <a:xfrm>
            <a:off x="7726363" y="3367088"/>
            <a:ext cx="163512" cy="114300"/>
            <a:chOff x="5379" y="2466"/>
            <a:chExt cx="122" cy="71"/>
          </a:xfrm>
        </p:grpSpPr>
        <p:sp>
          <p:nvSpPr>
            <p:cNvPr id="2572"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US"/>
            </a:p>
          </p:txBody>
        </p:sp>
        <p:sp>
          <p:nvSpPr>
            <p:cNvPr id="2573"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US"/>
            </a:p>
          </p:txBody>
        </p:sp>
        <p:sp>
          <p:nvSpPr>
            <p:cNvPr id="2574"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75"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US"/>
            </a:p>
          </p:txBody>
        </p:sp>
        <p:sp>
          <p:nvSpPr>
            <p:cNvPr id="2576"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US"/>
            </a:p>
          </p:txBody>
        </p:sp>
        <p:sp>
          <p:nvSpPr>
            <p:cNvPr id="2577" name="Line 100"/>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78"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79" name="Line 102"/>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80"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124" name="Freeform 104"/>
          <p:cNvSpPr>
            <a:spLocks/>
          </p:cNvSpPr>
          <p:nvPr>
            <p:custDataLst>
              <p:tags r:id="rId75"/>
            </p:custDataLst>
          </p:nvPr>
        </p:nvSpPr>
        <p:spPr bwMode="auto">
          <a:xfrm>
            <a:off x="6310313" y="3228975"/>
            <a:ext cx="6350" cy="57150"/>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US"/>
          </a:p>
        </p:txBody>
      </p:sp>
      <p:sp>
        <p:nvSpPr>
          <p:cNvPr id="2125" name="Freeform 105"/>
          <p:cNvSpPr>
            <a:spLocks/>
          </p:cNvSpPr>
          <p:nvPr>
            <p:custDataLst>
              <p:tags r:id="rId76"/>
            </p:custDataLst>
          </p:nvPr>
        </p:nvSpPr>
        <p:spPr bwMode="auto">
          <a:xfrm>
            <a:off x="3209925" y="5368925"/>
            <a:ext cx="53975" cy="58738"/>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US"/>
          </a:p>
        </p:txBody>
      </p:sp>
      <p:sp>
        <p:nvSpPr>
          <p:cNvPr id="2126" name="Freeform 106"/>
          <p:cNvSpPr>
            <a:spLocks/>
          </p:cNvSpPr>
          <p:nvPr>
            <p:custDataLst>
              <p:tags r:id="rId77"/>
            </p:custDataLst>
          </p:nvPr>
        </p:nvSpPr>
        <p:spPr bwMode="auto">
          <a:xfrm>
            <a:off x="5511800" y="5207000"/>
            <a:ext cx="30163" cy="55563"/>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27" name="Freeform 107"/>
          <p:cNvSpPr>
            <a:spLocks/>
          </p:cNvSpPr>
          <p:nvPr>
            <p:custDataLst>
              <p:tags r:id="rId78"/>
            </p:custDataLst>
          </p:nvPr>
        </p:nvSpPr>
        <p:spPr bwMode="auto">
          <a:xfrm>
            <a:off x="7666038" y="1978025"/>
            <a:ext cx="20637" cy="57150"/>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US"/>
          </a:p>
        </p:txBody>
      </p:sp>
      <p:sp>
        <p:nvSpPr>
          <p:cNvPr id="2128" name="Freeform 108"/>
          <p:cNvSpPr>
            <a:spLocks/>
          </p:cNvSpPr>
          <p:nvPr>
            <p:custDataLst>
              <p:tags r:id="rId79"/>
            </p:custDataLst>
          </p:nvPr>
        </p:nvSpPr>
        <p:spPr bwMode="auto">
          <a:xfrm>
            <a:off x="7842250" y="2011363"/>
            <a:ext cx="15875" cy="57150"/>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US"/>
          </a:p>
        </p:txBody>
      </p:sp>
      <p:sp>
        <p:nvSpPr>
          <p:cNvPr id="2129" name="Freeform 109"/>
          <p:cNvSpPr>
            <a:spLocks/>
          </p:cNvSpPr>
          <p:nvPr>
            <p:custDataLst>
              <p:tags r:id="rId80"/>
            </p:custDataLst>
          </p:nvPr>
        </p:nvSpPr>
        <p:spPr bwMode="auto">
          <a:xfrm>
            <a:off x="7291388" y="2241550"/>
            <a:ext cx="4762" cy="58738"/>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US"/>
          </a:p>
        </p:txBody>
      </p:sp>
      <p:sp>
        <p:nvSpPr>
          <p:cNvPr id="2130" name="Freeform 110"/>
          <p:cNvSpPr>
            <a:spLocks/>
          </p:cNvSpPr>
          <p:nvPr>
            <p:custDataLst>
              <p:tags r:id="rId81"/>
            </p:custDataLst>
          </p:nvPr>
        </p:nvSpPr>
        <p:spPr bwMode="auto">
          <a:xfrm>
            <a:off x="7105650" y="2803525"/>
            <a:ext cx="14288" cy="58738"/>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31" name="Freeform 111"/>
          <p:cNvSpPr>
            <a:spLocks/>
          </p:cNvSpPr>
          <p:nvPr>
            <p:custDataLst>
              <p:tags r:id="rId82"/>
            </p:custDataLst>
          </p:nvPr>
        </p:nvSpPr>
        <p:spPr bwMode="auto">
          <a:xfrm>
            <a:off x="7123113" y="2738438"/>
            <a:ext cx="15875" cy="57150"/>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US"/>
          </a:p>
        </p:txBody>
      </p:sp>
      <p:sp>
        <p:nvSpPr>
          <p:cNvPr id="2132" name="Freeform 112"/>
          <p:cNvSpPr>
            <a:spLocks/>
          </p:cNvSpPr>
          <p:nvPr>
            <p:custDataLst>
              <p:tags r:id="rId83"/>
            </p:custDataLst>
          </p:nvPr>
        </p:nvSpPr>
        <p:spPr bwMode="auto">
          <a:xfrm>
            <a:off x="7011988" y="2587625"/>
            <a:ext cx="1587" cy="60325"/>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133" name="Freeform 113"/>
          <p:cNvSpPr>
            <a:spLocks/>
          </p:cNvSpPr>
          <p:nvPr>
            <p:custDataLst>
              <p:tags r:id="rId84"/>
            </p:custDataLst>
          </p:nvPr>
        </p:nvSpPr>
        <p:spPr bwMode="auto">
          <a:xfrm>
            <a:off x="3863975" y="1714500"/>
            <a:ext cx="9525" cy="57150"/>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134" name="Freeform 114"/>
          <p:cNvSpPr>
            <a:spLocks/>
          </p:cNvSpPr>
          <p:nvPr>
            <p:custDataLst>
              <p:tags r:id="rId85"/>
            </p:custDataLst>
          </p:nvPr>
        </p:nvSpPr>
        <p:spPr bwMode="auto">
          <a:xfrm>
            <a:off x="3849688" y="1482725"/>
            <a:ext cx="3175" cy="57150"/>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US"/>
          </a:p>
        </p:txBody>
      </p:sp>
      <p:sp>
        <p:nvSpPr>
          <p:cNvPr id="2135" name="Freeform 115"/>
          <p:cNvSpPr>
            <a:spLocks/>
          </p:cNvSpPr>
          <p:nvPr>
            <p:custDataLst>
              <p:tags r:id="rId86"/>
            </p:custDataLst>
          </p:nvPr>
        </p:nvSpPr>
        <p:spPr bwMode="auto">
          <a:xfrm>
            <a:off x="5330825" y="3260725"/>
            <a:ext cx="25400" cy="55563"/>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a:p>
        </p:txBody>
      </p:sp>
      <p:sp>
        <p:nvSpPr>
          <p:cNvPr id="2136" name="Freeform 116"/>
          <p:cNvSpPr>
            <a:spLocks/>
          </p:cNvSpPr>
          <p:nvPr>
            <p:custDataLst>
              <p:tags r:id="rId87"/>
            </p:custDataLst>
          </p:nvPr>
        </p:nvSpPr>
        <p:spPr bwMode="auto">
          <a:xfrm>
            <a:off x="5033963" y="3122613"/>
            <a:ext cx="19050" cy="58737"/>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37" name="Group 117"/>
          <p:cNvGrpSpPr>
            <a:grpSpLocks/>
          </p:cNvGrpSpPr>
          <p:nvPr>
            <p:custDataLst>
              <p:tags r:id="rId88"/>
            </p:custDataLst>
          </p:nvPr>
        </p:nvGrpSpPr>
        <p:grpSpPr bwMode="auto">
          <a:xfrm>
            <a:off x="5805488" y="3309938"/>
            <a:ext cx="46037" cy="374650"/>
            <a:chOff x="3950" y="2430"/>
            <a:chExt cx="36" cy="234"/>
          </a:xfrm>
        </p:grpSpPr>
        <p:sp>
          <p:nvSpPr>
            <p:cNvPr id="2541"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42"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43"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44"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a:p>
          </p:txBody>
        </p:sp>
        <p:sp>
          <p:nvSpPr>
            <p:cNvPr id="2545" name="Line 122"/>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46"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47"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548" name="Line 125"/>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49"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50"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551" name="Line 128"/>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52"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53"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a:p>
          </p:txBody>
        </p:sp>
        <p:sp>
          <p:nvSpPr>
            <p:cNvPr id="2554"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a:p>
          </p:txBody>
        </p:sp>
        <p:sp>
          <p:nvSpPr>
            <p:cNvPr id="2555"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56"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57"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58"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59"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a:p>
          </p:txBody>
        </p:sp>
        <p:sp>
          <p:nvSpPr>
            <p:cNvPr id="2560" name="Line 137"/>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1"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62"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563" name="Line 140"/>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4"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65"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566" name="Line 143"/>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7"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68"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a:p>
          </p:txBody>
        </p:sp>
        <p:sp>
          <p:nvSpPr>
            <p:cNvPr id="2569"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a:p>
          </p:txBody>
        </p:sp>
        <p:sp>
          <p:nvSpPr>
            <p:cNvPr id="2570"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71"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US"/>
            </a:p>
          </p:txBody>
        </p:sp>
      </p:grpSp>
      <p:grpSp>
        <p:nvGrpSpPr>
          <p:cNvPr id="2138" name="Group 149"/>
          <p:cNvGrpSpPr>
            <a:grpSpLocks/>
          </p:cNvGrpSpPr>
          <p:nvPr>
            <p:custDataLst>
              <p:tags r:id="rId89"/>
            </p:custDataLst>
          </p:nvPr>
        </p:nvGrpSpPr>
        <p:grpSpPr bwMode="auto">
          <a:xfrm>
            <a:off x="7870825" y="3810000"/>
            <a:ext cx="185738" cy="214313"/>
            <a:chOff x="5486" y="2743"/>
            <a:chExt cx="137" cy="132"/>
          </a:xfrm>
        </p:grpSpPr>
        <p:sp>
          <p:nvSpPr>
            <p:cNvPr id="2532"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533"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534"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US"/>
            </a:p>
          </p:txBody>
        </p:sp>
        <p:sp>
          <p:nvSpPr>
            <p:cNvPr id="2535"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US"/>
            </a:p>
          </p:txBody>
        </p:sp>
        <p:sp>
          <p:nvSpPr>
            <p:cNvPr id="2536"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US"/>
            </a:p>
          </p:txBody>
        </p:sp>
        <p:sp>
          <p:nvSpPr>
            <p:cNvPr id="2537"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US"/>
            </a:p>
          </p:txBody>
        </p:sp>
        <p:sp>
          <p:nvSpPr>
            <p:cNvPr id="2538"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539"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US"/>
            </a:p>
          </p:txBody>
        </p:sp>
        <p:sp>
          <p:nvSpPr>
            <p:cNvPr id="2540"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139" name="Freeform 159"/>
          <p:cNvSpPr>
            <a:spLocks/>
          </p:cNvSpPr>
          <p:nvPr>
            <p:custDataLst>
              <p:tags r:id="rId90"/>
            </p:custDataLst>
          </p:nvPr>
        </p:nvSpPr>
        <p:spPr bwMode="auto">
          <a:xfrm>
            <a:off x="4216400" y="3548063"/>
            <a:ext cx="11113" cy="55562"/>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a:p>
        </p:txBody>
      </p:sp>
      <p:sp>
        <p:nvSpPr>
          <p:cNvPr id="2140" name="Freeform 160"/>
          <p:cNvSpPr>
            <a:spLocks/>
          </p:cNvSpPr>
          <p:nvPr>
            <p:custDataLst>
              <p:tags r:id="rId91"/>
            </p:custDataLst>
          </p:nvPr>
        </p:nvSpPr>
        <p:spPr bwMode="auto">
          <a:xfrm>
            <a:off x="4140200" y="3687763"/>
            <a:ext cx="14288" cy="57150"/>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41" name="Freeform 161"/>
          <p:cNvSpPr>
            <a:spLocks/>
          </p:cNvSpPr>
          <p:nvPr>
            <p:custDataLst>
              <p:tags r:id="rId92"/>
            </p:custDataLst>
          </p:nvPr>
        </p:nvSpPr>
        <p:spPr bwMode="auto">
          <a:xfrm>
            <a:off x="5938838" y="2014538"/>
            <a:ext cx="728662" cy="331787"/>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US"/>
          </a:p>
        </p:txBody>
      </p:sp>
      <p:sp>
        <p:nvSpPr>
          <p:cNvPr id="2142" name="Freeform 162"/>
          <p:cNvSpPr>
            <a:spLocks/>
          </p:cNvSpPr>
          <p:nvPr>
            <p:custDataLst>
              <p:tags r:id="rId93"/>
            </p:custDataLst>
          </p:nvPr>
        </p:nvSpPr>
        <p:spPr bwMode="auto">
          <a:xfrm>
            <a:off x="2265363" y="3981450"/>
            <a:ext cx="328612" cy="415925"/>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43" name="Freeform 163"/>
          <p:cNvSpPr>
            <a:spLocks/>
          </p:cNvSpPr>
          <p:nvPr>
            <p:custDataLst>
              <p:tags r:id="rId94"/>
            </p:custDataLst>
          </p:nvPr>
        </p:nvSpPr>
        <p:spPr bwMode="auto">
          <a:xfrm>
            <a:off x="2479675" y="3411538"/>
            <a:ext cx="119063" cy="215900"/>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144" name="Group 164"/>
          <p:cNvGrpSpPr>
            <a:grpSpLocks/>
          </p:cNvGrpSpPr>
          <p:nvPr>
            <p:custDataLst>
              <p:tags r:id="rId95"/>
            </p:custDataLst>
          </p:nvPr>
        </p:nvGrpSpPr>
        <p:grpSpPr bwMode="auto">
          <a:xfrm>
            <a:off x="2193925" y="3246438"/>
            <a:ext cx="323850" cy="401637"/>
            <a:chOff x="1486" y="2412"/>
            <a:chExt cx="244" cy="256"/>
          </a:xfrm>
        </p:grpSpPr>
        <p:sp>
          <p:nvSpPr>
            <p:cNvPr id="2528"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29"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30"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31"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145" name="Freeform 169"/>
          <p:cNvSpPr>
            <a:spLocks/>
          </p:cNvSpPr>
          <p:nvPr>
            <p:custDataLst>
              <p:tags r:id="rId96"/>
            </p:custDataLst>
          </p:nvPr>
        </p:nvSpPr>
        <p:spPr bwMode="auto">
          <a:xfrm>
            <a:off x="7215188" y="4786313"/>
            <a:ext cx="31750" cy="11112"/>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US"/>
          </a:p>
        </p:txBody>
      </p:sp>
      <p:sp>
        <p:nvSpPr>
          <p:cNvPr id="2146" name="Freeform 170"/>
          <p:cNvSpPr>
            <a:spLocks/>
          </p:cNvSpPr>
          <p:nvPr>
            <p:custDataLst>
              <p:tags r:id="rId97"/>
            </p:custDataLst>
          </p:nvPr>
        </p:nvSpPr>
        <p:spPr bwMode="auto">
          <a:xfrm>
            <a:off x="7331075" y="4919663"/>
            <a:ext cx="1588" cy="4762"/>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47" name="Line 171"/>
          <p:cNvSpPr>
            <a:spLocks noChangeShapeType="1"/>
          </p:cNvSpPr>
          <p:nvPr>
            <p:custDataLst>
              <p:tags r:id="rId98"/>
            </p:custDataLst>
          </p:nvPr>
        </p:nvSpPr>
        <p:spPr bwMode="auto">
          <a:xfrm flipV="1">
            <a:off x="7421563" y="4918075"/>
            <a:ext cx="1587" cy="12700"/>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48" name="Freeform 172"/>
          <p:cNvSpPr>
            <a:spLocks/>
          </p:cNvSpPr>
          <p:nvPr>
            <p:custDataLst>
              <p:tags r:id="rId99"/>
            </p:custDataLst>
          </p:nvPr>
        </p:nvSpPr>
        <p:spPr bwMode="auto">
          <a:xfrm>
            <a:off x="7421563" y="4918075"/>
            <a:ext cx="3175" cy="1587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US"/>
          </a:p>
        </p:txBody>
      </p:sp>
      <p:sp>
        <p:nvSpPr>
          <p:cNvPr id="2149" name="Freeform 173"/>
          <p:cNvSpPr>
            <a:spLocks/>
          </p:cNvSpPr>
          <p:nvPr>
            <p:custDataLst>
              <p:tags r:id="rId100"/>
            </p:custDataLst>
          </p:nvPr>
        </p:nvSpPr>
        <p:spPr bwMode="auto">
          <a:xfrm>
            <a:off x="7720013" y="4387850"/>
            <a:ext cx="22225" cy="28575"/>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150" name="Freeform 174"/>
          <p:cNvSpPr>
            <a:spLocks/>
          </p:cNvSpPr>
          <p:nvPr>
            <p:custDataLst>
              <p:tags r:id="rId101"/>
            </p:custDataLst>
          </p:nvPr>
        </p:nvSpPr>
        <p:spPr bwMode="auto">
          <a:xfrm>
            <a:off x="7726363" y="4314825"/>
            <a:ext cx="26987" cy="39688"/>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US"/>
          </a:p>
        </p:txBody>
      </p:sp>
      <p:sp>
        <p:nvSpPr>
          <p:cNvPr id="2151" name="Freeform 175"/>
          <p:cNvSpPr>
            <a:spLocks/>
          </p:cNvSpPr>
          <p:nvPr>
            <p:custDataLst>
              <p:tags r:id="rId102"/>
            </p:custDataLst>
          </p:nvPr>
        </p:nvSpPr>
        <p:spPr bwMode="auto">
          <a:xfrm>
            <a:off x="7702550" y="4291013"/>
            <a:ext cx="17463" cy="30162"/>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US"/>
          </a:p>
        </p:txBody>
      </p:sp>
      <p:sp>
        <p:nvSpPr>
          <p:cNvPr id="2152" name="Freeform 176"/>
          <p:cNvSpPr>
            <a:spLocks/>
          </p:cNvSpPr>
          <p:nvPr>
            <p:custDataLst>
              <p:tags r:id="rId103"/>
            </p:custDataLst>
          </p:nvPr>
        </p:nvSpPr>
        <p:spPr bwMode="auto">
          <a:xfrm>
            <a:off x="7621588" y="4168775"/>
            <a:ext cx="68262" cy="138113"/>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53" name="Line 177"/>
          <p:cNvSpPr>
            <a:spLocks noChangeShapeType="1"/>
          </p:cNvSpPr>
          <p:nvPr>
            <p:custDataLst>
              <p:tags r:id="rId104"/>
            </p:custDataLst>
          </p:nvPr>
        </p:nvSpPr>
        <p:spPr bwMode="auto">
          <a:xfrm flipH="1" flipV="1">
            <a:off x="7615238" y="4135438"/>
            <a:ext cx="6350" cy="33337"/>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4" name="Freeform 178"/>
          <p:cNvSpPr>
            <a:spLocks/>
          </p:cNvSpPr>
          <p:nvPr>
            <p:custDataLst>
              <p:tags r:id="rId105"/>
            </p:custDataLst>
          </p:nvPr>
        </p:nvSpPr>
        <p:spPr bwMode="auto">
          <a:xfrm>
            <a:off x="7615238" y="4119563"/>
            <a:ext cx="6350" cy="15875"/>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155" name="Line 179"/>
          <p:cNvSpPr>
            <a:spLocks noChangeShapeType="1"/>
          </p:cNvSpPr>
          <p:nvPr>
            <p:custDataLst>
              <p:tags r:id="rId106"/>
            </p:custDataLst>
          </p:nvPr>
        </p:nvSpPr>
        <p:spPr bwMode="auto">
          <a:xfrm flipV="1">
            <a:off x="7621588" y="4106863"/>
            <a:ext cx="0" cy="12700"/>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6" name="Freeform 180"/>
          <p:cNvSpPr>
            <a:spLocks/>
          </p:cNvSpPr>
          <p:nvPr>
            <p:custDataLst>
              <p:tags r:id="rId107"/>
            </p:custDataLst>
          </p:nvPr>
        </p:nvSpPr>
        <p:spPr bwMode="auto">
          <a:xfrm>
            <a:off x="7575550" y="4040188"/>
            <a:ext cx="46038" cy="66675"/>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157" name="Freeform 181"/>
          <p:cNvSpPr>
            <a:spLocks/>
          </p:cNvSpPr>
          <p:nvPr>
            <p:custDataLst>
              <p:tags r:id="rId108"/>
            </p:custDataLst>
          </p:nvPr>
        </p:nvSpPr>
        <p:spPr bwMode="auto">
          <a:xfrm>
            <a:off x="7589838" y="3983038"/>
            <a:ext cx="1587" cy="50800"/>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US"/>
          </a:p>
        </p:txBody>
      </p:sp>
      <p:sp>
        <p:nvSpPr>
          <p:cNvPr id="2158" name="Freeform 182"/>
          <p:cNvSpPr>
            <a:spLocks/>
          </p:cNvSpPr>
          <p:nvPr>
            <p:custDataLst>
              <p:tags r:id="rId109"/>
            </p:custDataLst>
          </p:nvPr>
        </p:nvSpPr>
        <p:spPr bwMode="auto">
          <a:xfrm>
            <a:off x="7596188" y="3976688"/>
            <a:ext cx="7937" cy="36512"/>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US"/>
          </a:p>
        </p:txBody>
      </p:sp>
      <p:sp>
        <p:nvSpPr>
          <p:cNvPr id="2159" name="Freeform 183"/>
          <p:cNvSpPr>
            <a:spLocks/>
          </p:cNvSpPr>
          <p:nvPr>
            <p:custDataLst>
              <p:tags r:id="rId110"/>
            </p:custDataLst>
          </p:nvPr>
        </p:nvSpPr>
        <p:spPr bwMode="auto">
          <a:xfrm>
            <a:off x="7612063" y="3957638"/>
            <a:ext cx="1587" cy="22225"/>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US"/>
          </a:p>
        </p:txBody>
      </p:sp>
      <p:sp>
        <p:nvSpPr>
          <p:cNvPr id="2160" name="Line 184"/>
          <p:cNvSpPr>
            <a:spLocks noChangeShapeType="1"/>
          </p:cNvSpPr>
          <p:nvPr>
            <p:custDataLst>
              <p:tags r:id="rId111"/>
            </p:custDataLst>
          </p:nvPr>
        </p:nvSpPr>
        <p:spPr bwMode="auto">
          <a:xfrm flipV="1">
            <a:off x="7612063" y="3976688"/>
            <a:ext cx="1587" cy="3175"/>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61" name="Freeform 185"/>
          <p:cNvSpPr>
            <a:spLocks/>
          </p:cNvSpPr>
          <p:nvPr>
            <p:custDataLst>
              <p:tags r:id="rId112"/>
            </p:custDataLst>
          </p:nvPr>
        </p:nvSpPr>
        <p:spPr bwMode="auto">
          <a:xfrm>
            <a:off x="7596188" y="3960813"/>
            <a:ext cx="1587" cy="15875"/>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62" name="Freeform 186"/>
          <p:cNvSpPr>
            <a:spLocks/>
          </p:cNvSpPr>
          <p:nvPr>
            <p:custDataLst>
              <p:tags r:id="rId113"/>
            </p:custDataLst>
          </p:nvPr>
        </p:nvSpPr>
        <p:spPr bwMode="auto">
          <a:xfrm>
            <a:off x="7316788" y="4949825"/>
            <a:ext cx="96837" cy="87313"/>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US"/>
          </a:p>
        </p:txBody>
      </p:sp>
      <p:sp>
        <p:nvSpPr>
          <p:cNvPr id="2163" name="Freeform 187"/>
          <p:cNvSpPr>
            <a:spLocks/>
          </p:cNvSpPr>
          <p:nvPr>
            <p:custDataLst>
              <p:tags r:id="rId114"/>
            </p:custDataLst>
          </p:nvPr>
        </p:nvSpPr>
        <p:spPr bwMode="auto">
          <a:xfrm>
            <a:off x="7454900" y="4168775"/>
            <a:ext cx="3175" cy="17463"/>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164" name="Freeform 188"/>
          <p:cNvSpPr>
            <a:spLocks/>
          </p:cNvSpPr>
          <p:nvPr>
            <p:custDataLst>
              <p:tags r:id="rId115"/>
            </p:custDataLst>
          </p:nvPr>
        </p:nvSpPr>
        <p:spPr bwMode="auto">
          <a:xfrm>
            <a:off x="7388225" y="4090988"/>
            <a:ext cx="15875" cy="1587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US"/>
          </a:p>
        </p:txBody>
      </p:sp>
      <p:sp>
        <p:nvSpPr>
          <p:cNvPr id="2165" name="Freeform 189"/>
          <p:cNvSpPr>
            <a:spLocks/>
          </p:cNvSpPr>
          <p:nvPr>
            <p:custDataLst>
              <p:tags r:id="rId116"/>
            </p:custDataLst>
          </p:nvPr>
        </p:nvSpPr>
        <p:spPr bwMode="auto">
          <a:xfrm>
            <a:off x="7404100" y="4003675"/>
            <a:ext cx="3175" cy="9525"/>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US"/>
          </a:p>
        </p:txBody>
      </p:sp>
      <p:sp>
        <p:nvSpPr>
          <p:cNvPr id="2166" name="Freeform 190"/>
          <p:cNvSpPr>
            <a:spLocks/>
          </p:cNvSpPr>
          <p:nvPr>
            <p:custDataLst>
              <p:tags r:id="rId117"/>
            </p:custDataLst>
          </p:nvPr>
        </p:nvSpPr>
        <p:spPr bwMode="auto">
          <a:xfrm>
            <a:off x="7243763" y="4006850"/>
            <a:ext cx="36512" cy="22225"/>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US"/>
          </a:p>
        </p:txBody>
      </p:sp>
      <p:sp>
        <p:nvSpPr>
          <p:cNvPr id="2167" name="Freeform 191"/>
          <p:cNvSpPr>
            <a:spLocks/>
          </p:cNvSpPr>
          <p:nvPr>
            <p:custDataLst>
              <p:tags r:id="rId118"/>
            </p:custDataLst>
          </p:nvPr>
        </p:nvSpPr>
        <p:spPr bwMode="auto">
          <a:xfrm>
            <a:off x="7488238" y="4470400"/>
            <a:ext cx="1587" cy="14288"/>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68" name="Freeform 192"/>
          <p:cNvSpPr>
            <a:spLocks/>
          </p:cNvSpPr>
          <p:nvPr>
            <p:custDataLst>
              <p:tags r:id="rId119"/>
            </p:custDataLst>
          </p:nvPr>
        </p:nvSpPr>
        <p:spPr bwMode="auto">
          <a:xfrm>
            <a:off x="6724650" y="3976688"/>
            <a:ext cx="1019175" cy="908050"/>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0070C0"/>
          </a:solidFill>
          <a:ln w="9525" cmpd="sng">
            <a:solidFill>
              <a:srgbClr val="FFFFFF"/>
            </a:solidFill>
            <a:prstDash val="solid"/>
            <a:round/>
            <a:headEnd/>
            <a:tailEnd/>
          </a:ln>
        </p:spPr>
        <p:txBody>
          <a:bodyPr/>
          <a:lstStyle/>
          <a:p>
            <a:endParaRPr lang="en-US"/>
          </a:p>
        </p:txBody>
      </p:sp>
      <p:sp>
        <p:nvSpPr>
          <p:cNvPr id="2169" name="Freeform 193"/>
          <p:cNvSpPr>
            <a:spLocks/>
          </p:cNvSpPr>
          <p:nvPr>
            <p:custDataLst>
              <p:tags r:id="rId120"/>
            </p:custDataLst>
          </p:nvPr>
        </p:nvSpPr>
        <p:spPr bwMode="auto">
          <a:xfrm>
            <a:off x="1211263" y="2643188"/>
            <a:ext cx="668337" cy="581025"/>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70" name="Freeform 194"/>
          <p:cNvSpPr>
            <a:spLocks/>
          </p:cNvSpPr>
          <p:nvPr>
            <p:custDataLst>
              <p:tags r:id="rId121"/>
            </p:custDataLst>
          </p:nvPr>
        </p:nvSpPr>
        <p:spPr bwMode="auto">
          <a:xfrm>
            <a:off x="2486025" y="4283075"/>
            <a:ext cx="211138" cy="265113"/>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71" name="Freeform 195"/>
          <p:cNvSpPr>
            <a:spLocks/>
          </p:cNvSpPr>
          <p:nvPr>
            <p:custDataLst>
              <p:tags r:id="rId122"/>
            </p:custDataLst>
          </p:nvPr>
        </p:nvSpPr>
        <p:spPr bwMode="auto">
          <a:xfrm>
            <a:off x="2655888" y="3487738"/>
            <a:ext cx="73025" cy="109537"/>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72" name="Freeform 196"/>
          <p:cNvSpPr>
            <a:spLocks/>
          </p:cNvSpPr>
          <p:nvPr>
            <p:custDataLst>
              <p:tags r:id="rId123"/>
            </p:custDataLst>
          </p:nvPr>
        </p:nvSpPr>
        <p:spPr bwMode="auto">
          <a:xfrm>
            <a:off x="2170113" y="3046413"/>
            <a:ext cx="69850" cy="58737"/>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US"/>
          </a:p>
        </p:txBody>
      </p:sp>
      <p:sp>
        <p:nvSpPr>
          <p:cNvPr id="2173" name="Freeform 197"/>
          <p:cNvSpPr>
            <a:spLocks/>
          </p:cNvSpPr>
          <p:nvPr>
            <p:custDataLst>
              <p:tags r:id="rId124"/>
            </p:custDataLst>
          </p:nvPr>
        </p:nvSpPr>
        <p:spPr bwMode="auto">
          <a:xfrm>
            <a:off x="2536825" y="54006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a:p>
        </p:txBody>
      </p:sp>
      <p:sp>
        <p:nvSpPr>
          <p:cNvPr id="2174" name="Freeform 198"/>
          <p:cNvSpPr>
            <a:spLocks/>
          </p:cNvSpPr>
          <p:nvPr>
            <p:custDataLst>
              <p:tags r:id="rId125"/>
            </p:custDataLst>
          </p:nvPr>
        </p:nvSpPr>
        <p:spPr bwMode="auto">
          <a:xfrm>
            <a:off x="2501900" y="5380038"/>
            <a:ext cx="34925" cy="58737"/>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75" name="Freeform 199"/>
          <p:cNvSpPr>
            <a:spLocks/>
          </p:cNvSpPr>
          <p:nvPr>
            <p:custDataLst>
              <p:tags r:id="rId126"/>
            </p:custDataLst>
          </p:nvPr>
        </p:nvSpPr>
        <p:spPr bwMode="auto">
          <a:xfrm>
            <a:off x="2501900" y="5359400"/>
            <a:ext cx="22225" cy="60325"/>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76" name="Freeform 200"/>
          <p:cNvSpPr>
            <a:spLocks/>
          </p:cNvSpPr>
          <p:nvPr>
            <p:custDataLst>
              <p:tags r:id="rId127"/>
            </p:custDataLst>
          </p:nvPr>
        </p:nvSpPr>
        <p:spPr bwMode="auto">
          <a:xfrm>
            <a:off x="2471738" y="5353050"/>
            <a:ext cx="25400" cy="60325"/>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US"/>
          </a:p>
        </p:txBody>
      </p:sp>
      <p:sp>
        <p:nvSpPr>
          <p:cNvPr id="2177" name="Freeform 201"/>
          <p:cNvSpPr>
            <a:spLocks/>
          </p:cNvSpPr>
          <p:nvPr>
            <p:custDataLst>
              <p:tags r:id="rId128"/>
            </p:custDataLst>
          </p:nvPr>
        </p:nvSpPr>
        <p:spPr bwMode="auto">
          <a:xfrm>
            <a:off x="2446338" y="5343525"/>
            <a:ext cx="28575" cy="58738"/>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US"/>
          </a:p>
        </p:txBody>
      </p:sp>
      <p:sp>
        <p:nvSpPr>
          <p:cNvPr id="2178" name="Freeform 202"/>
          <p:cNvSpPr>
            <a:spLocks/>
          </p:cNvSpPr>
          <p:nvPr>
            <p:custDataLst>
              <p:tags r:id="rId129"/>
            </p:custDataLst>
          </p:nvPr>
        </p:nvSpPr>
        <p:spPr bwMode="auto">
          <a:xfrm>
            <a:off x="2422525" y="5330825"/>
            <a:ext cx="33338" cy="57150"/>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US"/>
          </a:p>
        </p:txBody>
      </p:sp>
      <p:sp>
        <p:nvSpPr>
          <p:cNvPr id="2179" name="Freeform 203"/>
          <p:cNvSpPr>
            <a:spLocks/>
          </p:cNvSpPr>
          <p:nvPr>
            <p:custDataLst>
              <p:tags r:id="rId130"/>
            </p:custDataLst>
          </p:nvPr>
        </p:nvSpPr>
        <p:spPr bwMode="auto">
          <a:xfrm>
            <a:off x="2416175" y="5311775"/>
            <a:ext cx="30163" cy="57150"/>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US"/>
          </a:p>
        </p:txBody>
      </p:sp>
      <p:sp>
        <p:nvSpPr>
          <p:cNvPr id="2180" name="Freeform 204"/>
          <p:cNvSpPr>
            <a:spLocks/>
          </p:cNvSpPr>
          <p:nvPr>
            <p:custDataLst>
              <p:tags r:id="rId131"/>
            </p:custDataLst>
          </p:nvPr>
        </p:nvSpPr>
        <p:spPr bwMode="auto">
          <a:xfrm>
            <a:off x="2316163" y="5002213"/>
            <a:ext cx="25400" cy="60325"/>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181" name="Freeform 205"/>
          <p:cNvSpPr>
            <a:spLocks/>
          </p:cNvSpPr>
          <p:nvPr>
            <p:custDataLst>
              <p:tags r:id="rId132"/>
            </p:custDataLst>
          </p:nvPr>
        </p:nvSpPr>
        <p:spPr bwMode="auto">
          <a:xfrm>
            <a:off x="2346325" y="5097463"/>
            <a:ext cx="17463" cy="53975"/>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US"/>
          </a:p>
        </p:txBody>
      </p:sp>
      <p:sp>
        <p:nvSpPr>
          <p:cNvPr id="2182" name="Freeform 206"/>
          <p:cNvSpPr>
            <a:spLocks/>
          </p:cNvSpPr>
          <p:nvPr>
            <p:custDataLst>
              <p:tags r:id="rId133"/>
            </p:custDataLst>
          </p:nvPr>
        </p:nvSpPr>
        <p:spPr bwMode="auto">
          <a:xfrm>
            <a:off x="2351088" y="5119688"/>
            <a:ext cx="7937" cy="58737"/>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83" name="Freeform 207"/>
          <p:cNvSpPr>
            <a:spLocks/>
          </p:cNvSpPr>
          <p:nvPr>
            <p:custDataLst>
              <p:tags r:id="rId134"/>
            </p:custDataLst>
          </p:nvPr>
        </p:nvSpPr>
        <p:spPr bwMode="auto">
          <a:xfrm>
            <a:off x="2365375" y="5181600"/>
            <a:ext cx="17463" cy="60325"/>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184" name="Freeform 208"/>
          <p:cNvSpPr>
            <a:spLocks/>
          </p:cNvSpPr>
          <p:nvPr>
            <p:custDataLst>
              <p:tags r:id="rId135"/>
            </p:custDataLst>
          </p:nvPr>
        </p:nvSpPr>
        <p:spPr bwMode="auto">
          <a:xfrm>
            <a:off x="2352675" y="5194300"/>
            <a:ext cx="26988" cy="58738"/>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US"/>
          </a:p>
        </p:txBody>
      </p:sp>
      <p:sp>
        <p:nvSpPr>
          <p:cNvPr id="2185" name="Freeform 209"/>
          <p:cNvSpPr>
            <a:spLocks/>
          </p:cNvSpPr>
          <p:nvPr>
            <p:custDataLst>
              <p:tags r:id="rId136"/>
            </p:custDataLst>
          </p:nvPr>
        </p:nvSpPr>
        <p:spPr bwMode="auto">
          <a:xfrm>
            <a:off x="2382838" y="5227638"/>
            <a:ext cx="11112" cy="58737"/>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US"/>
          </a:p>
        </p:txBody>
      </p:sp>
      <p:sp>
        <p:nvSpPr>
          <p:cNvPr id="2186" name="Freeform 210"/>
          <p:cNvSpPr>
            <a:spLocks/>
          </p:cNvSpPr>
          <p:nvPr>
            <p:custDataLst>
              <p:tags r:id="rId137"/>
            </p:custDataLst>
          </p:nvPr>
        </p:nvSpPr>
        <p:spPr bwMode="auto">
          <a:xfrm>
            <a:off x="2379663" y="5260975"/>
            <a:ext cx="20637" cy="55563"/>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US"/>
          </a:p>
        </p:txBody>
      </p:sp>
      <p:sp>
        <p:nvSpPr>
          <p:cNvPr id="2187" name="Freeform 211"/>
          <p:cNvSpPr>
            <a:spLocks/>
          </p:cNvSpPr>
          <p:nvPr>
            <p:custDataLst>
              <p:tags r:id="rId138"/>
            </p:custDataLst>
          </p:nvPr>
        </p:nvSpPr>
        <p:spPr bwMode="auto">
          <a:xfrm>
            <a:off x="2403475" y="5275263"/>
            <a:ext cx="17463" cy="57150"/>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US"/>
          </a:p>
        </p:txBody>
      </p:sp>
      <p:sp>
        <p:nvSpPr>
          <p:cNvPr id="2188" name="Freeform 212"/>
          <p:cNvSpPr>
            <a:spLocks/>
          </p:cNvSpPr>
          <p:nvPr>
            <p:custDataLst>
              <p:tags r:id="rId139"/>
            </p:custDataLst>
          </p:nvPr>
        </p:nvSpPr>
        <p:spPr bwMode="auto">
          <a:xfrm>
            <a:off x="2405063" y="5303838"/>
            <a:ext cx="6350" cy="57150"/>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89" name="Freeform 213"/>
          <p:cNvSpPr>
            <a:spLocks/>
          </p:cNvSpPr>
          <p:nvPr>
            <p:custDataLst>
              <p:tags r:id="rId140"/>
            </p:custDataLst>
          </p:nvPr>
        </p:nvSpPr>
        <p:spPr bwMode="auto">
          <a:xfrm>
            <a:off x="2479675" y="5373688"/>
            <a:ext cx="34925" cy="57150"/>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US"/>
          </a:p>
        </p:txBody>
      </p:sp>
      <p:sp>
        <p:nvSpPr>
          <p:cNvPr id="2190" name="Freeform 214"/>
          <p:cNvSpPr>
            <a:spLocks/>
          </p:cNvSpPr>
          <p:nvPr>
            <p:custDataLst>
              <p:tags r:id="rId141"/>
            </p:custDataLst>
          </p:nvPr>
        </p:nvSpPr>
        <p:spPr bwMode="auto">
          <a:xfrm>
            <a:off x="2517775" y="5314950"/>
            <a:ext cx="123825" cy="100013"/>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US"/>
          </a:p>
        </p:txBody>
      </p:sp>
      <p:sp>
        <p:nvSpPr>
          <p:cNvPr id="2191" name="Freeform 215"/>
          <p:cNvSpPr>
            <a:spLocks/>
          </p:cNvSpPr>
          <p:nvPr>
            <p:custDataLst>
              <p:tags r:id="rId142"/>
            </p:custDataLst>
          </p:nvPr>
        </p:nvSpPr>
        <p:spPr bwMode="auto">
          <a:xfrm>
            <a:off x="2070100" y="3081338"/>
            <a:ext cx="52388" cy="58737"/>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192" name="Freeform 216"/>
          <p:cNvSpPr>
            <a:spLocks/>
          </p:cNvSpPr>
          <p:nvPr>
            <p:custDataLst>
              <p:tags r:id="rId143"/>
            </p:custDataLst>
          </p:nvPr>
        </p:nvSpPr>
        <p:spPr bwMode="auto">
          <a:xfrm>
            <a:off x="1927225" y="2943225"/>
            <a:ext cx="250825" cy="109538"/>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US"/>
          </a:p>
        </p:txBody>
      </p:sp>
      <p:sp>
        <p:nvSpPr>
          <p:cNvPr id="2193" name="Freeform 217"/>
          <p:cNvSpPr>
            <a:spLocks/>
          </p:cNvSpPr>
          <p:nvPr>
            <p:custDataLst>
              <p:tags r:id="rId144"/>
            </p:custDataLst>
          </p:nvPr>
        </p:nvSpPr>
        <p:spPr bwMode="auto">
          <a:xfrm>
            <a:off x="2232025" y="3046413"/>
            <a:ext cx="88900" cy="69850"/>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US"/>
          </a:p>
        </p:txBody>
      </p:sp>
      <p:sp>
        <p:nvSpPr>
          <p:cNvPr id="2194" name="Freeform 218"/>
          <p:cNvSpPr>
            <a:spLocks/>
          </p:cNvSpPr>
          <p:nvPr>
            <p:custDataLst>
              <p:tags r:id="rId145"/>
            </p:custDataLst>
          </p:nvPr>
        </p:nvSpPr>
        <p:spPr bwMode="auto">
          <a:xfrm>
            <a:off x="1800225" y="3106738"/>
            <a:ext cx="33338" cy="84137"/>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5" name="Freeform 219"/>
          <p:cNvSpPr>
            <a:spLocks/>
          </p:cNvSpPr>
          <p:nvPr>
            <p:custDataLst>
              <p:tags r:id="rId146"/>
            </p:custDataLst>
          </p:nvPr>
        </p:nvSpPr>
        <p:spPr bwMode="auto">
          <a:xfrm>
            <a:off x="1720850" y="3106738"/>
            <a:ext cx="93663" cy="146050"/>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6" name="Freeform 220"/>
          <p:cNvSpPr>
            <a:spLocks/>
          </p:cNvSpPr>
          <p:nvPr>
            <p:custDataLst>
              <p:tags r:id="rId147"/>
            </p:custDataLst>
          </p:nvPr>
        </p:nvSpPr>
        <p:spPr bwMode="auto">
          <a:xfrm>
            <a:off x="1768475" y="3217863"/>
            <a:ext cx="71438" cy="57150"/>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7" name="Freeform 221"/>
          <p:cNvSpPr>
            <a:spLocks/>
          </p:cNvSpPr>
          <p:nvPr>
            <p:custDataLst>
              <p:tags r:id="rId148"/>
            </p:custDataLst>
          </p:nvPr>
        </p:nvSpPr>
        <p:spPr bwMode="auto">
          <a:xfrm>
            <a:off x="1800225" y="3179763"/>
            <a:ext cx="142875" cy="87312"/>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8" name="Freeform 222"/>
          <p:cNvSpPr>
            <a:spLocks/>
          </p:cNvSpPr>
          <p:nvPr>
            <p:custDataLst>
              <p:tags r:id="rId149"/>
            </p:custDataLst>
          </p:nvPr>
        </p:nvSpPr>
        <p:spPr bwMode="auto">
          <a:xfrm>
            <a:off x="1817688" y="3209925"/>
            <a:ext cx="125412" cy="122238"/>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9" name="Freeform 223"/>
          <p:cNvSpPr>
            <a:spLocks/>
          </p:cNvSpPr>
          <p:nvPr>
            <p:custDataLst>
              <p:tags r:id="rId150"/>
            </p:custDataLst>
          </p:nvPr>
        </p:nvSpPr>
        <p:spPr bwMode="auto">
          <a:xfrm>
            <a:off x="1868488" y="3322638"/>
            <a:ext cx="84137" cy="100012"/>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0" name="Freeform 224"/>
          <p:cNvSpPr>
            <a:spLocks/>
          </p:cNvSpPr>
          <p:nvPr>
            <p:custDataLst>
              <p:tags r:id="rId151"/>
            </p:custDataLst>
          </p:nvPr>
        </p:nvSpPr>
        <p:spPr bwMode="auto">
          <a:xfrm>
            <a:off x="1949450" y="3376613"/>
            <a:ext cx="142875" cy="79375"/>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1" name="Freeform 225"/>
          <p:cNvSpPr>
            <a:spLocks/>
          </p:cNvSpPr>
          <p:nvPr>
            <p:custDataLst>
              <p:tags r:id="rId152"/>
            </p:custDataLst>
          </p:nvPr>
        </p:nvSpPr>
        <p:spPr bwMode="auto">
          <a:xfrm>
            <a:off x="2630488" y="4630738"/>
            <a:ext cx="133350" cy="155575"/>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2" name="Freeform 226"/>
          <p:cNvSpPr>
            <a:spLocks/>
          </p:cNvSpPr>
          <p:nvPr>
            <p:custDataLst>
              <p:tags r:id="rId153"/>
            </p:custDataLst>
          </p:nvPr>
        </p:nvSpPr>
        <p:spPr bwMode="auto">
          <a:xfrm>
            <a:off x="4176713" y="1247775"/>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3" name="Freeform 227"/>
          <p:cNvSpPr>
            <a:spLocks/>
          </p:cNvSpPr>
          <p:nvPr>
            <p:custDataLst>
              <p:tags r:id="rId154"/>
            </p:custDataLst>
          </p:nvPr>
        </p:nvSpPr>
        <p:spPr bwMode="auto">
          <a:xfrm>
            <a:off x="4103688" y="1477963"/>
            <a:ext cx="449262" cy="361950"/>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4" name="Freeform 228"/>
          <p:cNvSpPr>
            <a:spLocks/>
          </p:cNvSpPr>
          <p:nvPr>
            <p:custDataLst>
              <p:tags r:id="rId155"/>
            </p:custDataLst>
          </p:nvPr>
        </p:nvSpPr>
        <p:spPr bwMode="auto">
          <a:xfrm>
            <a:off x="4443413" y="2319338"/>
            <a:ext cx="49212" cy="90487"/>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US"/>
          </a:p>
        </p:txBody>
      </p:sp>
      <p:sp>
        <p:nvSpPr>
          <p:cNvPr id="2205" name="Freeform 229"/>
          <p:cNvSpPr>
            <a:spLocks/>
          </p:cNvSpPr>
          <p:nvPr>
            <p:custDataLst>
              <p:tags r:id="rId156"/>
            </p:custDataLst>
          </p:nvPr>
        </p:nvSpPr>
        <p:spPr bwMode="auto">
          <a:xfrm>
            <a:off x="4151313" y="2159000"/>
            <a:ext cx="84137" cy="58738"/>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6" name="Freeform 230"/>
          <p:cNvSpPr>
            <a:spLocks/>
          </p:cNvSpPr>
          <p:nvPr>
            <p:custDataLst>
              <p:tags r:id="rId157"/>
            </p:custDataLst>
          </p:nvPr>
        </p:nvSpPr>
        <p:spPr bwMode="auto">
          <a:xfrm>
            <a:off x="4089400" y="1978025"/>
            <a:ext cx="84138" cy="73025"/>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7" name="Freeform 231"/>
          <p:cNvSpPr>
            <a:spLocks/>
          </p:cNvSpPr>
          <p:nvPr>
            <p:custDataLst>
              <p:tags r:id="rId158"/>
            </p:custDataLst>
          </p:nvPr>
        </p:nvSpPr>
        <p:spPr bwMode="auto">
          <a:xfrm>
            <a:off x="4070350" y="2041525"/>
            <a:ext cx="84138" cy="57150"/>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8" name="Freeform 232"/>
          <p:cNvSpPr>
            <a:spLocks/>
          </p:cNvSpPr>
          <p:nvPr>
            <p:custDataLst>
              <p:tags r:id="rId159"/>
            </p:custDataLst>
          </p:nvPr>
        </p:nvSpPr>
        <p:spPr bwMode="auto">
          <a:xfrm>
            <a:off x="4830763" y="2595563"/>
            <a:ext cx="33337" cy="131762"/>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US"/>
          </a:p>
        </p:txBody>
      </p:sp>
      <p:sp>
        <p:nvSpPr>
          <p:cNvPr id="2209" name="Freeform 233"/>
          <p:cNvSpPr>
            <a:spLocks/>
          </p:cNvSpPr>
          <p:nvPr>
            <p:custDataLst>
              <p:tags r:id="rId160"/>
            </p:custDataLst>
          </p:nvPr>
        </p:nvSpPr>
        <p:spPr bwMode="auto">
          <a:xfrm>
            <a:off x="4779963" y="2647950"/>
            <a:ext cx="69850" cy="130175"/>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US"/>
          </a:p>
        </p:txBody>
      </p:sp>
      <p:sp>
        <p:nvSpPr>
          <p:cNvPr id="2210" name="Freeform 234"/>
          <p:cNvSpPr>
            <a:spLocks/>
          </p:cNvSpPr>
          <p:nvPr>
            <p:custDataLst>
              <p:tags r:id="rId161"/>
            </p:custDataLst>
          </p:nvPr>
        </p:nvSpPr>
        <p:spPr bwMode="auto">
          <a:xfrm>
            <a:off x="3781425" y="1901825"/>
            <a:ext cx="96838" cy="144463"/>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11" name="Freeform 235"/>
          <p:cNvSpPr>
            <a:spLocks/>
          </p:cNvSpPr>
          <p:nvPr>
            <p:custDataLst>
              <p:tags r:id="rId162"/>
            </p:custDataLst>
          </p:nvPr>
        </p:nvSpPr>
        <p:spPr bwMode="auto">
          <a:xfrm>
            <a:off x="3594100" y="2813050"/>
            <a:ext cx="306388" cy="390525"/>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US"/>
          </a:p>
        </p:txBody>
      </p:sp>
      <p:sp>
        <p:nvSpPr>
          <p:cNvPr id="2212" name="Freeform 236"/>
          <p:cNvSpPr>
            <a:spLocks/>
          </p:cNvSpPr>
          <p:nvPr>
            <p:custDataLst>
              <p:tags r:id="rId163"/>
            </p:custDataLst>
          </p:nvPr>
        </p:nvSpPr>
        <p:spPr bwMode="auto">
          <a:xfrm>
            <a:off x="3709988" y="2873375"/>
            <a:ext cx="414337" cy="468313"/>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US"/>
          </a:p>
        </p:txBody>
      </p:sp>
      <p:sp>
        <p:nvSpPr>
          <p:cNvPr id="2213" name="Freeform 237"/>
          <p:cNvSpPr>
            <a:spLocks/>
          </p:cNvSpPr>
          <p:nvPr>
            <p:custDataLst>
              <p:tags r:id="rId164"/>
            </p:custDataLst>
          </p:nvPr>
        </p:nvSpPr>
        <p:spPr bwMode="auto">
          <a:xfrm>
            <a:off x="3808413" y="2479675"/>
            <a:ext cx="493712" cy="579438"/>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US"/>
          </a:p>
        </p:txBody>
      </p:sp>
      <p:sp>
        <p:nvSpPr>
          <p:cNvPr id="2214" name="Freeform 238"/>
          <p:cNvSpPr>
            <a:spLocks/>
          </p:cNvSpPr>
          <p:nvPr>
            <p:custDataLst>
              <p:tags r:id="rId165"/>
            </p:custDataLst>
          </p:nvPr>
        </p:nvSpPr>
        <p:spPr bwMode="auto">
          <a:xfrm>
            <a:off x="4244975" y="2614613"/>
            <a:ext cx="384175" cy="436562"/>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US"/>
          </a:p>
        </p:txBody>
      </p:sp>
      <p:sp>
        <p:nvSpPr>
          <p:cNvPr id="2215" name="Freeform 239"/>
          <p:cNvSpPr>
            <a:spLocks/>
          </p:cNvSpPr>
          <p:nvPr>
            <p:custDataLst>
              <p:tags r:id="rId166"/>
            </p:custDataLst>
          </p:nvPr>
        </p:nvSpPr>
        <p:spPr bwMode="auto">
          <a:xfrm>
            <a:off x="4197350" y="2479675"/>
            <a:ext cx="93663" cy="236538"/>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US"/>
          </a:p>
        </p:txBody>
      </p:sp>
      <p:sp>
        <p:nvSpPr>
          <p:cNvPr id="2216" name="Freeform 240"/>
          <p:cNvSpPr>
            <a:spLocks/>
          </p:cNvSpPr>
          <p:nvPr>
            <p:custDataLst>
              <p:tags r:id="rId167"/>
            </p:custDataLst>
          </p:nvPr>
        </p:nvSpPr>
        <p:spPr bwMode="auto">
          <a:xfrm>
            <a:off x="3579813" y="2790825"/>
            <a:ext cx="231775" cy="215900"/>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US"/>
          </a:p>
        </p:txBody>
      </p:sp>
      <p:sp>
        <p:nvSpPr>
          <p:cNvPr id="2217" name="Freeform 241"/>
          <p:cNvSpPr>
            <a:spLocks/>
          </p:cNvSpPr>
          <p:nvPr>
            <p:custDataLst>
              <p:tags r:id="rId168"/>
            </p:custDataLst>
          </p:nvPr>
        </p:nvSpPr>
        <p:spPr bwMode="auto">
          <a:xfrm>
            <a:off x="3548063" y="1598613"/>
            <a:ext cx="190500" cy="93662"/>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en-US"/>
          </a:p>
        </p:txBody>
      </p:sp>
      <p:sp>
        <p:nvSpPr>
          <p:cNvPr id="2218" name="Freeform 242"/>
          <p:cNvSpPr>
            <a:spLocks/>
          </p:cNvSpPr>
          <p:nvPr>
            <p:custDataLst>
              <p:tags r:id="rId169"/>
            </p:custDataLst>
          </p:nvPr>
        </p:nvSpPr>
        <p:spPr bwMode="auto">
          <a:xfrm>
            <a:off x="4340225" y="1862138"/>
            <a:ext cx="14288" cy="57150"/>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19" name="Freeform 243"/>
          <p:cNvSpPr>
            <a:spLocks/>
          </p:cNvSpPr>
          <p:nvPr>
            <p:custDataLst>
              <p:tags r:id="rId170"/>
            </p:custDataLst>
          </p:nvPr>
        </p:nvSpPr>
        <p:spPr bwMode="auto">
          <a:xfrm>
            <a:off x="4227513" y="1525588"/>
            <a:ext cx="234950" cy="395287"/>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20" name="Freeform 244"/>
          <p:cNvSpPr>
            <a:spLocks/>
          </p:cNvSpPr>
          <p:nvPr>
            <p:custDataLst>
              <p:tags r:id="rId171"/>
            </p:custDataLst>
          </p:nvPr>
        </p:nvSpPr>
        <p:spPr bwMode="auto">
          <a:xfrm>
            <a:off x="4365625" y="1839913"/>
            <a:ext cx="26988" cy="57150"/>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21" name="Freeform 245"/>
          <p:cNvSpPr>
            <a:spLocks/>
          </p:cNvSpPr>
          <p:nvPr>
            <p:custDataLst>
              <p:tags r:id="rId172"/>
            </p:custDataLst>
          </p:nvPr>
        </p:nvSpPr>
        <p:spPr bwMode="auto">
          <a:xfrm>
            <a:off x="3810000" y="2001838"/>
            <a:ext cx="28575" cy="57150"/>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22" name="Freeform 246"/>
          <p:cNvSpPr>
            <a:spLocks/>
          </p:cNvSpPr>
          <p:nvPr>
            <p:custDataLst>
              <p:tags r:id="rId173"/>
            </p:custDataLst>
          </p:nvPr>
        </p:nvSpPr>
        <p:spPr bwMode="auto">
          <a:xfrm>
            <a:off x="4762500" y="2530475"/>
            <a:ext cx="50800" cy="57150"/>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US"/>
          </a:p>
        </p:txBody>
      </p:sp>
      <p:sp>
        <p:nvSpPr>
          <p:cNvPr id="2223" name="Freeform 247"/>
          <p:cNvSpPr>
            <a:spLocks/>
          </p:cNvSpPr>
          <p:nvPr>
            <p:custDataLst>
              <p:tags r:id="rId174"/>
            </p:custDataLst>
          </p:nvPr>
        </p:nvSpPr>
        <p:spPr bwMode="auto">
          <a:xfrm>
            <a:off x="4370388" y="3322638"/>
            <a:ext cx="325437" cy="244475"/>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US"/>
          </a:p>
        </p:txBody>
      </p:sp>
      <p:sp>
        <p:nvSpPr>
          <p:cNvPr id="2224" name="Freeform 248"/>
          <p:cNvSpPr>
            <a:spLocks/>
          </p:cNvSpPr>
          <p:nvPr>
            <p:custDataLst>
              <p:tags r:id="rId175"/>
            </p:custDataLst>
          </p:nvPr>
        </p:nvSpPr>
        <p:spPr bwMode="auto">
          <a:xfrm>
            <a:off x="4306888" y="3490913"/>
            <a:ext cx="500062" cy="552450"/>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US"/>
          </a:p>
        </p:txBody>
      </p:sp>
      <p:sp>
        <p:nvSpPr>
          <p:cNvPr id="2225" name="Freeform 249"/>
          <p:cNvSpPr>
            <a:spLocks/>
          </p:cNvSpPr>
          <p:nvPr>
            <p:custDataLst>
              <p:tags r:id="rId176"/>
            </p:custDataLst>
          </p:nvPr>
        </p:nvSpPr>
        <p:spPr bwMode="auto">
          <a:xfrm>
            <a:off x="4243388" y="3590925"/>
            <a:ext cx="55562" cy="55563"/>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US"/>
          </a:p>
        </p:txBody>
      </p:sp>
      <p:sp>
        <p:nvSpPr>
          <p:cNvPr id="2226" name="Freeform 250"/>
          <p:cNvSpPr>
            <a:spLocks/>
          </p:cNvSpPr>
          <p:nvPr>
            <p:custDataLst>
              <p:tags r:id="rId177"/>
            </p:custDataLst>
          </p:nvPr>
        </p:nvSpPr>
        <p:spPr bwMode="auto">
          <a:xfrm>
            <a:off x="4225925" y="3590925"/>
            <a:ext cx="152400" cy="201613"/>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US"/>
          </a:p>
        </p:txBody>
      </p:sp>
      <p:sp>
        <p:nvSpPr>
          <p:cNvPr id="2227" name="Freeform 251"/>
          <p:cNvSpPr>
            <a:spLocks/>
          </p:cNvSpPr>
          <p:nvPr>
            <p:custDataLst>
              <p:tags r:id="rId178"/>
            </p:custDataLst>
          </p:nvPr>
        </p:nvSpPr>
        <p:spPr bwMode="auto">
          <a:xfrm>
            <a:off x="4759325" y="3995738"/>
            <a:ext cx="260350" cy="520700"/>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US"/>
          </a:p>
        </p:txBody>
      </p:sp>
      <p:sp>
        <p:nvSpPr>
          <p:cNvPr id="2228" name="Freeform 252"/>
          <p:cNvSpPr>
            <a:spLocks/>
          </p:cNvSpPr>
          <p:nvPr>
            <p:custDataLst>
              <p:tags r:id="rId179"/>
            </p:custDataLst>
          </p:nvPr>
        </p:nvSpPr>
        <p:spPr bwMode="auto">
          <a:xfrm>
            <a:off x="4494213" y="4235450"/>
            <a:ext cx="238125" cy="287338"/>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US"/>
          </a:p>
        </p:txBody>
      </p:sp>
      <p:sp>
        <p:nvSpPr>
          <p:cNvPr id="2229" name="Freeform 253"/>
          <p:cNvSpPr>
            <a:spLocks/>
          </p:cNvSpPr>
          <p:nvPr>
            <p:custDataLst>
              <p:tags r:id="rId180"/>
            </p:custDataLst>
          </p:nvPr>
        </p:nvSpPr>
        <p:spPr bwMode="auto">
          <a:xfrm>
            <a:off x="5067300" y="4037013"/>
            <a:ext cx="196850" cy="434975"/>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US"/>
          </a:p>
        </p:txBody>
      </p:sp>
      <p:sp>
        <p:nvSpPr>
          <p:cNvPr id="2230" name="Freeform 254"/>
          <p:cNvSpPr>
            <a:spLocks/>
          </p:cNvSpPr>
          <p:nvPr>
            <p:custDataLst>
              <p:tags r:id="rId181"/>
            </p:custDataLst>
          </p:nvPr>
        </p:nvSpPr>
        <p:spPr bwMode="auto">
          <a:xfrm>
            <a:off x="4743450" y="3735388"/>
            <a:ext cx="36513" cy="66675"/>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US"/>
          </a:p>
        </p:txBody>
      </p:sp>
      <p:sp>
        <p:nvSpPr>
          <p:cNvPr id="2231" name="Freeform 255"/>
          <p:cNvSpPr>
            <a:spLocks/>
          </p:cNvSpPr>
          <p:nvPr>
            <p:custDataLst>
              <p:tags r:id="rId182"/>
            </p:custDataLst>
          </p:nvPr>
        </p:nvSpPr>
        <p:spPr bwMode="auto">
          <a:xfrm>
            <a:off x="4732338" y="3695700"/>
            <a:ext cx="55562" cy="60325"/>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US"/>
          </a:p>
        </p:txBody>
      </p:sp>
      <p:sp>
        <p:nvSpPr>
          <p:cNvPr id="2232" name="Freeform 256"/>
          <p:cNvSpPr>
            <a:spLocks/>
          </p:cNvSpPr>
          <p:nvPr>
            <p:custDataLst>
              <p:tags r:id="rId183"/>
            </p:custDataLst>
          </p:nvPr>
        </p:nvSpPr>
        <p:spPr bwMode="auto">
          <a:xfrm>
            <a:off x="5041900" y="2395538"/>
            <a:ext cx="503238" cy="473075"/>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US"/>
          </a:p>
        </p:txBody>
      </p:sp>
      <p:sp>
        <p:nvSpPr>
          <p:cNvPr id="2233" name="Freeform 257"/>
          <p:cNvSpPr>
            <a:spLocks/>
          </p:cNvSpPr>
          <p:nvPr>
            <p:custDataLst>
              <p:tags r:id="rId184"/>
            </p:custDataLst>
          </p:nvPr>
        </p:nvSpPr>
        <p:spPr bwMode="auto">
          <a:xfrm>
            <a:off x="5065713" y="3052763"/>
            <a:ext cx="247650" cy="228600"/>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US"/>
          </a:p>
        </p:txBody>
      </p:sp>
      <p:sp>
        <p:nvSpPr>
          <p:cNvPr id="2234" name="Freeform 258"/>
          <p:cNvSpPr>
            <a:spLocks/>
          </p:cNvSpPr>
          <p:nvPr>
            <p:custDataLst>
              <p:tags r:id="rId185"/>
            </p:custDataLst>
          </p:nvPr>
        </p:nvSpPr>
        <p:spPr bwMode="auto">
          <a:xfrm>
            <a:off x="5260975" y="2827338"/>
            <a:ext cx="120650" cy="120650"/>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35" name="Freeform 259"/>
          <p:cNvSpPr>
            <a:spLocks/>
          </p:cNvSpPr>
          <p:nvPr>
            <p:custDataLst>
              <p:tags r:id="rId186"/>
            </p:custDataLst>
          </p:nvPr>
        </p:nvSpPr>
        <p:spPr bwMode="auto">
          <a:xfrm>
            <a:off x="4948238" y="2479675"/>
            <a:ext cx="222250" cy="263525"/>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US"/>
          </a:p>
        </p:txBody>
      </p:sp>
      <p:sp>
        <p:nvSpPr>
          <p:cNvPr id="2236" name="Freeform 260"/>
          <p:cNvSpPr>
            <a:spLocks/>
          </p:cNvSpPr>
          <p:nvPr>
            <p:custDataLst>
              <p:tags r:id="rId187"/>
            </p:custDataLst>
          </p:nvPr>
        </p:nvSpPr>
        <p:spPr bwMode="auto">
          <a:xfrm>
            <a:off x="5448300" y="2439988"/>
            <a:ext cx="331788" cy="290512"/>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US"/>
          </a:p>
        </p:txBody>
      </p:sp>
      <p:sp>
        <p:nvSpPr>
          <p:cNvPr id="2237" name="Freeform 261"/>
          <p:cNvSpPr>
            <a:spLocks/>
          </p:cNvSpPr>
          <p:nvPr>
            <p:custDataLst>
              <p:tags r:id="rId188"/>
            </p:custDataLst>
          </p:nvPr>
        </p:nvSpPr>
        <p:spPr bwMode="auto">
          <a:xfrm>
            <a:off x="5480050" y="2489200"/>
            <a:ext cx="365125" cy="423863"/>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US"/>
          </a:p>
        </p:txBody>
      </p:sp>
      <p:sp>
        <p:nvSpPr>
          <p:cNvPr id="2238" name="Freeform 262"/>
          <p:cNvSpPr>
            <a:spLocks/>
          </p:cNvSpPr>
          <p:nvPr>
            <p:custDataLst>
              <p:tags r:id="rId189"/>
            </p:custDataLst>
          </p:nvPr>
        </p:nvSpPr>
        <p:spPr bwMode="auto">
          <a:xfrm>
            <a:off x="6270625" y="2757488"/>
            <a:ext cx="220663" cy="585787"/>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39" name="Freeform 263"/>
          <p:cNvSpPr>
            <a:spLocks/>
          </p:cNvSpPr>
          <p:nvPr>
            <p:custDataLst>
              <p:tags r:id="rId190"/>
            </p:custDataLst>
          </p:nvPr>
        </p:nvSpPr>
        <p:spPr bwMode="auto">
          <a:xfrm>
            <a:off x="3594100" y="3267075"/>
            <a:ext cx="80963" cy="58738"/>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US"/>
          </a:p>
        </p:txBody>
      </p:sp>
      <p:sp>
        <p:nvSpPr>
          <p:cNvPr id="2240" name="Freeform 264"/>
          <p:cNvSpPr>
            <a:spLocks/>
          </p:cNvSpPr>
          <p:nvPr>
            <p:custDataLst>
              <p:tags r:id="rId191"/>
            </p:custDataLst>
          </p:nvPr>
        </p:nvSpPr>
        <p:spPr bwMode="auto">
          <a:xfrm>
            <a:off x="3678238" y="3349625"/>
            <a:ext cx="74612" cy="100013"/>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US"/>
          </a:p>
        </p:txBody>
      </p:sp>
      <p:sp>
        <p:nvSpPr>
          <p:cNvPr id="2241" name="Freeform 265"/>
          <p:cNvSpPr>
            <a:spLocks/>
          </p:cNvSpPr>
          <p:nvPr>
            <p:custDataLst>
              <p:tags r:id="rId192"/>
            </p:custDataLst>
          </p:nvPr>
        </p:nvSpPr>
        <p:spPr bwMode="auto">
          <a:xfrm>
            <a:off x="3721100" y="3400425"/>
            <a:ext cx="104775" cy="131763"/>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US"/>
          </a:p>
        </p:txBody>
      </p:sp>
      <p:sp>
        <p:nvSpPr>
          <p:cNvPr id="2242" name="Freeform 266"/>
          <p:cNvSpPr>
            <a:spLocks/>
          </p:cNvSpPr>
          <p:nvPr>
            <p:custDataLst>
              <p:tags r:id="rId193"/>
            </p:custDataLst>
          </p:nvPr>
        </p:nvSpPr>
        <p:spPr bwMode="auto">
          <a:xfrm>
            <a:off x="3935413" y="3319463"/>
            <a:ext cx="104775" cy="201612"/>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US"/>
          </a:p>
        </p:txBody>
      </p:sp>
      <p:sp>
        <p:nvSpPr>
          <p:cNvPr id="2243" name="Freeform 267"/>
          <p:cNvSpPr>
            <a:spLocks/>
          </p:cNvSpPr>
          <p:nvPr>
            <p:custDataLst>
              <p:tags r:id="rId194"/>
            </p:custDataLst>
          </p:nvPr>
        </p:nvSpPr>
        <p:spPr bwMode="auto">
          <a:xfrm>
            <a:off x="3587750" y="3235325"/>
            <a:ext cx="87313" cy="58738"/>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US"/>
          </a:p>
        </p:txBody>
      </p:sp>
      <p:sp>
        <p:nvSpPr>
          <p:cNvPr id="2244" name="Freeform 268"/>
          <p:cNvSpPr>
            <a:spLocks/>
          </p:cNvSpPr>
          <p:nvPr>
            <p:custDataLst>
              <p:tags r:id="rId195"/>
            </p:custDataLst>
          </p:nvPr>
        </p:nvSpPr>
        <p:spPr bwMode="auto">
          <a:xfrm>
            <a:off x="4013200" y="3313113"/>
            <a:ext cx="42863" cy="155575"/>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US"/>
          </a:p>
        </p:txBody>
      </p:sp>
      <p:sp>
        <p:nvSpPr>
          <p:cNvPr id="2245" name="Freeform 269"/>
          <p:cNvSpPr>
            <a:spLocks/>
          </p:cNvSpPr>
          <p:nvPr>
            <p:custDataLst>
              <p:tags r:id="rId196"/>
            </p:custDataLst>
          </p:nvPr>
        </p:nvSpPr>
        <p:spPr bwMode="auto">
          <a:xfrm>
            <a:off x="4038600" y="3275013"/>
            <a:ext cx="76200" cy="188912"/>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US"/>
          </a:p>
        </p:txBody>
      </p:sp>
      <p:sp>
        <p:nvSpPr>
          <p:cNvPr id="2246" name="Freeform 270"/>
          <p:cNvSpPr>
            <a:spLocks/>
          </p:cNvSpPr>
          <p:nvPr>
            <p:custDataLst>
              <p:tags r:id="rId197"/>
            </p:custDataLst>
          </p:nvPr>
        </p:nvSpPr>
        <p:spPr bwMode="auto">
          <a:xfrm>
            <a:off x="4767263" y="4479925"/>
            <a:ext cx="25400" cy="60325"/>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US"/>
          </a:p>
        </p:txBody>
      </p:sp>
      <p:sp>
        <p:nvSpPr>
          <p:cNvPr id="2247" name="Freeform 271"/>
          <p:cNvSpPr>
            <a:spLocks/>
          </p:cNvSpPr>
          <p:nvPr>
            <p:custDataLst>
              <p:tags r:id="rId198"/>
            </p:custDataLst>
          </p:nvPr>
        </p:nvSpPr>
        <p:spPr bwMode="auto">
          <a:xfrm>
            <a:off x="4662488" y="45767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a:p>
        </p:txBody>
      </p:sp>
      <p:sp>
        <p:nvSpPr>
          <p:cNvPr id="2248" name="Freeform 272"/>
          <p:cNvSpPr>
            <a:spLocks/>
          </p:cNvSpPr>
          <p:nvPr>
            <p:custDataLst>
              <p:tags r:id="rId199"/>
            </p:custDataLst>
          </p:nvPr>
        </p:nvSpPr>
        <p:spPr bwMode="auto">
          <a:xfrm>
            <a:off x="6880225" y="2290763"/>
            <a:ext cx="120650" cy="171450"/>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0070C0"/>
          </a:solidFill>
          <a:ln w="9525" cmpd="sng">
            <a:solidFill>
              <a:srgbClr val="FFFFFF"/>
            </a:solidFill>
            <a:prstDash val="solid"/>
            <a:round/>
            <a:headEnd/>
            <a:tailEnd/>
          </a:ln>
        </p:spPr>
        <p:txBody>
          <a:bodyPr/>
          <a:lstStyle/>
          <a:p>
            <a:endParaRPr lang="en-US"/>
          </a:p>
        </p:txBody>
      </p:sp>
      <p:sp>
        <p:nvSpPr>
          <p:cNvPr id="2249" name="Freeform 273"/>
          <p:cNvSpPr>
            <a:spLocks/>
          </p:cNvSpPr>
          <p:nvPr>
            <p:custDataLst>
              <p:tags r:id="rId200"/>
            </p:custDataLst>
          </p:nvPr>
        </p:nvSpPr>
        <p:spPr bwMode="auto">
          <a:xfrm>
            <a:off x="5951538" y="2705100"/>
            <a:ext cx="206375" cy="123825"/>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250" name="Freeform 274"/>
          <p:cNvSpPr>
            <a:spLocks/>
          </p:cNvSpPr>
          <p:nvPr>
            <p:custDataLst>
              <p:tags r:id="rId201"/>
            </p:custDataLst>
          </p:nvPr>
        </p:nvSpPr>
        <p:spPr bwMode="auto">
          <a:xfrm>
            <a:off x="6167438" y="2760663"/>
            <a:ext cx="73025" cy="65087"/>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US"/>
          </a:p>
        </p:txBody>
      </p:sp>
      <p:sp>
        <p:nvSpPr>
          <p:cNvPr id="2251" name="Freeform 275"/>
          <p:cNvSpPr>
            <a:spLocks/>
          </p:cNvSpPr>
          <p:nvPr>
            <p:custDataLst>
              <p:tags r:id="rId202"/>
            </p:custDataLst>
          </p:nvPr>
        </p:nvSpPr>
        <p:spPr bwMode="auto">
          <a:xfrm>
            <a:off x="6157913" y="2832100"/>
            <a:ext cx="133350" cy="166688"/>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US"/>
          </a:p>
        </p:txBody>
      </p:sp>
      <p:sp>
        <p:nvSpPr>
          <p:cNvPr id="2252" name="Freeform 276"/>
          <p:cNvSpPr>
            <a:spLocks/>
          </p:cNvSpPr>
          <p:nvPr>
            <p:custDataLst>
              <p:tags r:id="rId203"/>
            </p:custDataLst>
          </p:nvPr>
        </p:nvSpPr>
        <p:spPr bwMode="auto">
          <a:xfrm>
            <a:off x="6475413" y="2947988"/>
            <a:ext cx="201612" cy="269875"/>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US"/>
          </a:p>
        </p:txBody>
      </p:sp>
      <p:sp>
        <p:nvSpPr>
          <p:cNvPr id="2253" name="Freeform 277"/>
          <p:cNvSpPr>
            <a:spLocks/>
          </p:cNvSpPr>
          <p:nvPr>
            <p:custDataLst>
              <p:tags r:id="rId204"/>
            </p:custDataLst>
          </p:nvPr>
        </p:nvSpPr>
        <p:spPr bwMode="auto">
          <a:xfrm>
            <a:off x="6557963" y="3198813"/>
            <a:ext cx="133350" cy="130175"/>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US"/>
          </a:p>
        </p:txBody>
      </p:sp>
      <p:sp>
        <p:nvSpPr>
          <p:cNvPr id="2254" name="Freeform 278"/>
          <p:cNvSpPr>
            <a:spLocks/>
          </p:cNvSpPr>
          <p:nvPr>
            <p:custDataLst>
              <p:tags r:id="rId205"/>
            </p:custDataLst>
          </p:nvPr>
        </p:nvSpPr>
        <p:spPr bwMode="auto">
          <a:xfrm>
            <a:off x="6959600" y="2435225"/>
            <a:ext cx="85725" cy="130175"/>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0070C0"/>
          </a:solidFill>
          <a:ln w="9525" cmpd="sng">
            <a:solidFill>
              <a:srgbClr val="FFFFFF"/>
            </a:solidFill>
            <a:prstDash val="solid"/>
            <a:round/>
            <a:headEnd/>
            <a:tailEnd/>
          </a:ln>
        </p:spPr>
        <p:txBody>
          <a:bodyPr/>
          <a:lstStyle/>
          <a:p>
            <a:endParaRPr lang="en-US"/>
          </a:p>
        </p:txBody>
      </p:sp>
      <p:sp>
        <p:nvSpPr>
          <p:cNvPr id="2255" name="Freeform 279"/>
          <p:cNvSpPr>
            <a:spLocks/>
          </p:cNvSpPr>
          <p:nvPr>
            <p:custDataLst>
              <p:tags r:id="rId206"/>
            </p:custDataLst>
          </p:nvPr>
        </p:nvSpPr>
        <p:spPr bwMode="auto">
          <a:xfrm>
            <a:off x="7527925" y="3732213"/>
            <a:ext cx="231775" cy="254000"/>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256" name="Freeform 280"/>
          <p:cNvSpPr>
            <a:spLocks/>
          </p:cNvSpPr>
          <p:nvPr>
            <p:custDataLst>
              <p:tags r:id="rId207"/>
            </p:custDataLst>
          </p:nvPr>
        </p:nvSpPr>
        <p:spPr bwMode="auto">
          <a:xfrm>
            <a:off x="7720013" y="3716338"/>
            <a:ext cx="106362" cy="128587"/>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US"/>
          </a:p>
        </p:txBody>
      </p:sp>
      <p:sp>
        <p:nvSpPr>
          <p:cNvPr id="2257" name="Freeform 281"/>
          <p:cNvSpPr>
            <a:spLocks/>
          </p:cNvSpPr>
          <p:nvPr>
            <p:custDataLst>
              <p:tags r:id="rId208"/>
            </p:custDataLst>
          </p:nvPr>
        </p:nvSpPr>
        <p:spPr bwMode="auto">
          <a:xfrm>
            <a:off x="5995988" y="3349625"/>
            <a:ext cx="63500" cy="119063"/>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US"/>
          </a:p>
        </p:txBody>
      </p:sp>
      <p:grpSp>
        <p:nvGrpSpPr>
          <p:cNvPr id="2258" name="Group 282"/>
          <p:cNvGrpSpPr>
            <a:grpSpLocks/>
          </p:cNvGrpSpPr>
          <p:nvPr>
            <p:custDataLst>
              <p:tags r:id="rId209"/>
            </p:custDataLst>
          </p:nvPr>
        </p:nvGrpSpPr>
        <p:grpSpPr bwMode="auto">
          <a:xfrm>
            <a:off x="6935788" y="3060700"/>
            <a:ext cx="233362" cy="439738"/>
            <a:chOff x="5062" y="2295"/>
            <a:chExt cx="177" cy="279"/>
          </a:xfrm>
        </p:grpSpPr>
        <p:sp>
          <p:nvSpPr>
            <p:cNvPr id="2504"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US"/>
            </a:p>
          </p:txBody>
        </p:sp>
        <p:sp>
          <p:nvSpPr>
            <p:cNvPr id="2505"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US"/>
            </a:p>
          </p:txBody>
        </p:sp>
        <p:sp>
          <p:nvSpPr>
            <p:cNvPr id="2506"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US"/>
            </a:p>
          </p:txBody>
        </p:sp>
        <p:sp>
          <p:nvSpPr>
            <p:cNvPr id="2507"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US"/>
            </a:p>
          </p:txBody>
        </p:sp>
        <p:sp>
          <p:nvSpPr>
            <p:cNvPr id="2508"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US"/>
            </a:p>
          </p:txBody>
        </p:sp>
        <p:sp>
          <p:nvSpPr>
            <p:cNvPr id="2509"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10"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US"/>
            </a:p>
          </p:txBody>
        </p:sp>
        <p:sp>
          <p:nvSpPr>
            <p:cNvPr id="2511"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US"/>
            </a:p>
          </p:txBody>
        </p:sp>
        <p:sp>
          <p:nvSpPr>
            <p:cNvPr id="2512"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US"/>
            </a:p>
          </p:txBody>
        </p:sp>
        <p:sp>
          <p:nvSpPr>
            <p:cNvPr id="2513"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US"/>
            </a:p>
          </p:txBody>
        </p:sp>
        <p:sp>
          <p:nvSpPr>
            <p:cNvPr id="2514"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US"/>
            </a:p>
          </p:txBody>
        </p:sp>
        <p:sp>
          <p:nvSpPr>
            <p:cNvPr id="2515"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US"/>
            </a:p>
          </p:txBody>
        </p:sp>
        <p:sp>
          <p:nvSpPr>
            <p:cNvPr id="2516"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US"/>
            </a:p>
          </p:txBody>
        </p:sp>
        <p:sp>
          <p:nvSpPr>
            <p:cNvPr id="2517"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18"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519" name="Line 298"/>
            <p:cNvSpPr>
              <a:spLocks noChangeShapeType="1"/>
            </p:cNvSpPr>
            <p:nvPr/>
          </p:nvSpPr>
          <p:spPr bwMode="auto">
            <a:xfrm>
              <a:off x="5180" y="2449"/>
              <a:ext cx="1" cy="10"/>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20"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521" name="Line 300"/>
            <p:cNvSpPr>
              <a:spLocks noChangeShapeType="1"/>
            </p:cNvSpPr>
            <p:nvPr/>
          </p:nvSpPr>
          <p:spPr bwMode="auto">
            <a:xfrm flipH="1" flipV="1">
              <a:off x="5178" y="2447"/>
              <a:ext cx="6" cy="6"/>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22"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US"/>
            </a:p>
          </p:txBody>
        </p:sp>
        <p:sp>
          <p:nvSpPr>
            <p:cNvPr id="2523"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24"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US"/>
            </a:p>
          </p:txBody>
        </p:sp>
        <p:sp>
          <p:nvSpPr>
            <p:cNvPr id="2525"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US"/>
            </a:p>
          </p:txBody>
        </p:sp>
        <p:sp>
          <p:nvSpPr>
            <p:cNvPr id="2526"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US"/>
            </a:p>
          </p:txBody>
        </p:sp>
        <p:sp>
          <p:nvSpPr>
            <p:cNvPr id="2527" name="Line 306"/>
            <p:cNvSpPr>
              <a:spLocks noChangeShapeType="1"/>
            </p:cNvSpPr>
            <p:nvPr/>
          </p:nvSpPr>
          <p:spPr bwMode="auto">
            <a:xfrm flipV="1">
              <a:off x="5191" y="2516"/>
              <a:ext cx="6" cy="2"/>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259" name="Freeform 307"/>
          <p:cNvSpPr>
            <a:spLocks/>
          </p:cNvSpPr>
          <p:nvPr>
            <p:custDataLst>
              <p:tags r:id="rId210"/>
            </p:custDataLst>
          </p:nvPr>
        </p:nvSpPr>
        <p:spPr bwMode="auto">
          <a:xfrm>
            <a:off x="7280275" y="3879850"/>
            <a:ext cx="14288" cy="55563"/>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0" name="Freeform 308"/>
          <p:cNvSpPr>
            <a:spLocks/>
          </p:cNvSpPr>
          <p:nvPr>
            <p:custDataLst>
              <p:tags r:id="rId211"/>
            </p:custDataLst>
          </p:nvPr>
        </p:nvSpPr>
        <p:spPr bwMode="auto">
          <a:xfrm>
            <a:off x="7356475" y="3819525"/>
            <a:ext cx="22225" cy="58738"/>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1" name="Freeform 309"/>
          <p:cNvSpPr>
            <a:spLocks/>
          </p:cNvSpPr>
          <p:nvPr>
            <p:custDataLst>
              <p:tags r:id="rId212"/>
            </p:custDataLst>
          </p:nvPr>
        </p:nvSpPr>
        <p:spPr bwMode="auto">
          <a:xfrm>
            <a:off x="7404100" y="3698875"/>
            <a:ext cx="23813" cy="57150"/>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2" name="Freeform 310"/>
          <p:cNvSpPr>
            <a:spLocks/>
          </p:cNvSpPr>
          <p:nvPr>
            <p:custDataLst>
              <p:tags r:id="rId213"/>
            </p:custDataLst>
          </p:nvPr>
        </p:nvSpPr>
        <p:spPr bwMode="auto">
          <a:xfrm>
            <a:off x="7388225" y="3668713"/>
            <a:ext cx="25400" cy="57150"/>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3" name="Freeform 311"/>
          <p:cNvSpPr>
            <a:spLocks/>
          </p:cNvSpPr>
          <p:nvPr>
            <p:custDataLst>
              <p:tags r:id="rId214"/>
            </p:custDataLst>
          </p:nvPr>
        </p:nvSpPr>
        <p:spPr bwMode="auto">
          <a:xfrm>
            <a:off x="7213600" y="3565525"/>
            <a:ext cx="7938" cy="57150"/>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4" name="Freeform 312"/>
          <p:cNvSpPr>
            <a:spLocks/>
          </p:cNvSpPr>
          <p:nvPr>
            <p:custDataLst>
              <p:tags r:id="rId215"/>
            </p:custDataLst>
          </p:nvPr>
        </p:nvSpPr>
        <p:spPr bwMode="auto">
          <a:xfrm>
            <a:off x="7140575" y="3700463"/>
            <a:ext cx="30163" cy="58737"/>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5" name="Freeform 313"/>
          <p:cNvSpPr>
            <a:spLocks/>
          </p:cNvSpPr>
          <p:nvPr>
            <p:custDataLst>
              <p:tags r:id="rId216"/>
            </p:custDataLst>
          </p:nvPr>
        </p:nvSpPr>
        <p:spPr bwMode="auto">
          <a:xfrm>
            <a:off x="7148513" y="3886200"/>
            <a:ext cx="19050" cy="55563"/>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6" name="Freeform 314"/>
          <p:cNvSpPr>
            <a:spLocks/>
          </p:cNvSpPr>
          <p:nvPr>
            <p:custDataLst>
              <p:tags r:id="rId217"/>
            </p:custDataLst>
          </p:nvPr>
        </p:nvSpPr>
        <p:spPr bwMode="auto">
          <a:xfrm>
            <a:off x="7261225" y="3705225"/>
            <a:ext cx="11113" cy="57150"/>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7" name="Freeform 315"/>
          <p:cNvSpPr>
            <a:spLocks/>
          </p:cNvSpPr>
          <p:nvPr>
            <p:custDataLst>
              <p:tags r:id="rId218"/>
            </p:custDataLst>
          </p:nvPr>
        </p:nvSpPr>
        <p:spPr bwMode="auto">
          <a:xfrm>
            <a:off x="7121525" y="3700463"/>
            <a:ext cx="19050" cy="58737"/>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8" name="Freeform 316"/>
          <p:cNvSpPr>
            <a:spLocks/>
          </p:cNvSpPr>
          <p:nvPr>
            <p:custDataLst>
              <p:tags r:id="rId219"/>
            </p:custDataLst>
          </p:nvPr>
        </p:nvSpPr>
        <p:spPr bwMode="auto">
          <a:xfrm>
            <a:off x="7165975" y="3748088"/>
            <a:ext cx="30163" cy="57150"/>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9" name="Freeform 317"/>
          <p:cNvSpPr>
            <a:spLocks/>
          </p:cNvSpPr>
          <p:nvPr>
            <p:custDataLst>
              <p:tags r:id="rId220"/>
            </p:custDataLst>
          </p:nvPr>
        </p:nvSpPr>
        <p:spPr bwMode="auto">
          <a:xfrm>
            <a:off x="6967538" y="3951288"/>
            <a:ext cx="46037" cy="58737"/>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0" name="Freeform 318"/>
          <p:cNvSpPr>
            <a:spLocks/>
          </p:cNvSpPr>
          <p:nvPr>
            <p:custDataLst>
              <p:tags r:id="rId221"/>
            </p:custDataLst>
          </p:nvPr>
        </p:nvSpPr>
        <p:spPr bwMode="auto">
          <a:xfrm>
            <a:off x="7065963" y="3989388"/>
            <a:ext cx="14287" cy="58737"/>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1" name="Freeform 319"/>
          <p:cNvSpPr>
            <a:spLocks/>
          </p:cNvSpPr>
          <p:nvPr>
            <p:custDataLst>
              <p:tags r:id="rId222"/>
            </p:custDataLst>
          </p:nvPr>
        </p:nvSpPr>
        <p:spPr bwMode="auto">
          <a:xfrm>
            <a:off x="6899275" y="3921125"/>
            <a:ext cx="36513" cy="55563"/>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2" name="Freeform 320"/>
          <p:cNvSpPr>
            <a:spLocks/>
          </p:cNvSpPr>
          <p:nvPr>
            <p:custDataLst>
              <p:tags r:id="rId223"/>
            </p:custDataLst>
          </p:nvPr>
        </p:nvSpPr>
        <p:spPr bwMode="auto">
          <a:xfrm>
            <a:off x="6943725" y="3906838"/>
            <a:ext cx="39688" cy="55562"/>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3" name="Freeform 321"/>
          <p:cNvSpPr>
            <a:spLocks/>
          </p:cNvSpPr>
          <p:nvPr>
            <p:custDataLst>
              <p:tags r:id="rId224"/>
            </p:custDataLst>
          </p:nvPr>
        </p:nvSpPr>
        <p:spPr bwMode="auto">
          <a:xfrm>
            <a:off x="6996113" y="3916363"/>
            <a:ext cx="36512" cy="58737"/>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4" name="Freeform 322"/>
          <p:cNvSpPr>
            <a:spLocks/>
          </p:cNvSpPr>
          <p:nvPr>
            <p:custDataLst>
              <p:tags r:id="rId225"/>
            </p:custDataLst>
          </p:nvPr>
        </p:nvSpPr>
        <p:spPr bwMode="auto">
          <a:xfrm>
            <a:off x="7048500" y="3921125"/>
            <a:ext cx="25400" cy="55563"/>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5" name="Freeform 323"/>
          <p:cNvSpPr>
            <a:spLocks/>
          </p:cNvSpPr>
          <p:nvPr>
            <p:custDataLst>
              <p:tags r:id="rId226"/>
            </p:custDataLst>
          </p:nvPr>
        </p:nvSpPr>
        <p:spPr bwMode="auto">
          <a:xfrm>
            <a:off x="7121525" y="3913188"/>
            <a:ext cx="1588" cy="55562"/>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6" name="Freeform 324"/>
          <p:cNvSpPr>
            <a:spLocks/>
          </p:cNvSpPr>
          <p:nvPr>
            <p:custDataLst>
              <p:tags r:id="rId227"/>
            </p:custDataLst>
          </p:nvPr>
        </p:nvSpPr>
        <p:spPr bwMode="auto">
          <a:xfrm>
            <a:off x="6696075" y="3727450"/>
            <a:ext cx="20638" cy="58738"/>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7" name="Freeform 325"/>
          <p:cNvSpPr>
            <a:spLocks/>
          </p:cNvSpPr>
          <p:nvPr>
            <p:custDataLst>
              <p:tags r:id="rId228"/>
            </p:custDataLst>
          </p:nvPr>
        </p:nvSpPr>
        <p:spPr bwMode="auto">
          <a:xfrm>
            <a:off x="6642100" y="3700463"/>
            <a:ext cx="30163" cy="58737"/>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8" name="Freeform 326"/>
          <p:cNvSpPr>
            <a:spLocks/>
          </p:cNvSpPr>
          <p:nvPr>
            <p:custDataLst>
              <p:tags r:id="rId229"/>
            </p:custDataLst>
          </p:nvPr>
        </p:nvSpPr>
        <p:spPr bwMode="auto">
          <a:xfrm>
            <a:off x="6477000" y="3684588"/>
            <a:ext cx="7938" cy="57150"/>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9" name="Line 327" descr="Horizontal dunkel"/>
          <p:cNvSpPr>
            <a:spLocks noChangeShapeType="1"/>
          </p:cNvSpPr>
          <p:nvPr>
            <p:custDataLst>
              <p:tags r:id="rId230"/>
            </p:custDataLst>
          </p:nvPr>
        </p:nvSpPr>
        <p:spPr bwMode="auto">
          <a:xfrm>
            <a:off x="6502400" y="3721100"/>
            <a:ext cx="4763" cy="6350"/>
          </a:xfrm>
          <a:prstGeom prst="line">
            <a:avLst/>
          </a:prstGeom>
          <a:noFill/>
          <a:ln w="952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0" name="Freeform 328"/>
          <p:cNvSpPr>
            <a:spLocks/>
          </p:cNvSpPr>
          <p:nvPr>
            <p:custDataLst>
              <p:tags r:id="rId231"/>
            </p:custDataLst>
          </p:nvPr>
        </p:nvSpPr>
        <p:spPr bwMode="auto">
          <a:xfrm>
            <a:off x="6499225" y="3721100"/>
            <a:ext cx="7938" cy="57150"/>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1" name="Freeform 329"/>
          <p:cNvSpPr>
            <a:spLocks/>
          </p:cNvSpPr>
          <p:nvPr>
            <p:custDataLst>
              <p:tags r:id="rId232"/>
            </p:custDataLst>
          </p:nvPr>
        </p:nvSpPr>
        <p:spPr bwMode="auto">
          <a:xfrm>
            <a:off x="6400800" y="3565525"/>
            <a:ext cx="22225" cy="57150"/>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2" name="Freeform 330"/>
          <p:cNvSpPr>
            <a:spLocks/>
          </p:cNvSpPr>
          <p:nvPr>
            <p:custDataLst>
              <p:tags r:id="rId233"/>
            </p:custDataLst>
          </p:nvPr>
        </p:nvSpPr>
        <p:spPr bwMode="auto">
          <a:xfrm>
            <a:off x="6929438" y="3929063"/>
            <a:ext cx="11112" cy="57150"/>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3" name="Freeform 331"/>
          <p:cNvSpPr>
            <a:spLocks/>
          </p:cNvSpPr>
          <p:nvPr>
            <p:custDataLst>
              <p:tags r:id="rId234"/>
            </p:custDataLst>
          </p:nvPr>
        </p:nvSpPr>
        <p:spPr bwMode="auto">
          <a:xfrm>
            <a:off x="7445375" y="3886200"/>
            <a:ext cx="28575" cy="55563"/>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4" name="Freeform 332"/>
          <p:cNvSpPr>
            <a:spLocks/>
          </p:cNvSpPr>
          <p:nvPr>
            <p:custDataLst>
              <p:tags r:id="rId235"/>
            </p:custDataLst>
          </p:nvPr>
        </p:nvSpPr>
        <p:spPr bwMode="auto">
          <a:xfrm>
            <a:off x="6383338" y="3468688"/>
            <a:ext cx="274637" cy="368300"/>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5" name="Freeform 333"/>
          <p:cNvSpPr>
            <a:spLocks/>
          </p:cNvSpPr>
          <p:nvPr>
            <p:custDataLst>
              <p:tags r:id="rId236"/>
            </p:custDataLst>
          </p:nvPr>
        </p:nvSpPr>
        <p:spPr bwMode="auto">
          <a:xfrm>
            <a:off x="6724650" y="3517900"/>
            <a:ext cx="254000" cy="257175"/>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6" name="Freeform 334"/>
          <p:cNvSpPr>
            <a:spLocks/>
          </p:cNvSpPr>
          <p:nvPr>
            <p:custDataLst>
              <p:tags r:id="rId237"/>
            </p:custDataLst>
          </p:nvPr>
        </p:nvSpPr>
        <p:spPr bwMode="auto">
          <a:xfrm>
            <a:off x="7080250" y="3924300"/>
            <a:ext cx="92075" cy="57150"/>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7" name="Freeform 335"/>
          <p:cNvSpPr>
            <a:spLocks/>
          </p:cNvSpPr>
          <p:nvPr>
            <p:custDataLst>
              <p:tags r:id="rId238"/>
            </p:custDataLst>
          </p:nvPr>
        </p:nvSpPr>
        <p:spPr bwMode="auto">
          <a:xfrm>
            <a:off x="7196138" y="3590925"/>
            <a:ext cx="42862" cy="88900"/>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8" name="Freeform 336"/>
          <p:cNvSpPr>
            <a:spLocks/>
          </p:cNvSpPr>
          <p:nvPr>
            <p:custDataLst>
              <p:tags r:id="rId239"/>
            </p:custDataLst>
          </p:nvPr>
        </p:nvSpPr>
        <p:spPr bwMode="auto">
          <a:xfrm>
            <a:off x="7208838" y="3735388"/>
            <a:ext cx="71437" cy="55562"/>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9" name="Freeform 337"/>
          <p:cNvSpPr>
            <a:spLocks/>
          </p:cNvSpPr>
          <p:nvPr>
            <p:custDataLst>
              <p:tags r:id="rId240"/>
            </p:custDataLst>
          </p:nvPr>
        </p:nvSpPr>
        <p:spPr bwMode="auto">
          <a:xfrm>
            <a:off x="7285038" y="3659188"/>
            <a:ext cx="85725" cy="63500"/>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0" name="Freeform 338"/>
          <p:cNvSpPr>
            <a:spLocks/>
          </p:cNvSpPr>
          <p:nvPr>
            <p:custDataLst>
              <p:tags r:id="rId241"/>
            </p:custDataLst>
          </p:nvPr>
        </p:nvSpPr>
        <p:spPr bwMode="auto">
          <a:xfrm>
            <a:off x="6973888" y="3597275"/>
            <a:ext cx="166687" cy="230188"/>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1" name="Freeform 339"/>
          <p:cNvSpPr>
            <a:spLocks/>
          </p:cNvSpPr>
          <p:nvPr>
            <p:custDataLst>
              <p:tags r:id="rId242"/>
            </p:custDataLst>
          </p:nvPr>
        </p:nvSpPr>
        <p:spPr bwMode="auto">
          <a:xfrm>
            <a:off x="6638925" y="3838575"/>
            <a:ext cx="250825" cy="95250"/>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2" name="Freeform 340"/>
          <p:cNvSpPr>
            <a:spLocks/>
          </p:cNvSpPr>
          <p:nvPr>
            <p:custDataLst>
              <p:tags r:id="rId243"/>
            </p:custDataLst>
          </p:nvPr>
        </p:nvSpPr>
        <p:spPr bwMode="auto">
          <a:xfrm>
            <a:off x="7319963" y="3695700"/>
            <a:ext cx="214312" cy="252413"/>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3" name="Freeform 341"/>
          <p:cNvSpPr>
            <a:spLocks/>
          </p:cNvSpPr>
          <p:nvPr>
            <p:custDataLst>
              <p:tags r:id="rId244"/>
            </p:custDataLst>
          </p:nvPr>
        </p:nvSpPr>
        <p:spPr bwMode="auto">
          <a:xfrm>
            <a:off x="5851525" y="2527300"/>
            <a:ext cx="53975" cy="60325"/>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US"/>
          </a:p>
        </p:txBody>
      </p:sp>
      <p:sp>
        <p:nvSpPr>
          <p:cNvPr id="2294" name="Freeform 342"/>
          <p:cNvSpPr>
            <a:spLocks/>
          </p:cNvSpPr>
          <p:nvPr>
            <p:custDataLst>
              <p:tags r:id="rId245"/>
            </p:custDataLst>
          </p:nvPr>
        </p:nvSpPr>
        <p:spPr bwMode="auto">
          <a:xfrm>
            <a:off x="4308475" y="1931988"/>
            <a:ext cx="220663" cy="177800"/>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295" name="Freeform 343"/>
          <p:cNvSpPr>
            <a:spLocks/>
          </p:cNvSpPr>
          <p:nvPr>
            <p:custDataLst>
              <p:tags r:id="rId246"/>
            </p:custDataLst>
          </p:nvPr>
        </p:nvSpPr>
        <p:spPr bwMode="auto">
          <a:xfrm>
            <a:off x="4371975" y="2136775"/>
            <a:ext cx="146050" cy="71438"/>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296" name="Freeform 344"/>
          <p:cNvSpPr>
            <a:spLocks/>
          </p:cNvSpPr>
          <p:nvPr>
            <p:custDataLst>
              <p:tags r:id="rId247"/>
            </p:custDataLst>
          </p:nvPr>
        </p:nvSpPr>
        <p:spPr bwMode="auto">
          <a:xfrm>
            <a:off x="4471988" y="1792288"/>
            <a:ext cx="111125" cy="65087"/>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7" name="Freeform 345"/>
          <p:cNvSpPr>
            <a:spLocks/>
          </p:cNvSpPr>
          <p:nvPr>
            <p:custDataLst>
              <p:tags r:id="rId248"/>
            </p:custDataLst>
          </p:nvPr>
        </p:nvSpPr>
        <p:spPr bwMode="auto">
          <a:xfrm>
            <a:off x="4484688" y="2139950"/>
            <a:ext cx="179387" cy="142875"/>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8" name="Freeform 346"/>
          <p:cNvSpPr>
            <a:spLocks/>
          </p:cNvSpPr>
          <p:nvPr>
            <p:custDataLst>
              <p:tags r:id="rId249"/>
            </p:custDataLst>
          </p:nvPr>
        </p:nvSpPr>
        <p:spPr bwMode="auto">
          <a:xfrm>
            <a:off x="2484438" y="3178175"/>
            <a:ext cx="14287" cy="55563"/>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US"/>
          </a:p>
        </p:txBody>
      </p:sp>
      <p:sp>
        <p:nvSpPr>
          <p:cNvPr id="2299" name="Freeform 347"/>
          <p:cNvSpPr>
            <a:spLocks/>
          </p:cNvSpPr>
          <p:nvPr>
            <p:custDataLst>
              <p:tags r:id="rId250"/>
            </p:custDataLst>
          </p:nvPr>
        </p:nvSpPr>
        <p:spPr bwMode="auto">
          <a:xfrm>
            <a:off x="4589463" y="2132013"/>
            <a:ext cx="85725" cy="79375"/>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US"/>
          </a:p>
        </p:txBody>
      </p:sp>
      <p:sp>
        <p:nvSpPr>
          <p:cNvPr id="2300" name="Freeform 348"/>
          <p:cNvSpPr>
            <a:spLocks/>
          </p:cNvSpPr>
          <p:nvPr>
            <p:custDataLst>
              <p:tags r:id="rId251"/>
            </p:custDataLst>
          </p:nvPr>
        </p:nvSpPr>
        <p:spPr bwMode="auto">
          <a:xfrm>
            <a:off x="4506913" y="2014538"/>
            <a:ext cx="381000" cy="247650"/>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301" name="Freeform 349"/>
          <p:cNvSpPr>
            <a:spLocks/>
          </p:cNvSpPr>
          <p:nvPr>
            <p:custDataLst>
              <p:tags r:id="rId252"/>
            </p:custDataLst>
          </p:nvPr>
        </p:nvSpPr>
        <p:spPr bwMode="auto">
          <a:xfrm>
            <a:off x="5018088" y="2357438"/>
            <a:ext cx="47625" cy="63500"/>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US"/>
          </a:p>
        </p:txBody>
      </p:sp>
      <p:sp>
        <p:nvSpPr>
          <p:cNvPr id="2302" name="Freeform 350"/>
          <p:cNvSpPr>
            <a:spLocks/>
          </p:cNvSpPr>
          <p:nvPr>
            <p:custDataLst>
              <p:tags r:id="rId253"/>
            </p:custDataLst>
          </p:nvPr>
        </p:nvSpPr>
        <p:spPr bwMode="auto">
          <a:xfrm>
            <a:off x="5561013" y="2371725"/>
            <a:ext cx="207962" cy="122238"/>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US"/>
          </a:p>
        </p:txBody>
      </p:sp>
      <p:sp>
        <p:nvSpPr>
          <p:cNvPr id="2303" name="Freeform 351"/>
          <p:cNvSpPr>
            <a:spLocks/>
          </p:cNvSpPr>
          <p:nvPr>
            <p:custDataLst>
              <p:tags r:id="rId254"/>
            </p:custDataLst>
          </p:nvPr>
        </p:nvSpPr>
        <p:spPr bwMode="auto">
          <a:xfrm>
            <a:off x="5610225" y="2300288"/>
            <a:ext cx="225425" cy="125412"/>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US"/>
          </a:p>
        </p:txBody>
      </p:sp>
      <p:sp>
        <p:nvSpPr>
          <p:cNvPr id="2304" name="Freeform 352"/>
          <p:cNvSpPr>
            <a:spLocks/>
          </p:cNvSpPr>
          <p:nvPr>
            <p:custDataLst>
              <p:tags r:id="rId255"/>
            </p:custDataLst>
          </p:nvPr>
        </p:nvSpPr>
        <p:spPr bwMode="auto">
          <a:xfrm>
            <a:off x="5216525" y="2316163"/>
            <a:ext cx="342900" cy="227012"/>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US"/>
          </a:p>
        </p:txBody>
      </p:sp>
      <p:sp>
        <p:nvSpPr>
          <p:cNvPr id="2305" name="Freeform 353"/>
          <p:cNvSpPr>
            <a:spLocks/>
          </p:cNvSpPr>
          <p:nvPr>
            <p:custDataLst>
              <p:tags r:id="rId256"/>
            </p:custDataLst>
          </p:nvPr>
        </p:nvSpPr>
        <p:spPr bwMode="auto">
          <a:xfrm>
            <a:off x="4425950" y="2203450"/>
            <a:ext cx="107950" cy="149225"/>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06" name="Freeform 354"/>
          <p:cNvSpPr>
            <a:spLocks/>
          </p:cNvSpPr>
          <p:nvPr>
            <p:custDataLst>
              <p:tags r:id="rId257"/>
            </p:custDataLst>
          </p:nvPr>
        </p:nvSpPr>
        <p:spPr bwMode="auto">
          <a:xfrm>
            <a:off x="4473575" y="2311400"/>
            <a:ext cx="68263" cy="60325"/>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07" name="Freeform 355"/>
          <p:cNvSpPr>
            <a:spLocks/>
          </p:cNvSpPr>
          <p:nvPr>
            <p:custDataLst>
              <p:tags r:id="rId258"/>
            </p:custDataLst>
          </p:nvPr>
        </p:nvSpPr>
        <p:spPr bwMode="auto">
          <a:xfrm>
            <a:off x="4557713" y="2935288"/>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a:p>
        </p:txBody>
      </p:sp>
      <p:sp>
        <p:nvSpPr>
          <p:cNvPr id="2308" name="Freeform 356"/>
          <p:cNvSpPr>
            <a:spLocks/>
          </p:cNvSpPr>
          <p:nvPr>
            <p:custDataLst>
              <p:tags r:id="rId259"/>
            </p:custDataLst>
          </p:nvPr>
        </p:nvSpPr>
        <p:spPr bwMode="auto">
          <a:xfrm>
            <a:off x="5041900" y="3275013"/>
            <a:ext cx="244475" cy="431800"/>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US"/>
          </a:p>
        </p:txBody>
      </p:sp>
      <p:sp>
        <p:nvSpPr>
          <p:cNvPr id="2309" name="Freeform 357"/>
          <p:cNvSpPr>
            <a:spLocks/>
          </p:cNvSpPr>
          <p:nvPr>
            <p:custDataLst>
              <p:tags r:id="rId260"/>
            </p:custDataLst>
          </p:nvPr>
        </p:nvSpPr>
        <p:spPr bwMode="auto">
          <a:xfrm>
            <a:off x="5049838" y="3262313"/>
            <a:ext cx="38100" cy="58737"/>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US"/>
          </a:p>
        </p:txBody>
      </p:sp>
      <p:sp>
        <p:nvSpPr>
          <p:cNvPr id="2310" name="Freeform 358"/>
          <p:cNvSpPr>
            <a:spLocks/>
          </p:cNvSpPr>
          <p:nvPr>
            <p:custDataLst>
              <p:tags r:id="rId261"/>
            </p:custDataLst>
          </p:nvPr>
        </p:nvSpPr>
        <p:spPr bwMode="auto">
          <a:xfrm>
            <a:off x="4848225" y="3173413"/>
            <a:ext cx="363538" cy="376237"/>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US"/>
          </a:p>
        </p:txBody>
      </p:sp>
      <p:sp>
        <p:nvSpPr>
          <p:cNvPr id="2311" name="Line 359"/>
          <p:cNvSpPr>
            <a:spLocks noChangeShapeType="1"/>
          </p:cNvSpPr>
          <p:nvPr>
            <p:custDataLst>
              <p:tags r:id="rId262"/>
            </p:custDataLst>
          </p:nvPr>
        </p:nvSpPr>
        <p:spPr bwMode="auto">
          <a:xfrm flipH="1">
            <a:off x="1708150" y="3692525"/>
            <a:ext cx="4763" cy="7938"/>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312" name="Freeform 360"/>
          <p:cNvSpPr>
            <a:spLocks/>
          </p:cNvSpPr>
          <p:nvPr>
            <p:custDataLst>
              <p:tags r:id="rId263"/>
            </p:custDataLst>
          </p:nvPr>
        </p:nvSpPr>
        <p:spPr bwMode="auto">
          <a:xfrm>
            <a:off x="1708150" y="3700463"/>
            <a:ext cx="12700" cy="58737"/>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US"/>
          </a:p>
        </p:txBody>
      </p:sp>
      <p:sp>
        <p:nvSpPr>
          <p:cNvPr id="2313" name="Freeform 361"/>
          <p:cNvSpPr>
            <a:spLocks/>
          </p:cNvSpPr>
          <p:nvPr>
            <p:custDataLst>
              <p:tags r:id="rId264"/>
            </p:custDataLst>
          </p:nvPr>
        </p:nvSpPr>
        <p:spPr bwMode="auto">
          <a:xfrm>
            <a:off x="1716088" y="3687763"/>
            <a:ext cx="4762" cy="57150"/>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314" name="Group 362"/>
          <p:cNvGrpSpPr>
            <a:grpSpLocks/>
          </p:cNvGrpSpPr>
          <p:nvPr>
            <p:custDataLst>
              <p:tags r:id="rId265"/>
            </p:custDataLst>
          </p:nvPr>
        </p:nvGrpSpPr>
        <p:grpSpPr bwMode="auto">
          <a:xfrm>
            <a:off x="1708150" y="3622675"/>
            <a:ext cx="417513" cy="201613"/>
            <a:chOff x="912" y="2626"/>
            <a:chExt cx="311" cy="127"/>
          </a:xfrm>
        </p:grpSpPr>
        <p:sp>
          <p:nvSpPr>
            <p:cNvPr id="2501"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02"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03"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315" name="Freeform 366"/>
          <p:cNvSpPr>
            <a:spLocks/>
          </p:cNvSpPr>
          <p:nvPr>
            <p:custDataLst>
              <p:tags r:id="rId266"/>
            </p:custDataLst>
          </p:nvPr>
        </p:nvSpPr>
        <p:spPr bwMode="auto">
          <a:xfrm>
            <a:off x="5356225" y="4340225"/>
            <a:ext cx="19050" cy="58738"/>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316" name="Freeform 367"/>
          <p:cNvSpPr>
            <a:spLocks/>
          </p:cNvSpPr>
          <p:nvPr>
            <p:custDataLst>
              <p:tags r:id="rId267"/>
            </p:custDataLst>
          </p:nvPr>
        </p:nvSpPr>
        <p:spPr bwMode="auto">
          <a:xfrm>
            <a:off x="5327650" y="4367213"/>
            <a:ext cx="23813" cy="57150"/>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317" name="Group 368"/>
          <p:cNvGrpSpPr>
            <a:grpSpLocks/>
          </p:cNvGrpSpPr>
          <p:nvPr>
            <p:custDataLst>
              <p:tags r:id="rId268"/>
            </p:custDataLst>
          </p:nvPr>
        </p:nvGrpSpPr>
        <p:grpSpPr bwMode="auto">
          <a:xfrm>
            <a:off x="5168900" y="3859213"/>
            <a:ext cx="168275" cy="103187"/>
            <a:chOff x="3481" y="2773"/>
            <a:chExt cx="125" cy="65"/>
          </a:xfrm>
        </p:grpSpPr>
        <p:sp>
          <p:nvSpPr>
            <p:cNvPr id="2490"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491" name="Line 370"/>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92"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US"/>
            </a:p>
          </p:txBody>
        </p:sp>
        <p:sp>
          <p:nvSpPr>
            <p:cNvPr id="2493"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494"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495" name="Line 374"/>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96"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US"/>
            </a:p>
          </p:txBody>
        </p:sp>
        <p:sp>
          <p:nvSpPr>
            <p:cNvPr id="2497"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498"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499"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500"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318" name="Freeform 380"/>
          <p:cNvSpPr>
            <a:spLocks/>
          </p:cNvSpPr>
          <p:nvPr>
            <p:custDataLst>
              <p:tags r:id="rId269"/>
            </p:custDataLst>
          </p:nvPr>
        </p:nvSpPr>
        <p:spPr bwMode="auto">
          <a:xfrm>
            <a:off x="4297363" y="3851275"/>
            <a:ext cx="319087" cy="379413"/>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US"/>
          </a:p>
        </p:txBody>
      </p:sp>
      <p:sp>
        <p:nvSpPr>
          <p:cNvPr id="2319" name="Freeform 381"/>
          <p:cNvSpPr>
            <a:spLocks/>
          </p:cNvSpPr>
          <p:nvPr>
            <p:custDataLst>
              <p:tags r:id="rId270"/>
            </p:custDataLst>
          </p:nvPr>
        </p:nvSpPr>
        <p:spPr bwMode="auto">
          <a:xfrm>
            <a:off x="4308475" y="3824288"/>
            <a:ext cx="15875" cy="60325"/>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320" name="Freeform 382"/>
          <p:cNvSpPr>
            <a:spLocks/>
          </p:cNvSpPr>
          <p:nvPr>
            <p:custDataLst>
              <p:tags r:id="rId271"/>
            </p:custDataLst>
          </p:nvPr>
        </p:nvSpPr>
        <p:spPr bwMode="auto">
          <a:xfrm>
            <a:off x="4410075" y="4367213"/>
            <a:ext cx="396875" cy="398462"/>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321" name="Freeform 383"/>
          <p:cNvSpPr>
            <a:spLocks/>
          </p:cNvSpPr>
          <p:nvPr>
            <p:custDataLst>
              <p:tags r:id="rId272"/>
            </p:custDataLst>
          </p:nvPr>
        </p:nvSpPr>
        <p:spPr bwMode="auto">
          <a:xfrm>
            <a:off x="4557713" y="2935288"/>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322" name="Group 384"/>
          <p:cNvGrpSpPr>
            <a:grpSpLocks/>
          </p:cNvGrpSpPr>
          <p:nvPr>
            <p:custDataLst>
              <p:tags r:id="rId273"/>
            </p:custDataLst>
          </p:nvPr>
        </p:nvGrpSpPr>
        <p:grpSpPr bwMode="auto">
          <a:xfrm>
            <a:off x="3341688" y="3136900"/>
            <a:ext cx="80962" cy="82550"/>
            <a:chOff x="2352" y="2343"/>
            <a:chExt cx="65" cy="53"/>
          </a:xfrm>
        </p:grpSpPr>
        <p:sp>
          <p:nvSpPr>
            <p:cNvPr id="2484"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a:p>
          </p:txBody>
        </p:sp>
        <p:sp>
          <p:nvSpPr>
            <p:cNvPr id="2485"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a:p>
          </p:txBody>
        </p:sp>
        <p:sp>
          <p:nvSpPr>
            <p:cNvPr id="2486"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a:p>
          </p:txBody>
        </p:sp>
        <p:sp>
          <p:nvSpPr>
            <p:cNvPr id="2487"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a:p>
          </p:txBody>
        </p:sp>
        <p:sp>
          <p:nvSpPr>
            <p:cNvPr id="2488"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a:p>
          </p:txBody>
        </p:sp>
        <p:sp>
          <p:nvSpPr>
            <p:cNvPr id="2489"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a:p>
          </p:txBody>
        </p:sp>
      </p:grpSp>
      <p:grpSp>
        <p:nvGrpSpPr>
          <p:cNvPr id="2323" name="Group 391"/>
          <p:cNvGrpSpPr>
            <a:grpSpLocks/>
          </p:cNvGrpSpPr>
          <p:nvPr>
            <p:custDataLst>
              <p:tags r:id="rId274"/>
            </p:custDataLst>
          </p:nvPr>
        </p:nvGrpSpPr>
        <p:grpSpPr bwMode="auto">
          <a:xfrm>
            <a:off x="1187450" y="1196975"/>
            <a:ext cx="1897063" cy="1133475"/>
            <a:chOff x="527" y="1110"/>
            <a:chExt cx="1410" cy="709"/>
          </a:xfrm>
          <a:solidFill>
            <a:srgbClr val="0070C0"/>
          </a:solidFill>
        </p:grpSpPr>
        <p:sp>
          <p:nvSpPr>
            <p:cNvPr id="2442"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3"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4"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5"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6"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7"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8"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9"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0"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1"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2"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3"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4"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5"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6"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7"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8"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9"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0"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1"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2"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3"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4"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5"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6"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7"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8"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9"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0"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1"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2"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3"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4"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5"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6"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7"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8"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9"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80"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81"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82"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83"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324" name="Freeform 434"/>
          <p:cNvSpPr>
            <a:spLocks/>
          </p:cNvSpPr>
          <p:nvPr>
            <p:custDataLst>
              <p:tags r:id="rId275"/>
            </p:custDataLst>
          </p:nvPr>
        </p:nvSpPr>
        <p:spPr bwMode="auto">
          <a:xfrm>
            <a:off x="4757738" y="3541713"/>
            <a:ext cx="127000" cy="158750"/>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US"/>
          </a:p>
        </p:txBody>
      </p:sp>
      <p:sp>
        <p:nvSpPr>
          <p:cNvPr id="2325" name="Freeform 435"/>
          <p:cNvSpPr>
            <a:spLocks/>
          </p:cNvSpPr>
          <p:nvPr>
            <p:custDataLst>
              <p:tags r:id="rId276"/>
            </p:custDataLst>
          </p:nvPr>
        </p:nvSpPr>
        <p:spPr bwMode="auto">
          <a:xfrm>
            <a:off x="4864100" y="3692525"/>
            <a:ext cx="6350" cy="57150"/>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US"/>
          </a:p>
        </p:txBody>
      </p:sp>
      <p:sp>
        <p:nvSpPr>
          <p:cNvPr id="2326" name="Freeform 436"/>
          <p:cNvSpPr>
            <a:spLocks/>
          </p:cNvSpPr>
          <p:nvPr>
            <p:custDataLst>
              <p:tags r:id="rId277"/>
            </p:custDataLst>
          </p:nvPr>
        </p:nvSpPr>
        <p:spPr bwMode="auto">
          <a:xfrm>
            <a:off x="4354513" y="2928938"/>
            <a:ext cx="249237" cy="500062"/>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US"/>
          </a:p>
        </p:txBody>
      </p:sp>
      <p:sp>
        <p:nvSpPr>
          <p:cNvPr id="2327" name="Freeform 437"/>
          <p:cNvSpPr>
            <a:spLocks/>
          </p:cNvSpPr>
          <p:nvPr>
            <p:custDataLst>
              <p:tags r:id="rId278"/>
            </p:custDataLst>
          </p:nvPr>
        </p:nvSpPr>
        <p:spPr bwMode="auto">
          <a:xfrm>
            <a:off x="4030663" y="2311400"/>
            <a:ext cx="15875" cy="57150"/>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328" name="Group 438"/>
          <p:cNvGrpSpPr>
            <a:grpSpLocks/>
          </p:cNvGrpSpPr>
          <p:nvPr>
            <p:custDataLst>
              <p:tags r:id="rId279"/>
            </p:custDataLst>
          </p:nvPr>
        </p:nvGrpSpPr>
        <p:grpSpPr bwMode="auto">
          <a:xfrm>
            <a:off x="2330450" y="4371975"/>
            <a:ext cx="384175" cy="1031875"/>
            <a:chOff x="1589" y="3126"/>
            <a:chExt cx="290" cy="657"/>
          </a:xfrm>
        </p:grpSpPr>
        <p:sp>
          <p:nvSpPr>
            <p:cNvPr id="2439"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0"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1"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329" name="Freeform 442"/>
          <p:cNvSpPr>
            <a:spLocks/>
          </p:cNvSpPr>
          <p:nvPr>
            <p:custDataLst>
              <p:tags r:id="rId280"/>
            </p:custDataLst>
          </p:nvPr>
        </p:nvSpPr>
        <p:spPr bwMode="auto">
          <a:xfrm>
            <a:off x="5040313" y="2324100"/>
            <a:ext cx="123825" cy="109538"/>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US"/>
          </a:p>
        </p:txBody>
      </p:sp>
      <p:sp>
        <p:nvSpPr>
          <p:cNvPr id="2330" name="Freeform 443"/>
          <p:cNvSpPr>
            <a:spLocks/>
          </p:cNvSpPr>
          <p:nvPr>
            <p:custDataLst>
              <p:tags r:id="rId281"/>
            </p:custDataLst>
          </p:nvPr>
        </p:nvSpPr>
        <p:spPr bwMode="auto">
          <a:xfrm>
            <a:off x="4506913" y="1897063"/>
            <a:ext cx="209550" cy="150812"/>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en-US"/>
          </a:p>
        </p:txBody>
      </p:sp>
      <p:sp>
        <p:nvSpPr>
          <p:cNvPr id="2331" name="Freeform 444"/>
          <p:cNvSpPr>
            <a:spLocks/>
          </p:cNvSpPr>
          <p:nvPr>
            <p:custDataLst>
              <p:tags r:id="rId282"/>
            </p:custDataLst>
          </p:nvPr>
        </p:nvSpPr>
        <p:spPr bwMode="auto">
          <a:xfrm>
            <a:off x="4364038" y="2228850"/>
            <a:ext cx="82550" cy="87313"/>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32" name="Freeform 445"/>
          <p:cNvSpPr>
            <a:spLocks/>
          </p:cNvSpPr>
          <p:nvPr>
            <p:custDataLst>
              <p:tags r:id="rId283"/>
            </p:custDataLst>
          </p:nvPr>
        </p:nvSpPr>
        <p:spPr bwMode="auto">
          <a:xfrm>
            <a:off x="2728913" y="3665538"/>
            <a:ext cx="82550" cy="57150"/>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33" name="Freeform 446"/>
          <p:cNvSpPr>
            <a:spLocks/>
          </p:cNvSpPr>
          <p:nvPr>
            <p:custDataLst>
              <p:tags r:id="rId284"/>
            </p:custDataLst>
          </p:nvPr>
        </p:nvSpPr>
        <p:spPr bwMode="auto">
          <a:xfrm>
            <a:off x="4522788" y="2263775"/>
            <a:ext cx="133350" cy="96838"/>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34" name="Freeform 447"/>
          <p:cNvSpPr>
            <a:spLocks/>
          </p:cNvSpPr>
          <p:nvPr>
            <p:custDataLst>
              <p:tags r:id="rId285"/>
            </p:custDataLst>
          </p:nvPr>
        </p:nvSpPr>
        <p:spPr bwMode="auto">
          <a:xfrm>
            <a:off x="3878263" y="3190875"/>
            <a:ext cx="177800" cy="165100"/>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US"/>
          </a:p>
        </p:txBody>
      </p:sp>
      <p:sp>
        <p:nvSpPr>
          <p:cNvPr id="2335" name="Freeform 448"/>
          <p:cNvSpPr>
            <a:spLocks/>
          </p:cNvSpPr>
          <p:nvPr>
            <p:custDataLst>
              <p:tags r:id="rId286"/>
            </p:custDataLst>
          </p:nvPr>
        </p:nvSpPr>
        <p:spPr bwMode="auto">
          <a:xfrm>
            <a:off x="4225925" y="3259138"/>
            <a:ext cx="193675" cy="349250"/>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US"/>
          </a:p>
        </p:txBody>
      </p:sp>
      <p:sp>
        <p:nvSpPr>
          <p:cNvPr id="2336" name="Freeform 449"/>
          <p:cNvSpPr>
            <a:spLocks/>
          </p:cNvSpPr>
          <p:nvPr>
            <p:custDataLst>
              <p:tags r:id="rId287"/>
            </p:custDataLst>
          </p:nvPr>
        </p:nvSpPr>
        <p:spPr bwMode="auto">
          <a:xfrm>
            <a:off x="6677025" y="3017838"/>
            <a:ext cx="55563" cy="57150"/>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US"/>
          </a:p>
        </p:txBody>
      </p:sp>
      <p:sp>
        <p:nvSpPr>
          <p:cNvPr id="2337" name="Freeform 450"/>
          <p:cNvSpPr>
            <a:spLocks/>
          </p:cNvSpPr>
          <p:nvPr>
            <p:custDataLst>
              <p:tags r:id="rId288"/>
            </p:custDataLst>
          </p:nvPr>
        </p:nvSpPr>
        <p:spPr bwMode="auto">
          <a:xfrm>
            <a:off x="2032000" y="3281363"/>
            <a:ext cx="298450" cy="523875"/>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38" name="Freeform 451"/>
          <p:cNvSpPr>
            <a:spLocks/>
          </p:cNvSpPr>
          <p:nvPr>
            <p:custDataLst>
              <p:tags r:id="rId289"/>
            </p:custDataLst>
          </p:nvPr>
        </p:nvSpPr>
        <p:spPr bwMode="auto">
          <a:xfrm>
            <a:off x="4284663" y="3549650"/>
            <a:ext cx="187325" cy="274638"/>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US"/>
          </a:p>
        </p:txBody>
      </p:sp>
      <p:sp>
        <p:nvSpPr>
          <p:cNvPr id="2339" name="Freeform 452"/>
          <p:cNvSpPr>
            <a:spLocks/>
          </p:cNvSpPr>
          <p:nvPr>
            <p:custDataLst>
              <p:tags r:id="rId290"/>
            </p:custDataLst>
          </p:nvPr>
        </p:nvSpPr>
        <p:spPr bwMode="auto">
          <a:xfrm>
            <a:off x="4316413" y="2192338"/>
            <a:ext cx="127000" cy="114300"/>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0" name="Freeform 453"/>
          <p:cNvSpPr>
            <a:spLocks/>
          </p:cNvSpPr>
          <p:nvPr>
            <p:custDataLst>
              <p:tags r:id="rId291"/>
            </p:custDataLst>
          </p:nvPr>
        </p:nvSpPr>
        <p:spPr bwMode="auto">
          <a:xfrm>
            <a:off x="4267200" y="2051050"/>
            <a:ext cx="168275" cy="77788"/>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1" name="Freeform 454"/>
          <p:cNvSpPr>
            <a:spLocks/>
          </p:cNvSpPr>
          <p:nvPr>
            <p:custDataLst>
              <p:tags r:id="rId292"/>
            </p:custDataLst>
          </p:nvPr>
        </p:nvSpPr>
        <p:spPr bwMode="auto">
          <a:xfrm>
            <a:off x="4230688" y="1906588"/>
            <a:ext cx="30162" cy="60325"/>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2" name="Freeform 455"/>
          <p:cNvSpPr>
            <a:spLocks/>
          </p:cNvSpPr>
          <p:nvPr>
            <p:custDataLst>
              <p:tags r:id="rId293"/>
            </p:custDataLst>
          </p:nvPr>
        </p:nvSpPr>
        <p:spPr bwMode="auto">
          <a:xfrm>
            <a:off x="4202113" y="1911350"/>
            <a:ext cx="25400" cy="58738"/>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343" name="Freeform 456"/>
          <p:cNvSpPr>
            <a:spLocks/>
          </p:cNvSpPr>
          <p:nvPr>
            <p:custDataLst>
              <p:tags r:id="rId294"/>
            </p:custDataLst>
          </p:nvPr>
        </p:nvSpPr>
        <p:spPr bwMode="auto">
          <a:xfrm>
            <a:off x="4171950" y="1857375"/>
            <a:ext cx="52388" cy="77788"/>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4" name="Freeform 457"/>
          <p:cNvSpPr>
            <a:spLocks/>
          </p:cNvSpPr>
          <p:nvPr>
            <p:custDataLst>
              <p:tags r:id="rId295"/>
            </p:custDataLst>
          </p:nvPr>
        </p:nvSpPr>
        <p:spPr bwMode="auto">
          <a:xfrm>
            <a:off x="4603750" y="2662238"/>
            <a:ext cx="273050" cy="307975"/>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5" name="Freeform 458"/>
          <p:cNvSpPr>
            <a:spLocks/>
          </p:cNvSpPr>
          <p:nvPr>
            <p:custDataLst>
              <p:tags r:id="rId296"/>
            </p:custDataLst>
          </p:nvPr>
        </p:nvSpPr>
        <p:spPr bwMode="auto">
          <a:xfrm>
            <a:off x="4198938" y="2297113"/>
            <a:ext cx="17462" cy="57150"/>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6" name="Freeform 459"/>
          <p:cNvSpPr>
            <a:spLocks/>
          </p:cNvSpPr>
          <p:nvPr>
            <p:custDataLst>
              <p:tags r:id="rId297"/>
            </p:custDataLst>
          </p:nvPr>
        </p:nvSpPr>
        <p:spPr bwMode="auto">
          <a:xfrm>
            <a:off x="3838575" y="2047875"/>
            <a:ext cx="295275" cy="273050"/>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7" name="Freeform 460"/>
          <p:cNvSpPr>
            <a:spLocks/>
          </p:cNvSpPr>
          <p:nvPr>
            <p:custDataLst>
              <p:tags r:id="rId298"/>
            </p:custDataLst>
          </p:nvPr>
        </p:nvSpPr>
        <p:spPr bwMode="auto">
          <a:xfrm>
            <a:off x="4919663" y="2282825"/>
            <a:ext cx="150812" cy="82550"/>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US"/>
          </a:p>
        </p:txBody>
      </p:sp>
      <p:sp>
        <p:nvSpPr>
          <p:cNvPr id="2348" name="Freeform 461"/>
          <p:cNvSpPr>
            <a:spLocks/>
          </p:cNvSpPr>
          <p:nvPr>
            <p:custDataLst>
              <p:tags r:id="rId299"/>
            </p:custDataLst>
          </p:nvPr>
        </p:nvSpPr>
        <p:spPr bwMode="auto">
          <a:xfrm>
            <a:off x="4468813" y="2343150"/>
            <a:ext cx="147637" cy="173038"/>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US"/>
          </a:p>
        </p:txBody>
      </p:sp>
      <p:sp>
        <p:nvSpPr>
          <p:cNvPr id="2349" name="Freeform 462"/>
          <p:cNvSpPr>
            <a:spLocks/>
          </p:cNvSpPr>
          <p:nvPr>
            <p:custDataLst>
              <p:tags r:id="rId300"/>
            </p:custDataLst>
          </p:nvPr>
        </p:nvSpPr>
        <p:spPr bwMode="auto">
          <a:xfrm>
            <a:off x="4552950" y="2535238"/>
            <a:ext cx="69850" cy="57150"/>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0" name="Freeform 463"/>
          <p:cNvSpPr>
            <a:spLocks/>
          </p:cNvSpPr>
          <p:nvPr>
            <p:custDataLst>
              <p:tags r:id="rId301"/>
            </p:custDataLst>
          </p:nvPr>
        </p:nvSpPr>
        <p:spPr bwMode="auto">
          <a:xfrm>
            <a:off x="3632200" y="3267075"/>
            <a:ext cx="187325" cy="158750"/>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US"/>
          </a:p>
        </p:txBody>
      </p:sp>
      <p:sp>
        <p:nvSpPr>
          <p:cNvPr id="2351" name="Freeform 464"/>
          <p:cNvSpPr>
            <a:spLocks/>
          </p:cNvSpPr>
          <p:nvPr>
            <p:custDataLst>
              <p:tags r:id="rId302"/>
            </p:custDataLst>
          </p:nvPr>
        </p:nvSpPr>
        <p:spPr bwMode="auto">
          <a:xfrm>
            <a:off x="5676900" y="2530475"/>
            <a:ext cx="692150" cy="874713"/>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mpd="sng">
            <a:solidFill>
              <a:srgbClr val="FFFFFF"/>
            </a:solidFill>
            <a:prstDash val="solid"/>
            <a:round/>
            <a:headEnd/>
            <a:tailEnd/>
          </a:ln>
        </p:spPr>
        <p:txBody>
          <a:bodyPr/>
          <a:lstStyle/>
          <a:p>
            <a:endParaRPr lang="en-US"/>
          </a:p>
        </p:txBody>
      </p:sp>
      <p:sp>
        <p:nvSpPr>
          <p:cNvPr id="2352" name="Freeform 465"/>
          <p:cNvSpPr>
            <a:spLocks/>
          </p:cNvSpPr>
          <p:nvPr>
            <p:custDataLst>
              <p:tags r:id="rId303"/>
            </p:custDataLst>
          </p:nvPr>
        </p:nvSpPr>
        <p:spPr bwMode="auto">
          <a:xfrm>
            <a:off x="3798888" y="3325813"/>
            <a:ext cx="158750" cy="206375"/>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US"/>
          </a:p>
        </p:txBody>
      </p:sp>
      <p:sp>
        <p:nvSpPr>
          <p:cNvPr id="2353" name="Freeform 466"/>
          <p:cNvSpPr>
            <a:spLocks/>
          </p:cNvSpPr>
          <p:nvPr>
            <p:custDataLst>
              <p:tags r:id="rId304"/>
            </p:custDataLst>
          </p:nvPr>
        </p:nvSpPr>
        <p:spPr bwMode="auto">
          <a:xfrm>
            <a:off x="4867275" y="3521075"/>
            <a:ext cx="192088" cy="271463"/>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US"/>
          </a:p>
        </p:txBody>
      </p:sp>
      <p:sp>
        <p:nvSpPr>
          <p:cNvPr id="2354" name="Freeform 467"/>
          <p:cNvSpPr>
            <a:spLocks/>
          </p:cNvSpPr>
          <p:nvPr>
            <p:custDataLst>
              <p:tags r:id="rId305"/>
            </p:custDataLst>
          </p:nvPr>
        </p:nvSpPr>
        <p:spPr bwMode="auto">
          <a:xfrm>
            <a:off x="4849813" y="2606675"/>
            <a:ext cx="101600" cy="130175"/>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US"/>
          </a:p>
        </p:txBody>
      </p:sp>
      <p:sp>
        <p:nvSpPr>
          <p:cNvPr id="2355" name="Freeform 468"/>
          <p:cNvSpPr>
            <a:spLocks/>
          </p:cNvSpPr>
          <p:nvPr>
            <p:custDataLst>
              <p:tags r:id="rId306"/>
            </p:custDataLst>
          </p:nvPr>
        </p:nvSpPr>
        <p:spPr bwMode="auto">
          <a:xfrm>
            <a:off x="5148263" y="2709863"/>
            <a:ext cx="22225" cy="55562"/>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US"/>
          </a:p>
        </p:txBody>
      </p:sp>
      <p:sp>
        <p:nvSpPr>
          <p:cNvPr id="2356" name="Freeform 469"/>
          <p:cNvSpPr>
            <a:spLocks/>
          </p:cNvSpPr>
          <p:nvPr>
            <p:custDataLst>
              <p:tags r:id="rId307"/>
            </p:custDataLst>
          </p:nvPr>
        </p:nvSpPr>
        <p:spPr bwMode="auto">
          <a:xfrm>
            <a:off x="4435475" y="1844675"/>
            <a:ext cx="161925" cy="66675"/>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7" name="Freeform 470"/>
          <p:cNvSpPr>
            <a:spLocks/>
          </p:cNvSpPr>
          <p:nvPr>
            <p:custDataLst>
              <p:tags r:id="rId308"/>
            </p:custDataLst>
          </p:nvPr>
        </p:nvSpPr>
        <p:spPr bwMode="auto">
          <a:xfrm>
            <a:off x="4846638" y="2565400"/>
            <a:ext cx="30162" cy="57150"/>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US"/>
          </a:p>
        </p:txBody>
      </p:sp>
      <p:sp>
        <p:nvSpPr>
          <p:cNvPr id="2358" name="Freeform 471"/>
          <p:cNvSpPr>
            <a:spLocks/>
          </p:cNvSpPr>
          <p:nvPr>
            <p:custDataLst>
              <p:tags r:id="rId309"/>
            </p:custDataLst>
          </p:nvPr>
        </p:nvSpPr>
        <p:spPr bwMode="auto">
          <a:xfrm>
            <a:off x="4662488" y="45767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a:p>
        </p:txBody>
      </p:sp>
      <p:sp>
        <p:nvSpPr>
          <p:cNvPr id="2359" name="Freeform 472"/>
          <p:cNvSpPr>
            <a:spLocks/>
          </p:cNvSpPr>
          <p:nvPr>
            <p:custDataLst>
              <p:tags r:id="rId310"/>
            </p:custDataLst>
          </p:nvPr>
        </p:nvSpPr>
        <p:spPr bwMode="auto">
          <a:xfrm>
            <a:off x="4433888" y="1892300"/>
            <a:ext cx="131762" cy="84138"/>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60" name="Freeform 473"/>
          <p:cNvSpPr>
            <a:spLocks/>
          </p:cNvSpPr>
          <p:nvPr>
            <p:custDataLst>
              <p:tags r:id="rId311"/>
            </p:custDataLst>
          </p:nvPr>
        </p:nvSpPr>
        <p:spPr bwMode="auto">
          <a:xfrm>
            <a:off x="4140200" y="2078038"/>
            <a:ext cx="19050" cy="60325"/>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61" name="Freeform 474"/>
          <p:cNvSpPr>
            <a:spLocks/>
          </p:cNvSpPr>
          <p:nvPr>
            <p:custDataLst>
              <p:tags r:id="rId312"/>
            </p:custDataLst>
          </p:nvPr>
        </p:nvSpPr>
        <p:spPr bwMode="auto">
          <a:xfrm>
            <a:off x="4837113" y="3962400"/>
            <a:ext cx="69850" cy="241300"/>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US"/>
          </a:p>
        </p:txBody>
      </p:sp>
      <p:sp>
        <p:nvSpPr>
          <p:cNvPr id="2362" name="Freeform 475"/>
          <p:cNvSpPr>
            <a:spLocks/>
          </p:cNvSpPr>
          <p:nvPr>
            <p:custDataLst>
              <p:tags r:id="rId313"/>
            </p:custDataLst>
          </p:nvPr>
        </p:nvSpPr>
        <p:spPr bwMode="auto">
          <a:xfrm>
            <a:off x="4329113" y="2533650"/>
            <a:ext cx="14287" cy="57150"/>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a:p>
        </p:txBody>
      </p:sp>
      <p:sp>
        <p:nvSpPr>
          <p:cNvPr id="2363" name="Freeform 476"/>
          <p:cNvSpPr>
            <a:spLocks/>
          </p:cNvSpPr>
          <p:nvPr>
            <p:custDataLst>
              <p:tags r:id="rId314"/>
            </p:custDataLst>
          </p:nvPr>
        </p:nvSpPr>
        <p:spPr bwMode="auto">
          <a:xfrm>
            <a:off x="4648200" y="4154488"/>
            <a:ext cx="188913" cy="217487"/>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US"/>
          </a:p>
        </p:txBody>
      </p:sp>
      <p:sp>
        <p:nvSpPr>
          <p:cNvPr id="2364" name="Freeform 477"/>
          <p:cNvSpPr>
            <a:spLocks/>
          </p:cNvSpPr>
          <p:nvPr>
            <p:custDataLst>
              <p:tags r:id="rId315"/>
            </p:custDataLst>
          </p:nvPr>
        </p:nvSpPr>
        <p:spPr bwMode="auto">
          <a:xfrm>
            <a:off x="4560888" y="3930650"/>
            <a:ext cx="293687" cy="300038"/>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US"/>
          </a:p>
        </p:txBody>
      </p:sp>
      <p:sp>
        <p:nvSpPr>
          <p:cNvPr id="2365" name="Freeform 478"/>
          <p:cNvSpPr>
            <a:spLocks/>
          </p:cNvSpPr>
          <p:nvPr>
            <p:custDataLst>
              <p:tags r:id="rId316"/>
            </p:custDataLst>
          </p:nvPr>
        </p:nvSpPr>
        <p:spPr bwMode="auto">
          <a:xfrm>
            <a:off x="4297363" y="4203700"/>
            <a:ext cx="350837" cy="381000"/>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US"/>
          </a:p>
        </p:txBody>
      </p:sp>
      <p:sp>
        <p:nvSpPr>
          <p:cNvPr id="2366" name="Freeform 479"/>
          <p:cNvSpPr>
            <a:spLocks/>
          </p:cNvSpPr>
          <p:nvPr>
            <p:custDataLst>
              <p:tags r:id="rId317"/>
            </p:custDataLst>
          </p:nvPr>
        </p:nvSpPr>
        <p:spPr bwMode="auto">
          <a:xfrm>
            <a:off x="3576638" y="3133725"/>
            <a:ext cx="161925" cy="141288"/>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US"/>
          </a:p>
        </p:txBody>
      </p:sp>
      <p:sp>
        <p:nvSpPr>
          <p:cNvPr id="2367" name="Freeform 480"/>
          <p:cNvSpPr>
            <a:spLocks/>
          </p:cNvSpPr>
          <p:nvPr>
            <p:custDataLst>
              <p:tags r:id="rId318"/>
            </p:custDataLst>
          </p:nvPr>
        </p:nvSpPr>
        <p:spPr bwMode="auto">
          <a:xfrm>
            <a:off x="4749800" y="3695700"/>
            <a:ext cx="269875" cy="334963"/>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US"/>
          </a:p>
        </p:txBody>
      </p:sp>
      <p:sp>
        <p:nvSpPr>
          <p:cNvPr id="2368" name="Freeform 481"/>
          <p:cNvSpPr>
            <a:spLocks/>
          </p:cNvSpPr>
          <p:nvPr>
            <p:custDataLst>
              <p:tags r:id="rId319"/>
            </p:custDataLst>
          </p:nvPr>
        </p:nvSpPr>
        <p:spPr bwMode="auto">
          <a:xfrm>
            <a:off x="7313613" y="2209800"/>
            <a:ext cx="19050" cy="57150"/>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69" name="Freeform 482"/>
          <p:cNvSpPr>
            <a:spLocks/>
          </p:cNvSpPr>
          <p:nvPr>
            <p:custDataLst>
              <p:tags r:id="rId320"/>
            </p:custDataLst>
          </p:nvPr>
        </p:nvSpPr>
        <p:spPr bwMode="auto">
          <a:xfrm>
            <a:off x="7172325" y="2211388"/>
            <a:ext cx="141288" cy="125412"/>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0" name="Freeform 483"/>
          <p:cNvSpPr>
            <a:spLocks/>
          </p:cNvSpPr>
          <p:nvPr>
            <p:custDataLst>
              <p:tags r:id="rId321"/>
            </p:custDataLst>
          </p:nvPr>
        </p:nvSpPr>
        <p:spPr bwMode="auto">
          <a:xfrm>
            <a:off x="7142163" y="2565400"/>
            <a:ext cx="52387" cy="57150"/>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1" name="Freeform 484"/>
          <p:cNvSpPr>
            <a:spLocks/>
          </p:cNvSpPr>
          <p:nvPr>
            <p:custDataLst>
              <p:tags r:id="rId322"/>
            </p:custDataLst>
          </p:nvPr>
        </p:nvSpPr>
        <p:spPr bwMode="auto">
          <a:xfrm>
            <a:off x="7088188" y="2579688"/>
            <a:ext cx="60325" cy="84137"/>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2" name="Freeform 485"/>
          <p:cNvSpPr>
            <a:spLocks/>
          </p:cNvSpPr>
          <p:nvPr>
            <p:custDataLst>
              <p:tags r:id="rId323"/>
            </p:custDataLst>
          </p:nvPr>
        </p:nvSpPr>
        <p:spPr bwMode="auto">
          <a:xfrm>
            <a:off x="7104063" y="2341563"/>
            <a:ext cx="209550" cy="244475"/>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a:p>
        </p:txBody>
      </p:sp>
      <p:sp>
        <p:nvSpPr>
          <p:cNvPr id="2373" name="Freeform 486"/>
          <p:cNvSpPr>
            <a:spLocks/>
          </p:cNvSpPr>
          <p:nvPr>
            <p:custDataLst>
              <p:tags r:id="rId324"/>
            </p:custDataLst>
          </p:nvPr>
        </p:nvSpPr>
        <p:spPr bwMode="auto">
          <a:xfrm>
            <a:off x="4687888" y="1231900"/>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4" name="Freeform 487"/>
          <p:cNvSpPr>
            <a:spLocks/>
          </p:cNvSpPr>
          <p:nvPr>
            <p:custDataLst>
              <p:tags r:id="rId325"/>
            </p:custDataLst>
          </p:nvPr>
        </p:nvSpPr>
        <p:spPr bwMode="auto">
          <a:xfrm>
            <a:off x="4830763" y="12144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5" name="Freeform 488"/>
          <p:cNvSpPr>
            <a:spLocks/>
          </p:cNvSpPr>
          <p:nvPr>
            <p:custDataLst>
              <p:tags r:id="rId326"/>
            </p:custDataLst>
          </p:nvPr>
        </p:nvSpPr>
        <p:spPr bwMode="auto">
          <a:xfrm>
            <a:off x="4867275" y="12223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6" name="Freeform 489"/>
          <p:cNvSpPr>
            <a:spLocks/>
          </p:cNvSpPr>
          <p:nvPr>
            <p:custDataLst>
              <p:tags r:id="rId327"/>
            </p:custDataLst>
          </p:nvPr>
        </p:nvSpPr>
        <p:spPr bwMode="auto">
          <a:xfrm>
            <a:off x="5400675" y="1408113"/>
            <a:ext cx="41275" cy="57150"/>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7" name="Freeform 490"/>
          <p:cNvSpPr>
            <a:spLocks/>
          </p:cNvSpPr>
          <p:nvPr>
            <p:custDataLst>
              <p:tags r:id="rId328"/>
            </p:custDataLst>
          </p:nvPr>
        </p:nvSpPr>
        <p:spPr bwMode="auto">
          <a:xfrm>
            <a:off x="5310188" y="1266825"/>
            <a:ext cx="15875" cy="58738"/>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8" name="Freeform 491"/>
          <p:cNvSpPr>
            <a:spLocks/>
          </p:cNvSpPr>
          <p:nvPr>
            <p:custDataLst>
              <p:tags r:id="rId329"/>
            </p:custDataLst>
          </p:nvPr>
        </p:nvSpPr>
        <p:spPr bwMode="auto">
          <a:xfrm>
            <a:off x="5332413" y="1225550"/>
            <a:ext cx="14287" cy="60325"/>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9" name="Freeform 492"/>
          <p:cNvSpPr>
            <a:spLocks/>
          </p:cNvSpPr>
          <p:nvPr>
            <p:custDataLst>
              <p:tags r:id="rId330"/>
            </p:custDataLst>
          </p:nvPr>
        </p:nvSpPr>
        <p:spPr bwMode="auto">
          <a:xfrm>
            <a:off x="5476875" y="1341438"/>
            <a:ext cx="17463" cy="57150"/>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0" name="Freeform 493"/>
          <p:cNvSpPr>
            <a:spLocks/>
          </p:cNvSpPr>
          <p:nvPr>
            <p:custDataLst>
              <p:tags r:id="rId331"/>
            </p:custDataLst>
          </p:nvPr>
        </p:nvSpPr>
        <p:spPr bwMode="auto">
          <a:xfrm>
            <a:off x="5530850" y="1225550"/>
            <a:ext cx="93663" cy="60325"/>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1" name="Freeform 494"/>
          <p:cNvSpPr>
            <a:spLocks/>
          </p:cNvSpPr>
          <p:nvPr>
            <p:custDataLst>
              <p:tags r:id="rId332"/>
            </p:custDataLst>
          </p:nvPr>
        </p:nvSpPr>
        <p:spPr bwMode="auto">
          <a:xfrm>
            <a:off x="5591175" y="1250950"/>
            <a:ext cx="103188" cy="60325"/>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2" name="Freeform 495"/>
          <p:cNvSpPr>
            <a:spLocks/>
          </p:cNvSpPr>
          <p:nvPr>
            <p:custDataLst>
              <p:tags r:id="rId333"/>
            </p:custDataLst>
          </p:nvPr>
        </p:nvSpPr>
        <p:spPr bwMode="auto">
          <a:xfrm>
            <a:off x="5708650" y="1265238"/>
            <a:ext cx="82550" cy="57150"/>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3" name="Freeform 496"/>
          <p:cNvSpPr>
            <a:spLocks/>
          </p:cNvSpPr>
          <p:nvPr>
            <p:custDataLst>
              <p:tags r:id="rId334"/>
            </p:custDataLst>
          </p:nvPr>
        </p:nvSpPr>
        <p:spPr bwMode="auto">
          <a:xfrm>
            <a:off x="6235700" y="1390650"/>
            <a:ext cx="79375" cy="58738"/>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4" name="Freeform 497"/>
          <p:cNvSpPr>
            <a:spLocks/>
          </p:cNvSpPr>
          <p:nvPr>
            <p:custDataLst>
              <p:tags r:id="rId335"/>
            </p:custDataLst>
          </p:nvPr>
        </p:nvSpPr>
        <p:spPr bwMode="auto">
          <a:xfrm>
            <a:off x="6302375" y="1408113"/>
            <a:ext cx="33338" cy="57150"/>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5" name="Freeform 498"/>
          <p:cNvSpPr>
            <a:spLocks/>
          </p:cNvSpPr>
          <p:nvPr>
            <p:custDataLst>
              <p:tags r:id="rId336"/>
            </p:custDataLst>
          </p:nvPr>
        </p:nvSpPr>
        <p:spPr bwMode="auto">
          <a:xfrm>
            <a:off x="6332538" y="1419225"/>
            <a:ext cx="52387" cy="58738"/>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6" name="Freeform 499"/>
          <p:cNvSpPr>
            <a:spLocks/>
          </p:cNvSpPr>
          <p:nvPr>
            <p:custDataLst>
              <p:tags r:id="rId337"/>
            </p:custDataLst>
          </p:nvPr>
        </p:nvSpPr>
        <p:spPr bwMode="auto">
          <a:xfrm>
            <a:off x="6103938" y="1392238"/>
            <a:ext cx="61912" cy="58737"/>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7" name="Freeform 500"/>
          <p:cNvSpPr>
            <a:spLocks/>
          </p:cNvSpPr>
          <p:nvPr>
            <p:custDataLst>
              <p:tags r:id="rId338"/>
            </p:custDataLst>
          </p:nvPr>
        </p:nvSpPr>
        <p:spPr bwMode="auto">
          <a:xfrm>
            <a:off x="6403975" y="1333500"/>
            <a:ext cx="139700" cy="57150"/>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8" name="Freeform 501"/>
          <p:cNvSpPr>
            <a:spLocks/>
          </p:cNvSpPr>
          <p:nvPr>
            <p:custDataLst>
              <p:tags r:id="rId339"/>
            </p:custDataLst>
          </p:nvPr>
        </p:nvSpPr>
        <p:spPr bwMode="auto">
          <a:xfrm>
            <a:off x="6564313" y="1341438"/>
            <a:ext cx="95250" cy="57150"/>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9" name="Freeform 502"/>
          <p:cNvSpPr>
            <a:spLocks/>
          </p:cNvSpPr>
          <p:nvPr>
            <p:custDataLst>
              <p:tags r:id="rId340"/>
            </p:custDataLst>
          </p:nvPr>
        </p:nvSpPr>
        <p:spPr bwMode="auto">
          <a:xfrm>
            <a:off x="6524625" y="1389063"/>
            <a:ext cx="63500" cy="58737"/>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0" name="Freeform 503"/>
          <p:cNvSpPr>
            <a:spLocks/>
          </p:cNvSpPr>
          <p:nvPr>
            <p:custDataLst>
              <p:tags r:id="rId341"/>
            </p:custDataLst>
          </p:nvPr>
        </p:nvSpPr>
        <p:spPr bwMode="auto">
          <a:xfrm>
            <a:off x="6503988" y="1385888"/>
            <a:ext cx="20637" cy="58737"/>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1" name="Line 504"/>
          <p:cNvSpPr>
            <a:spLocks noChangeShapeType="1"/>
          </p:cNvSpPr>
          <p:nvPr>
            <p:custDataLst>
              <p:tags r:id="rId342"/>
            </p:custDataLst>
          </p:nvPr>
        </p:nvSpPr>
        <p:spPr bwMode="auto">
          <a:xfrm flipV="1">
            <a:off x="6505575" y="1384300"/>
            <a:ext cx="0" cy="1588"/>
          </a:xfrm>
          <a:prstGeom prst="line">
            <a:avLst/>
          </a:prstGeom>
          <a:noFill/>
          <a:ln w="9525">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2" name="Freeform 505"/>
          <p:cNvSpPr>
            <a:spLocks/>
          </p:cNvSpPr>
          <p:nvPr>
            <p:custDataLst>
              <p:tags r:id="rId343"/>
            </p:custDataLst>
          </p:nvPr>
        </p:nvSpPr>
        <p:spPr bwMode="auto">
          <a:xfrm>
            <a:off x="5675313" y="1312863"/>
            <a:ext cx="11112" cy="55562"/>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3" name="Freeform 506"/>
          <p:cNvSpPr>
            <a:spLocks/>
          </p:cNvSpPr>
          <p:nvPr>
            <p:custDataLst>
              <p:tags r:id="rId344"/>
            </p:custDataLst>
          </p:nvPr>
        </p:nvSpPr>
        <p:spPr bwMode="auto">
          <a:xfrm>
            <a:off x="6424613" y="1384300"/>
            <a:ext cx="9525" cy="57150"/>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4" name="Freeform 507"/>
          <p:cNvSpPr>
            <a:spLocks/>
          </p:cNvSpPr>
          <p:nvPr>
            <p:custDataLst>
              <p:tags r:id="rId345"/>
            </p:custDataLst>
          </p:nvPr>
        </p:nvSpPr>
        <p:spPr bwMode="auto">
          <a:xfrm>
            <a:off x="6378575" y="1347788"/>
            <a:ext cx="9525" cy="57150"/>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5" name="Freeform 508"/>
          <p:cNvSpPr>
            <a:spLocks/>
          </p:cNvSpPr>
          <p:nvPr>
            <p:custDataLst>
              <p:tags r:id="rId346"/>
            </p:custDataLst>
          </p:nvPr>
        </p:nvSpPr>
        <p:spPr bwMode="auto">
          <a:xfrm>
            <a:off x="6878638" y="1917700"/>
            <a:ext cx="12700" cy="58738"/>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6" name="Freeform 509"/>
          <p:cNvSpPr>
            <a:spLocks/>
          </p:cNvSpPr>
          <p:nvPr>
            <p:custDataLst>
              <p:tags r:id="rId347"/>
            </p:custDataLst>
          </p:nvPr>
        </p:nvSpPr>
        <p:spPr bwMode="auto">
          <a:xfrm>
            <a:off x="7172325" y="1439863"/>
            <a:ext cx="55563" cy="58737"/>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7" name="Freeform 510"/>
          <p:cNvSpPr>
            <a:spLocks/>
          </p:cNvSpPr>
          <p:nvPr>
            <p:custDataLst>
              <p:tags r:id="rId348"/>
            </p:custDataLst>
          </p:nvPr>
        </p:nvSpPr>
        <p:spPr bwMode="auto">
          <a:xfrm>
            <a:off x="7308850" y="1792288"/>
            <a:ext cx="14288" cy="57150"/>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8" name="Freeform 511"/>
          <p:cNvSpPr>
            <a:spLocks/>
          </p:cNvSpPr>
          <p:nvPr>
            <p:custDataLst>
              <p:tags r:id="rId349"/>
            </p:custDataLst>
          </p:nvPr>
        </p:nvSpPr>
        <p:spPr bwMode="auto">
          <a:xfrm>
            <a:off x="7458075" y="1905000"/>
            <a:ext cx="42863" cy="60325"/>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9" name="Freeform 512"/>
          <p:cNvSpPr>
            <a:spLocks/>
          </p:cNvSpPr>
          <p:nvPr>
            <p:custDataLst>
              <p:tags r:id="rId350"/>
            </p:custDataLst>
          </p:nvPr>
        </p:nvSpPr>
        <p:spPr bwMode="auto">
          <a:xfrm>
            <a:off x="7508875" y="1920875"/>
            <a:ext cx="19050" cy="58738"/>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0" name="Freeform 513"/>
          <p:cNvSpPr>
            <a:spLocks/>
          </p:cNvSpPr>
          <p:nvPr>
            <p:custDataLst>
              <p:tags r:id="rId351"/>
            </p:custDataLst>
          </p:nvPr>
        </p:nvSpPr>
        <p:spPr bwMode="auto">
          <a:xfrm>
            <a:off x="7373938" y="2047875"/>
            <a:ext cx="14287" cy="57150"/>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1" name="Freeform 514"/>
          <p:cNvSpPr>
            <a:spLocks/>
          </p:cNvSpPr>
          <p:nvPr>
            <p:custDataLst>
              <p:tags r:id="rId352"/>
            </p:custDataLst>
          </p:nvPr>
        </p:nvSpPr>
        <p:spPr bwMode="auto">
          <a:xfrm>
            <a:off x="7385050" y="2076450"/>
            <a:ext cx="3175" cy="60325"/>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2" name="Freeform 515"/>
          <p:cNvSpPr>
            <a:spLocks/>
          </p:cNvSpPr>
          <p:nvPr>
            <p:custDataLst>
              <p:tags r:id="rId353"/>
            </p:custDataLst>
          </p:nvPr>
        </p:nvSpPr>
        <p:spPr bwMode="auto">
          <a:xfrm>
            <a:off x="7372350" y="2159000"/>
            <a:ext cx="9525" cy="55563"/>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3" name="Freeform 516"/>
          <p:cNvSpPr>
            <a:spLocks/>
          </p:cNvSpPr>
          <p:nvPr>
            <p:custDataLst>
              <p:tags r:id="rId354"/>
            </p:custDataLst>
          </p:nvPr>
        </p:nvSpPr>
        <p:spPr bwMode="auto">
          <a:xfrm>
            <a:off x="7350125" y="2193925"/>
            <a:ext cx="0" cy="58738"/>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4" name="Freeform 517"/>
          <p:cNvSpPr>
            <a:spLocks/>
          </p:cNvSpPr>
          <p:nvPr>
            <p:custDataLst>
              <p:tags r:id="rId355"/>
            </p:custDataLst>
          </p:nvPr>
        </p:nvSpPr>
        <p:spPr bwMode="auto">
          <a:xfrm>
            <a:off x="7350125" y="2193925"/>
            <a:ext cx="7938" cy="58738"/>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5" name="Freeform 518"/>
          <p:cNvSpPr>
            <a:spLocks/>
          </p:cNvSpPr>
          <p:nvPr>
            <p:custDataLst>
              <p:tags r:id="rId356"/>
            </p:custDataLst>
          </p:nvPr>
        </p:nvSpPr>
        <p:spPr bwMode="auto">
          <a:xfrm>
            <a:off x="7104063" y="1781175"/>
            <a:ext cx="17462" cy="60325"/>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6" name="Freeform 519"/>
          <p:cNvSpPr>
            <a:spLocks/>
          </p:cNvSpPr>
          <p:nvPr>
            <p:custDataLst>
              <p:tags r:id="rId357"/>
            </p:custDataLst>
          </p:nvPr>
        </p:nvSpPr>
        <p:spPr bwMode="auto">
          <a:xfrm>
            <a:off x="4419600" y="1920875"/>
            <a:ext cx="47625" cy="58738"/>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7" name="Freeform 520"/>
          <p:cNvSpPr>
            <a:spLocks/>
          </p:cNvSpPr>
          <p:nvPr>
            <p:custDataLst>
              <p:tags r:id="rId358"/>
            </p:custDataLst>
          </p:nvPr>
        </p:nvSpPr>
        <p:spPr bwMode="auto">
          <a:xfrm>
            <a:off x="4868863" y="1512888"/>
            <a:ext cx="42862" cy="58737"/>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8" name="Freeform 521"/>
          <p:cNvSpPr>
            <a:spLocks/>
          </p:cNvSpPr>
          <p:nvPr>
            <p:custDataLst>
              <p:tags r:id="rId359"/>
            </p:custDataLst>
          </p:nvPr>
        </p:nvSpPr>
        <p:spPr bwMode="auto">
          <a:xfrm>
            <a:off x="4903788" y="1325563"/>
            <a:ext cx="228600" cy="163512"/>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9" name="Freeform 522"/>
          <p:cNvSpPr>
            <a:spLocks/>
          </p:cNvSpPr>
          <p:nvPr>
            <p:custDataLst>
              <p:tags r:id="rId360"/>
            </p:custDataLst>
          </p:nvPr>
        </p:nvSpPr>
        <p:spPr bwMode="auto">
          <a:xfrm>
            <a:off x="4695825" y="1636713"/>
            <a:ext cx="31750" cy="55562"/>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0" name="Freeform 523"/>
          <p:cNvSpPr>
            <a:spLocks/>
          </p:cNvSpPr>
          <p:nvPr>
            <p:custDataLst>
              <p:tags r:id="rId361"/>
            </p:custDataLst>
          </p:nvPr>
        </p:nvSpPr>
        <p:spPr bwMode="auto">
          <a:xfrm>
            <a:off x="7000875" y="1933575"/>
            <a:ext cx="196850" cy="268288"/>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411" name="Group 524"/>
          <p:cNvGrpSpPr>
            <a:grpSpLocks/>
          </p:cNvGrpSpPr>
          <p:nvPr>
            <p:custDataLst>
              <p:tags r:id="rId362"/>
            </p:custDataLst>
          </p:nvPr>
        </p:nvGrpSpPr>
        <p:grpSpPr bwMode="auto">
          <a:xfrm>
            <a:off x="5791200" y="1889125"/>
            <a:ext cx="671513" cy="384175"/>
            <a:chOff x="4115" y="1551"/>
            <a:chExt cx="504" cy="244"/>
          </a:xfrm>
        </p:grpSpPr>
        <p:sp>
          <p:nvSpPr>
            <p:cNvPr id="2437"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US"/>
            </a:p>
          </p:txBody>
        </p:sp>
        <p:sp>
          <p:nvSpPr>
            <p:cNvPr id="2438"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412" name="Freeform 527"/>
          <p:cNvSpPr>
            <a:spLocks/>
          </p:cNvSpPr>
          <p:nvPr>
            <p:custDataLst>
              <p:tags r:id="rId363"/>
            </p:custDataLst>
          </p:nvPr>
        </p:nvSpPr>
        <p:spPr bwMode="auto">
          <a:xfrm>
            <a:off x="4848225" y="2638425"/>
            <a:ext cx="530225" cy="511175"/>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3" name="Freeform 528"/>
          <p:cNvSpPr>
            <a:spLocks/>
          </p:cNvSpPr>
          <p:nvPr>
            <p:custDataLst>
              <p:tags r:id="rId364"/>
            </p:custDataLst>
          </p:nvPr>
        </p:nvSpPr>
        <p:spPr bwMode="auto">
          <a:xfrm>
            <a:off x="4322763" y="2182813"/>
            <a:ext cx="57150" cy="57150"/>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4" name="Freeform 529"/>
          <p:cNvSpPr>
            <a:spLocks/>
          </p:cNvSpPr>
          <p:nvPr>
            <p:custDataLst>
              <p:tags r:id="rId365"/>
            </p:custDataLst>
          </p:nvPr>
        </p:nvSpPr>
        <p:spPr bwMode="auto">
          <a:xfrm>
            <a:off x="4062413" y="2395538"/>
            <a:ext cx="15875" cy="57150"/>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5" name="Freeform 530"/>
          <p:cNvSpPr>
            <a:spLocks/>
          </p:cNvSpPr>
          <p:nvPr>
            <p:custDataLst>
              <p:tags r:id="rId366"/>
            </p:custDataLst>
          </p:nvPr>
        </p:nvSpPr>
        <p:spPr bwMode="auto">
          <a:xfrm>
            <a:off x="3654425" y="2741613"/>
            <a:ext cx="28575" cy="57150"/>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6" name="Freeform 531"/>
          <p:cNvSpPr>
            <a:spLocks/>
          </p:cNvSpPr>
          <p:nvPr>
            <p:custDataLst>
              <p:tags r:id="rId367"/>
            </p:custDataLst>
          </p:nvPr>
        </p:nvSpPr>
        <p:spPr bwMode="auto">
          <a:xfrm>
            <a:off x="3595688" y="2757488"/>
            <a:ext cx="23812" cy="60325"/>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7" name="Freeform 532"/>
          <p:cNvSpPr>
            <a:spLocks/>
          </p:cNvSpPr>
          <p:nvPr>
            <p:custDataLst>
              <p:tags r:id="rId368"/>
            </p:custDataLst>
          </p:nvPr>
        </p:nvSpPr>
        <p:spPr bwMode="auto">
          <a:xfrm>
            <a:off x="3570288" y="2751138"/>
            <a:ext cx="6350" cy="57150"/>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8" name="Freeform 533"/>
          <p:cNvSpPr>
            <a:spLocks/>
          </p:cNvSpPr>
          <p:nvPr>
            <p:custDataLst>
              <p:tags r:id="rId369"/>
            </p:custDataLst>
          </p:nvPr>
        </p:nvSpPr>
        <p:spPr bwMode="auto">
          <a:xfrm>
            <a:off x="4841875" y="2479675"/>
            <a:ext cx="174625" cy="158750"/>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US"/>
          </a:p>
        </p:txBody>
      </p:sp>
      <p:sp>
        <p:nvSpPr>
          <p:cNvPr id="2419" name="Freeform 534"/>
          <p:cNvSpPr>
            <a:spLocks/>
          </p:cNvSpPr>
          <p:nvPr>
            <p:custDataLst>
              <p:tags r:id="rId370"/>
            </p:custDataLst>
          </p:nvPr>
        </p:nvSpPr>
        <p:spPr bwMode="auto">
          <a:xfrm>
            <a:off x="6935788" y="2860675"/>
            <a:ext cx="42862" cy="79375"/>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0070C0"/>
          </a:solidFill>
          <a:ln w="9525" cmpd="sng">
            <a:solidFill>
              <a:srgbClr val="FFFFFF"/>
            </a:solidFill>
            <a:prstDash val="solid"/>
            <a:round/>
            <a:headEnd/>
            <a:tailEnd/>
          </a:ln>
        </p:spPr>
        <p:txBody>
          <a:bodyPr/>
          <a:lstStyle/>
          <a:p>
            <a:endParaRPr lang="en-US"/>
          </a:p>
        </p:txBody>
      </p:sp>
      <p:grpSp>
        <p:nvGrpSpPr>
          <p:cNvPr id="2420" name="Group 535"/>
          <p:cNvGrpSpPr>
            <a:grpSpLocks/>
          </p:cNvGrpSpPr>
          <p:nvPr>
            <p:custDataLst>
              <p:tags r:id="rId371"/>
            </p:custDataLst>
          </p:nvPr>
        </p:nvGrpSpPr>
        <p:grpSpPr bwMode="auto">
          <a:xfrm>
            <a:off x="4583113" y="2328863"/>
            <a:ext cx="482600" cy="201612"/>
            <a:chOff x="3289" y="1830"/>
            <a:chExt cx="363" cy="128"/>
          </a:xfrm>
        </p:grpSpPr>
        <p:sp>
          <p:nvSpPr>
            <p:cNvPr id="2432"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3"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4"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5"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6"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421" name="Freeform 541"/>
          <p:cNvSpPr>
            <a:spLocks/>
          </p:cNvSpPr>
          <p:nvPr>
            <p:custDataLst>
              <p:tags r:id="rId372"/>
            </p:custDataLst>
          </p:nvPr>
        </p:nvSpPr>
        <p:spPr bwMode="auto">
          <a:xfrm>
            <a:off x="2571750" y="3481388"/>
            <a:ext cx="100013" cy="122237"/>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22" name="Freeform 542"/>
          <p:cNvSpPr>
            <a:spLocks/>
          </p:cNvSpPr>
          <p:nvPr>
            <p:custDataLst>
              <p:tags r:id="rId373"/>
            </p:custDataLst>
          </p:nvPr>
        </p:nvSpPr>
        <p:spPr bwMode="auto">
          <a:xfrm>
            <a:off x="6516688" y="2917825"/>
            <a:ext cx="207962" cy="458788"/>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US"/>
          </a:p>
        </p:txBody>
      </p:sp>
      <p:sp>
        <p:nvSpPr>
          <p:cNvPr id="2423" name="Freeform 543"/>
          <p:cNvSpPr>
            <a:spLocks/>
          </p:cNvSpPr>
          <p:nvPr>
            <p:custDataLst>
              <p:tags r:id="rId374"/>
            </p:custDataLst>
          </p:nvPr>
        </p:nvSpPr>
        <p:spPr bwMode="auto">
          <a:xfrm>
            <a:off x="6604000" y="3603625"/>
            <a:ext cx="25400" cy="57150"/>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a:p>
        </p:txBody>
      </p:sp>
      <p:sp>
        <p:nvSpPr>
          <p:cNvPr id="2424" name="Freeform 544"/>
          <p:cNvSpPr>
            <a:spLocks/>
          </p:cNvSpPr>
          <p:nvPr>
            <p:custDataLst>
              <p:tags r:id="rId375"/>
            </p:custDataLst>
          </p:nvPr>
        </p:nvSpPr>
        <p:spPr bwMode="auto">
          <a:xfrm>
            <a:off x="5295900" y="2862263"/>
            <a:ext cx="174625" cy="271462"/>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25" name="Freeform 545"/>
          <p:cNvSpPr>
            <a:spLocks/>
          </p:cNvSpPr>
          <p:nvPr>
            <p:custDataLst>
              <p:tags r:id="rId376"/>
            </p:custDataLst>
          </p:nvPr>
        </p:nvSpPr>
        <p:spPr bwMode="auto">
          <a:xfrm>
            <a:off x="4022725" y="2916238"/>
            <a:ext cx="376238" cy="385762"/>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US"/>
          </a:p>
        </p:txBody>
      </p:sp>
      <p:sp>
        <p:nvSpPr>
          <p:cNvPr id="2426" name="Freeform 546"/>
          <p:cNvSpPr>
            <a:spLocks/>
          </p:cNvSpPr>
          <p:nvPr>
            <p:custDataLst>
              <p:tags r:id="rId377"/>
            </p:custDataLst>
          </p:nvPr>
        </p:nvSpPr>
        <p:spPr bwMode="auto">
          <a:xfrm>
            <a:off x="3692525" y="2533650"/>
            <a:ext cx="300038" cy="260350"/>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27" name="Freeform 547"/>
          <p:cNvSpPr>
            <a:spLocks/>
          </p:cNvSpPr>
          <p:nvPr>
            <p:custDataLst>
              <p:tags r:id="rId378"/>
            </p:custDataLst>
          </p:nvPr>
        </p:nvSpPr>
        <p:spPr bwMode="auto">
          <a:xfrm>
            <a:off x="4392613" y="1463675"/>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28" name="Freeform 548"/>
          <p:cNvSpPr>
            <a:spLocks/>
          </p:cNvSpPr>
          <p:nvPr>
            <p:custDataLst>
              <p:tags r:id="rId379"/>
            </p:custDataLst>
          </p:nvPr>
        </p:nvSpPr>
        <p:spPr bwMode="auto">
          <a:xfrm>
            <a:off x="4903788" y="1447800"/>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29" name="Freeform 549"/>
          <p:cNvSpPr>
            <a:spLocks/>
          </p:cNvSpPr>
          <p:nvPr>
            <p:custDataLst>
              <p:tags r:id="rId380"/>
            </p:custDataLst>
          </p:nvPr>
        </p:nvSpPr>
        <p:spPr bwMode="auto">
          <a:xfrm>
            <a:off x="5046663" y="14303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0" name="Freeform 550"/>
          <p:cNvSpPr>
            <a:spLocks/>
          </p:cNvSpPr>
          <p:nvPr>
            <p:custDataLst>
              <p:tags r:id="rId381"/>
            </p:custDataLst>
          </p:nvPr>
        </p:nvSpPr>
        <p:spPr bwMode="auto">
          <a:xfrm>
            <a:off x="5083175" y="14382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TextBox 1"/>
          <p:cNvSpPr txBox="1"/>
          <p:nvPr/>
        </p:nvSpPr>
        <p:spPr>
          <a:xfrm>
            <a:off x="304800" y="457200"/>
            <a:ext cx="8382000" cy="538609"/>
          </a:xfrm>
          <a:prstGeom prst="rect">
            <a:avLst/>
          </a:prstGeom>
          <a:noFill/>
        </p:spPr>
        <p:txBody>
          <a:bodyPr wrap="square" rtlCol="0">
            <a:spAutoFit/>
          </a:bodyPr>
          <a:lstStyle/>
          <a:p>
            <a:pPr algn="ctr"/>
            <a:r>
              <a:rPr lang="en-US" sz="2900" b="1" dirty="0" smtClean="0"/>
              <a:t>ASR reported locations around the globe</a:t>
            </a:r>
            <a:endParaRPr lang="en-US" sz="2900" b="1" dirty="0"/>
          </a:p>
        </p:txBody>
      </p:sp>
      <p:sp>
        <p:nvSpPr>
          <p:cNvPr id="3" name="TextBox 2"/>
          <p:cNvSpPr txBox="1"/>
          <p:nvPr/>
        </p:nvSpPr>
        <p:spPr>
          <a:xfrm>
            <a:off x="762000" y="5791200"/>
            <a:ext cx="4814887" cy="353943"/>
          </a:xfrm>
          <a:prstGeom prst="rect">
            <a:avLst/>
          </a:prstGeom>
          <a:noFill/>
        </p:spPr>
        <p:txBody>
          <a:bodyPr wrap="square" rtlCol="0">
            <a:spAutoFit/>
          </a:bodyPr>
          <a:lstStyle/>
          <a:p>
            <a:r>
              <a:rPr lang="en-US" sz="1700" i="1" dirty="0" smtClean="0"/>
              <a:t>Note: Map is based on reported countries </a:t>
            </a:r>
            <a:endParaRPr lang="en-US" sz="1700" i="1" dirty="0"/>
          </a:p>
        </p:txBody>
      </p:sp>
      <p:graphicFrame>
        <p:nvGraphicFramePr>
          <p:cNvPr id="551" name="Table 550"/>
          <p:cNvGraphicFramePr>
            <a:graphicFrameLocks noGrp="1"/>
          </p:cNvGraphicFramePr>
          <p:nvPr>
            <p:extLst>
              <p:ext uri="{D42A27DB-BD31-4B8C-83A1-F6EECF244321}">
                <p14:modId xmlns="" xmlns:p14="http://schemas.microsoft.com/office/powerpoint/2010/main" val="1393341511"/>
              </p:ext>
            </p:extLst>
          </p:nvPr>
        </p:nvGraphicFramePr>
        <p:xfrm>
          <a:off x="8077200" y="1219200"/>
          <a:ext cx="1066800" cy="4724391"/>
        </p:xfrm>
        <a:graphic>
          <a:graphicData uri="http://schemas.openxmlformats.org/drawingml/2006/table">
            <a:tbl>
              <a:tblPr>
                <a:tableStyleId>{5C22544A-7EE6-4342-B048-85BDC9FD1C3A}</a:tableStyleId>
              </a:tblPr>
              <a:tblGrid>
                <a:gridCol w="188086"/>
                <a:gridCol w="878714"/>
              </a:tblGrid>
              <a:tr h="224971">
                <a:tc>
                  <a:txBody>
                    <a:bodyPr/>
                    <a:lstStyle/>
                    <a:p>
                      <a:pPr algn="ctr" fontAlgn="b"/>
                      <a:r>
                        <a:rPr lang="en-US" sz="900" u="none" strike="noStrike" dirty="0">
                          <a:effectLst/>
                        </a:rPr>
                        <a:t>1</a:t>
                      </a:r>
                      <a:endParaRPr lang="en-US" sz="900" b="0" i="0" u="none" strike="noStrike" dirty="0">
                        <a:solidFill>
                          <a:srgbClr val="000000"/>
                        </a:solidFill>
                        <a:effectLst/>
                        <a:latin typeface="Calibri"/>
                      </a:endParaRPr>
                    </a:p>
                  </a:txBody>
                  <a:tcPr marL="9525" marR="9525" marT="9525" marB="0" anchor="ctr"/>
                </a:tc>
                <a:tc>
                  <a:txBody>
                    <a:bodyPr/>
                    <a:lstStyle/>
                    <a:p>
                      <a:pPr algn="l" fontAlgn="ctr"/>
                      <a:r>
                        <a:rPr lang="en-US" sz="900" u="none" strike="noStrike" dirty="0">
                          <a:effectLst/>
                        </a:rPr>
                        <a:t>AUSTRALIA</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2</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CANADA</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3</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CHINA</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4</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DENMARK</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5</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FRANCE</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6</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HONG KONG</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7</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ICELAND</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8</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ITALY</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9</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JAPAN</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10</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KOREA</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11</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NETHERLANDS</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12</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NEW ZEALAND</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13</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NORWAY</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14</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ROMANIA</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15</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RUSSIA</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16</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PORTUGAL</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17</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SOUTH AFRICA</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18</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SWITZERLAND</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19</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a:effectLst/>
                        </a:rPr>
                        <a:t>TAIWAN</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a:effectLst/>
                        </a:rPr>
                        <a:t>20</a:t>
                      </a:r>
                      <a:endParaRPr lang="en-US" sz="900" b="0" i="0" u="none" strike="noStrike">
                        <a:solidFill>
                          <a:srgbClr val="000000"/>
                        </a:solidFill>
                        <a:effectLst/>
                        <a:latin typeface="Calibri"/>
                      </a:endParaRPr>
                    </a:p>
                  </a:txBody>
                  <a:tcPr marL="9525" marR="9525" marT="9525" marB="0" anchor="ctr"/>
                </a:tc>
                <a:tc>
                  <a:txBody>
                    <a:bodyPr/>
                    <a:lstStyle/>
                    <a:p>
                      <a:pPr algn="l" fontAlgn="ctr"/>
                      <a:r>
                        <a:rPr lang="en-US" sz="900" u="none" strike="noStrike" dirty="0" smtClean="0">
                          <a:effectLst/>
                        </a:rPr>
                        <a:t>UK </a:t>
                      </a:r>
                      <a:endParaRPr lang="en-US" sz="900" b="1" i="0" u="none" strike="noStrike" dirty="0">
                        <a:solidFill>
                          <a:srgbClr val="000000"/>
                        </a:solidFill>
                        <a:effectLst/>
                        <a:latin typeface="Times New Roman"/>
                      </a:endParaRPr>
                    </a:p>
                  </a:txBody>
                  <a:tcPr marL="9525" marR="9525" marT="9525" marB="0" anchor="ctr"/>
                </a:tc>
              </a:tr>
              <a:tr h="224971">
                <a:tc>
                  <a:txBody>
                    <a:bodyPr/>
                    <a:lstStyle/>
                    <a:p>
                      <a:pPr algn="ctr" fontAlgn="b"/>
                      <a:r>
                        <a:rPr lang="en-US" sz="900" u="none" strike="noStrike" dirty="0">
                          <a:effectLst/>
                        </a:rPr>
                        <a:t>21</a:t>
                      </a:r>
                      <a:endParaRPr lang="en-US" sz="900" b="0" i="0" u="none" strike="noStrike" dirty="0">
                        <a:solidFill>
                          <a:srgbClr val="000000"/>
                        </a:solidFill>
                        <a:effectLst/>
                        <a:latin typeface="Calibri"/>
                      </a:endParaRPr>
                    </a:p>
                  </a:txBody>
                  <a:tcPr marL="9525" marR="9525" marT="9525" marB="0" anchor="ctr"/>
                </a:tc>
                <a:tc>
                  <a:txBody>
                    <a:bodyPr/>
                    <a:lstStyle/>
                    <a:p>
                      <a:pPr algn="l" fontAlgn="ctr"/>
                      <a:r>
                        <a:rPr lang="en-US" sz="900" u="none" strike="noStrike" dirty="0" smtClean="0">
                          <a:effectLst/>
                        </a:rPr>
                        <a:t>U.S.A.</a:t>
                      </a:r>
                      <a:endParaRPr lang="en-US" sz="900" b="1" i="0" u="none" strike="noStrike" dirty="0">
                        <a:solidFill>
                          <a:srgbClr val="000000"/>
                        </a:solidFill>
                        <a:effectLst/>
                        <a:latin typeface="Times New Roman"/>
                      </a:endParaRPr>
                    </a:p>
                  </a:txBody>
                  <a:tcPr marL="9525" marR="9525" marT="9525" marB="0" anchor="ctr"/>
                </a:tc>
              </a:tr>
            </a:tbl>
          </a:graphicData>
        </a:graphic>
      </p:graphicFrame>
      <p:sp>
        <p:nvSpPr>
          <p:cNvPr id="552" name="TextBox 551"/>
          <p:cNvSpPr txBox="1"/>
          <p:nvPr/>
        </p:nvSpPr>
        <p:spPr>
          <a:xfrm>
            <a:off x="762000" y="6096000"/>
            <a:ext cx="6642887" cy="523220"/>
          </a:xfrm>
          <a:prstGeom prst="rect">
            <a:avLst/>
          </a:prstGeom>
          <a:noFill/>
        </p:spPr>
        <p:txBody>
          <a:bodyPr wrap="square" rtlCol="0">
            <a:spAutoFit/>
          </a:bodyPr>
          <a:lstStyle/>
          <a:p>
            <a:r>
              <a:rPr lang="en-US" sz="1400" dirty="0" smtClean="0"/>
              <a:t>Courtesy</a:t>
            </a:r>
            <a:r>
              <a:rPr lang="en-US" sz="1400" dirty="0"/>
              <a:t>: Editable </a:t>
            </a:r>
            <a:r>
              <a:rPr lang="en-US" sz="1400" dirty="0" smtClean="0"/>
              <a:t>world map</a:t>
            </a:r>
          </a:p>
          <a:p>
            <a:r>
              <a:rPr lang="en-US" sz="1400" dirty="0" smtClean="0"/>
              <a:t> http</a:t>
            </a:r>
            <a:r>
              <a:rPr lang="en-US" sz="1400" dirty="0"/>
              <a:t>://free-editable-worldmap-for-powerpoint.en.softonic.com/</a:t>
            </a:r>
          </a:p>
        </p:txBody>
      </p:sp>
    </p:spTree>
    <p:extLst>
      <p:ext uri="{BB962C8B-B14F-4D97-AF65-F5344CB8AC3E}">
        <p14:creationId xmlns="" xmlns:p14="http://schemas.microsoft.com/office/powerpoint/2010/main" val="255115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of ASR Research</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76199" y="1729408"/>
            <a:ext cx="2895599" cy="1752599"/>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2819400" y="1729408"/>
            <a:ext cx="6324600" cy="4724400"/>
          </a:xfrm>
          <a:prstGeom prst="rect">
            <a:avLst/>
          </a:prstGeom>
          <a:noFill/>
          <a:ln w="9525">
            <a:noFill/>
            <a:miter lim="800000"/>
            <a:headEnd/>
            <a:tailEnd/>
          </a:ln>
        </p:spPr>
      </p:pic>
      <p:sp>
        <p:nvSpPr>
          <p:cNvPr id="3" name="Oval 2"/>
          <p:cNvSpPr/>
          <p:nvPr/>
        </p:nvSpPr>
        <p:spPr>
          <a:xfrm>
            <a:off x="1600200" y="1600200"/>
            <a:ext cx="1371600" cy="2209800"/>
          </a:xfrm>
          <a:prstGeom prst="ellipse">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76600" y="3429000"/>
            <a:ext cx="685800" cy="662608"/>
          </a:xfrm>
          <a:prstGeom prst="ellipse">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307825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23372" y="1676400"/>
            <a:ext cx="2857500" cy="428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00200" y="685800"/>
            <a:ext cx="6019800" cy="646331"/>
          </a:xfrm>
          <a:prstGeom prst="rect">
            <a:avLst/>
          </a:prstGeom>
          <a:noFill/>
        </p:spPr>
        <p:txBody>
          <a:bodyPr wrap="square" rtlCol="0">
            <a:spAutoFit/>
          </a:bodyPr>
          <a:lstStyle/>
          <a:p>
            <a:pPr algn="ctr"/>
            <a:r>
              <a:rPr lang="en-US" sz="3600" dirty="0" smtClean="0"/>
              <a:t>ASR Research Time Line</a:t>
            </a:r>
            <a:endParaRPr lang="en-US" sz="3600" dirty="0"/>
          </a:p>
        </p:txBody>
      </p:sp>
    </p:spTree>
    <p:extLst>
      <p:ext uri="{BB962C8B-B14F-4D97-AF65-F5344CB8AC3E}">
        <p14:creationId xmlns="" xmlns:p14="http://schemas.microsoft.com/office/powerpoint/2010/main" val="3855368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harpenSoften amount="-59000"/>
                    </a14:imgEffect>
                    <a14:imgEffect>
                      <a14:brightnessContrast bright="1000" contrast="19000"/>
                    </a14:imgEffect>
                  </a14:imgLayer>
                </a14:imgProps>
              </a:ext>
              <a:ext uri="{28A0092B-C50C-407E-A947-70E740481C1C}">
                <a14:useLocalDpi xmlns="" xmlns:a14="http://schemas.microsoft.com/office/drawing/2010/main" val="0"/>
              </a:ext>
            </a:extLst>
          </a:blip>
          <a:srcRect/>
          <a:stretch>
            <a:fillRect/>
          </a:stretch>
        </p:blipFill>
        <p:spPr bwMode="auto">
          <a:xfrm>
            <a:off x="-49386" y="39756"/>
            <a:ext cx="9239769" cy="681824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1447800"/>
            <a:ext cx="8610600" cy="369332"/>
          </a:xfrm>
          <a:prstGeom prst="rect">
            <a:avLst/>
          </a:prstGeom>
          <a:ln>
            <a:solidFill>
              <a:schemeClr val="tx1"/>
            </a:solidFill>
          </a:ln>
        </p:spPr>
        <p:txBody>
          <a:bodyPr wrap="square">
            <a:spAutoFit/>
          </a:bodyPr>
          <a:lstStyle/>
          <a:p>
            <a:r>
              <a:rPr lang="en-US" b="1" dirty="0" smtClean="0"/>
              <a:t>1. Stanton</a:t>
            </a:r>
            <a:r>
              <a:rPr lang="en-US" b="1" dirty="0"/>
              <a:t>, 1940, California Division of </a:t>
            </a:r>
            <a:r>
              <a:rPr lang="en-US" b="1" dirty="0" smtClean="0"/>
              <a:t>Highway</a:t>
            </a:r>
            <a:endParaRPr lang="en-US" b="1" dirty="0"/>
          </a:p>
        </p:txBody>
      </p:sp>
      <p:sp>
        <p:nvSpPr>
          <p:cNvPr id="5" name="Rectangle 4"/>
          <p:cNvSpPr/>
          <p:nvPr/>
        </p:nvSpPr>
        <p:spPr>
          <a:xfrm>
            <a:off x="457200" y="2209800"/>
            <a:ext cx="7772400" cy="369332"/>
          </a:xfrm>
          <a:prstGeom prst="rect">
            <a:avLst/>
          </a:prstGeom>
          <a:ln>
            <a:solidFill>
              <a:schemeClr val="tx1"/>
            </a:solidFill>
          </a:ln>
        </p:spPr>
        <p:txBody>
          <a:bodyPr wrap="square">
            <a:spAutoFit/>
          </a:bodyPr>
          <a:lstStyle/>
          <a:p>
            <a:r>
              <a:rPr lang="en-US" b="1" dirty="0" smtClean="0"/>
              <a:t>2. Mather</a:t>
            </a:r>
            <a:r>
              <a:rPr lang="en-US" b="1" dirty="0"/>
              <a:t>, 1941, Concrete Laboratory of the Corps of Engineers</a:t>
            </a:r>
          </a:p>
        </p:txBody>
      </p:sp>
      <p:sp>
        <p:nvSpPr>
          <p:cNvPr id="6" name="Rectangle 5"/>
          <p:cNvSpPr/>
          <p:nvPr/>
        </p:nvSpPr>
        <p:spPr>
          <a:xfrm>
            <a:off x="0" y="2895600"/>
            <a:ext cx="8991600" cy="646331"/>
          </a:xfrm>
          <a:prstGeom prst="rect">
            <a:avLst/>
          </a:prstGeom>
          <a:noFill/>
          <a:ln>
            <a:solidFill>
              <a:schemeClr val="tx1"/>
            </a:solidFill>
          </a:ln>
        </p:spPr>
        <p:txBody>
          <a:bodyPr wrap="square">
            <a:spAutoFit/>
          </a:bodyPr>
          <a:lstStyle/>
          <a:p>
            <a:r>
              <a:rPr lang="en-US" b="1" dirty="0" smtClean="0"/>
              <a:t>3. ASTM </a:t>
            </a:r>
            <a:r>
              <a:rPr lang="en-US" b="1" dirty="0"/>
              <a:t>C 227-10, 1950, Standard Test Method for Potential Alkali Reactivity of Cement-Aggregate Combinations </a:t>
            </a:r>
          </a:p>
        </p:txBody>
      </p:sp>
      <p:sp>
        <p:nvSpPr>
          <p:cNvPr id="7" name="Rectangle 6"/>
          <p:cNvSpPr/>
          <p:nvPr/>
        </p:nvSpPr>
        <p:spPr>
          <a:xfrm>
            <a:off x="1352952" y="3625334"/>
            <a:ext cx="6477000" cy="369332"/>
          </a:xfrm>
          <a:prstGeom prst="rect">
            <a:avLst/>
          </a:prstGeom>
          <a:ln>
            <a:solidFill>
              <a:schemeClr val="tx1"/>
            </a:solidFill>
          </a:ln>
        </p:spPr>
        <p:txBody>
          <a:bodyPr wrap="square">
            <a:spAutoFit/>
          </a:bodyPr>
          <a:lstStyle/>
          <a:p>
            <a:r>
              <a:rPr lang="en-US" b="1" dirty="0" smtClean="0"/>
              <a:t>4. ASTM </a:t>
            </a:r>
            <a:r>
              <a:rPr lang="en-US" b="1" dirty="0"/>
              <a:t>C 289, Quick chemical method, 1952</a:t>
            </a:r>
          </a:p>
        </p:txBody>
      </p:sp>
      <p:sp>
        <p:nvSpPr>
          <p:cNvPr id="8" name="Rectangle 7"/>
          <p:cNvSpPr/>
          <p:nvPr/>
        </p:nvSpPr>
        <p:spPr>
          <a:xfrm>
            <a:off x="3376801" y="457200"/>
            <a:ext cx="2390398" cy="646331"/>
          </a:xfrm>
          <a:prstGeom prst="rect">
            <a:avLst/>
          </a:prstGeom>
          <a:ln>
            <a:solidFill>
              <a:schemeClr val="tx1"/>
            </a:solidFill>
          </a:ln>
        </p:spPr>
        <p:txBody>
          <a:bodyPr wrap="none">
            <a:spAutoFit/>
          </a:bodyPr>
          <a:lstStyle/>
          <a:p>
            <a:r>
              <a:rPr lang="en-US" sz="3600" b="1" dirty="0"/>
              <a:t>1940-1960</a:t>
            </a:r>
          </a:p>
        </p:txBody>
      </p:sp>
      <p:sp>
        <p:nvSpPr>
          <p:cNvPr id="11" name="Rectangle 10"/>
          <p:cNvSpPr/>
          <p:nvPr/>
        </p:nvSpPr>
        <p:spPr>
          <a:xfrm>
            <a:off x="598400" y="4174530"/>
            <a:ext cx="7644848" cy="369332"/>
          </a:xfrm>
          <a:prstGeom prst="rect">
            <a:avLst/>
          </a:prstGeom>
          <a:ln>
            <a:solidFill>
              <a:schemeClr val="tx1"/>
            </a:solidFill>
          </a:ln>
        </p:spPr>
        <p:txBody>
          <a:bodyPr wrap="square">
            <a:spAutoFit/>
          </a:bodyPr>
          <a:lstStyle/>
          <a:p>
            <a:r>
              <a:rPr lang="en-US" b="1" dirty="0"/>
              <a:t>5</a:t>
            </a:r>
            <a:r>
              <a:rPr lang="en-US" b="1" dirty="0" smtClean="0"/>
              <a:t>. The </a:t>
            </a:r>
            <a:r>
              <a:rPr lang="en-US" b="1" dirty="0"/>
              <a:t>Conrow test, 1952, ASTM C 342, 1954- withdrawn -2001</a:t>
            </a:r>
          </a:p>
        </p:txBody>
      </p:sp>
      <p:sp>
        <p:nvSpPr>
          <p:cNvPr id="12" name="Rectangle 11"/>
          <p:cNvSpPr/>
          <p:nvPr/>
        </p:nvSpPr>
        <p:spPr>
          <a:xfrm>
            <a:off x="412888" y="5089351"/>
            <a:ext cx="8165824" cy="369332"/>
          </a:xfrm>
          <a:prstGeom prst="rect">
            <a:avLst/>
          </a:prstGeom>
          <a:ln>
            <a:solidFill>
              <a:schemeClr val="tx1"/>
            </a:solidFill>
          </a:ln>
        </p:spPr>
        <p:txBody>
          <a:bodyPr wrap="square">
            <a:spAutoFit/>
          </a:bodyPr>
          <a:lstStyle/>
          <a:p>
            <a:r>
              <a:rPr lang="en-US" b="1" dirty="0"/>
              <a:t>7</a:t>
            </a:r>
            <a:r>
              <a:rPr lang="en-US" b="1" dirty="0" smtClean="0"/>
              <a:t>. ASTM </a:t>
            </a:r>
            <a:r>
              <a:rPr lang="en-US" b="1" dirty="0"/>
              <a:t>C1293, Concrete Prism Test, 1950s, Swenson and </a:t>
            </a:r>
            <a:r>
              <a:rPr lang="en-US" b="1" dirty="0" err="1" smtClean="0"/>
              <a:t>Gillott</a:t>
            </a:r>
            <a:r>
              <a:rPr lang="en-US" b="1" dirty="0" smtClean="0"/>
              <a:t>, </a:t>
            </a:r>
            <a:endParaRPr lang="en-US" b="1" dirty="0"/>
          </a:p>
        </p:txBody>
      </p:sp>
      <p:sp>
        <p:nvSpPr>
          <p:cNvPr id="13" name="Rectangle 12"/>
          <p:cNvSpPr/>
          <p:nvPr/>
        </p:nvSpPr>
        <p:spPr>
          <a:xfrm>
            <a:off x="1194352" y="5708471"/>
            <a:ext cx="6298096" cy="369332"/>
          </a:xfrm>
          <a:prstGeom prst="rect">
            <a:avLst/>
          </a:prstGeom>
          <a:ln>
            <a:solidFill>
              <a:schemeClr val="tx1"/>
            </a:solidFill>
          </a:ln>
        </p:spPr>
        <p:txBody>
          <a:bodyPr wrap="square">
            <a:spAutoFit/>
          </a:bodyPr>
          <a:lstStyle/>
          <a:p>
            <a:r>
              <a:rPr lang="en-US" b="1" dirty="0"/>
              <a:t>8</a:t>
            </a:r>
            <a:r>
              <a:rPr lang="en-US" b="1" dirty="0" smtClean="0"/>
              <a:t>. Gel </a:t>
            </a:r>
            <a:r>
              <a:rPr lang="en-US" b="1" dirty="0"/>
              <a:t>pat test, Jones and Tarleton, 1958</a:t>
            </a:r>
          </a:p>
        </p:txBody>
      </p:sp>
      <p:sp>
        <p:nvSpPr>
          <p:cNvPr id="3" name="Rectangle 2"/>
          <p:cNvSpPr/>
          <p:nvPr/>
        </p:nvSpPr>
        <p:spPr>
          <a:xfrm>
            <a:off x="1130576" y="4627686"/>
            <a:ext cx="7099024" cy="369332"/>
          </a:xfrm>
          <a:prstGeom prst="rect">
            <a:avLst/>
          </a:prstGeom>
          <a:ln>
            <a:solidFill>
              <a:schemeClr val="tx1"/>
            </a:solidFill>
          </a:ln>
        </p:spPr>
        <p:txBody>
          <a:bodyPr wrap="square">
            <a:spAutoFit/>
          </a:bodyPr>
          <a:lstStyle/>
          <a:p>
            <a:r>
              <a:rPr lang="en-US" b="1" dirty="0" smtClean="0"/>
              <a:t>6. ASTM </a:t>
            </a:r>
            <a:r>
              <a:rPr lang="en-US" b="1" dirty="0"/>
              <a:t>C 295, Petrographic Examination of Aggregates, 1954</a:t>
            </a:r>
          </a:p>
        </p:txBody>
      </p:sp>
    </p:spTree>
    <p:extLst>
      <p:ext uri="{BB962C8B-B14F-4D97-AF65-F5344CB8AC3E}">
        <p14:creationId xmlns="" xmlns:p14="http://schemas.microsoft.com/office/powerpoint/2010/main" val="2211431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1981200" y="6400800"/>
            <a:ext cx="2133600" cy="304800"/>
          </a:xfrm>
          <a:ln>
            <a:solidFill>
              <a:schemeClr val="tx1"/>
            </a:solidFill>
          </a:ln>
        </p:spPr>
        <p:txBody>
          <a:bodyPr/>
          <a:lstStyle/>
          <a:p>
            <a:pPr>
              <a:defRPr/>
            </a:pPr>
            <a:r>
              <a:rPr lang="en-US" smtClean="0"/>
              <a:t>April 14, 2009</a:t>
            </a:r>
            <a:endParaRPr lang="en-US"/>
          </a:p>
        </p:txBody>
      </p:sp>
      <p:sp>
        <p:nvSpPr>
          <p:cNvPr id="3" name="Slide Number Placeholder 2"/>
          <p:cNvSpPr>
            <a:spLocks noGrp="1"/>
          </p:cNvSpPr>
          <p:nvPr>
            <p:ph type="sldNum" sz="quarter" idx="4294967295"/>
          </p:nvPr>
        </p:nvSpPr>
        <p:spPr>
          <a:xfrm>
            <a:off x="6553200" y="6381750"/>
            <a:ext cx="2133600" cy="476250"/>
          </a:xfrm>
          <a:ln>
            <a:solidFill>
              <a:schemeClr val="tx1"/>
            </a:solidFill>
          </a:ln>
        </p:spPr>
        <p:txBody>
          <a:bodyPr/>
          <a:lstStyle/>
          <a:p>
            <a:pPr>
              <a:defRPr/>
            </a:pPr>
            <a:fld id="{BDCD83C5-A324-467F-89A4-0C47687DB295}" type="slidenum">
              <a:rPr lang="en-US" smtClean="0"/>
              <a:pPr>
                <a:defRPr/>
              </a:pPr>
              <a:t>17</a:t>
            </a:fld>
            <a:r>
              <a:rPr lang="en-US" smtClean="0"/>
              <a:t>/38</a:t>
            </a:r>
            <a:endParaRPr lang="en-US"/>
          </a:p>
        </p:txBody>
      </p:sp>
      <p:pic>
        <p:nvPicPr>
          <p:cNvPr id="4"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harpenSoften amount="-59000"/>
                    </a14:imgEffect>
                    <a14:imgEffect>
                      <a14:brightnessContrast bright="1000" contrast="19000"/>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600200" y="1295400"/>
            <a:ext cx="4632497" cy="369332"/>
          </a:xfrm>
          <a:prstGeom prst="rect">
            <a:avLst/>
          </a:prstGeom>
          <a:ln>
            <a:solidFill>
              <a:schemeClr val="tx1"/>
            </a:solidFill>
          </a:ln>
        </p:spPr>
        <p:txBody>
          <a:bodyPr wrap="square">
            <a:spAutoFit/>
          </a:bodyPr>
          <a:lstStyle/>
          <a:p>
            <a:r>
              <a:rPr lang="en-US" b="1" dirty="0"/>
              <a:t>9</a:t>
            </a:r>
            <a:r>
              <a:rPr lang="en-US" b="1" dirty="0" smtClean="0"/>
              <a:t>. ROCK </a:t>
            </a:r>
            <a:r>
              <a:rPr lang="en-US" b="1" dirty="0"/>
              <a:t>CYLINDER METHOD, 1966 </a:t>
            </a:r>
          </a:p>
        </p:txBody>
      </p:sp>
      <p:sp>
        <p:nvSpPr>
          <p:cNvPr id="9" name="Rectangle 8"/>
          <p:cNvSpPr/>
          <p:nvPr/>
        </p:nvSpPr>
        <p:spPr>
          <a:xfrm>
            <a:off x="152400" y="1905000"/>
            <a:ext cx="8915400" cy="646331"/>
          </a:xfrm>
          <a:prstGeom prst="rect">
            <a:avLst/>
          </a:prstGeom>
          <a:ln>
            <a:solidFill>
              <a:schemeClr val="tx1"/>
            </a:solidFill>
          </a:ln>
        </p:spPr>
        <p:txBody>
          <a:bodyPr wrap="square">
            <a:spAutoFit/>
          </a:bodyPr>
          <a:lstStyle/>
          <a:p>
            <a:r>
              <a:rPr lang="en-US" b="1" dirty="0" smtClean="0"/>
              <a:t>10. </a:t>
            </a:r>
            <a:r>
              <a:rPr lang="en-US" b="1" dirty="0" err="1" smtClean="0"/>
              <a:t>Nordtest</a:t>
            </a:r>
            <a:r>
              <a:rPr lang="en-US" b="1" dirty="0" smtClean="0"/>
              <a:t> </a:t>
            </a:r>
            <a:r>
              <a:rPr lang="en-US" b="1" dirty="0"/>
              <a:t>accelerated alkali-silica reactivity test, Saturated </a:t>
            </a:r>
            <a:r>
              <a:rPr lang="en-US" b="1" dirty="0" err="1"/>
              <a:t>NaCl</a:t>
            </a:r>
            <a:r>
              <a:rPr lang="en-US" b="1" dirty="0"/>
              <a:t> </a:t>
            </a:r>
            <a:r>
              <a:rPr lang="en-US" b="1" dirty="0" smtClean="0"/>
              <a:t>bath method </a:t>
            </a:r>
            <a:r>
              <a:rPr lang="en-US" b="1" dirty="0"/>
              <a:t>Chatterji , 1978</a:t>
            </a:r>
          </a:p>
        </p:txBody>
      </p:sp>
      <p:sp>
        <p:nvSpPr>
          <p:cNvPr id="10" name="Rectangle 9"/>
          <p:cNvSpPr/>
          <p:nvPr/>
        </p:nvSpPr>
        <p:spPr>
          <a:xfrm>
            <a:off x="106018" y="2819400"/>
            <a:ext cx="8610599" cy="369332"/>
          </a:xfrm>
          <a:prstGeom prst="rect">
            <a:avLst/>
          </a:prstGeom>
          <a:ln>
            <a:solidFill>
              <a:schemeClr val="tx1"/>
            </a:solidFill>
          </a:ln>
        </p:spPr>
        <p:txBody>
          <a:bodyPr wrap="square">
            <a:spAutoFit/>
          </a:bodyPr>
          <a:lstStyle/>
          <a:p>
            <a:r>
              <a:rPr lang="en-US" b="1" dirty="0" smtClean="0"/>
              <a:t>11. JIS </a:t>
            </a:r>
            <a:r>
              <a:rPr lang="en-US" b="1" dirty="0"/>
              <a:t>A1146, Mortar bar test method, Japanese Industrial Standard (JIS) </a:t>
            </a:r>
          </a:p>
        </p:txBody>
      </p:sp>
      <p:sp>
        <p:nvSpPr>
          <p:cNvPr id="11" name="Rectangle 10"/>
          <p:cNvSpPr/>
          <p:nvPr/>
        </p:nvSpPr>
        <p:spPr>
          <a:xfrm>
            <a:off x="1216451" y="3400047"/>
            <a:ext cx="6811617" cy="369332"/>
          </a:xfrm>
          <a:prstGeom prst="rect">
            <a:avLst/>
          </a:prstGeom>
          <a:ln>
            <a:solidFill>
              <a:schemeClr val="tx1"/>
            </a:solidFill>
          </a:ln>
        </p:spPr>
        <p:txBody>
          <a:bodyPr wrap="square">
            <a:spAutoFit/>
          </a:bodyPr>
          <a:lstStyle/>
          <a:p>
            <a:r>
              <a:rPr lang="en-US" b="1" dirty="0" smtClean="0"/>
              <a:t>12. Accelerated </a:t>
            </a:r>
            <a:r>
              <a:rPr lang="en-US" b="1" dirty="0"/>
              <a:t>Danish mortar bar test, Jensen 1982</a:t>
            </a:r>
          </a:p>
        </p:txBody>
      </p:sp>
      <p:sp>
        <p:nvSpPr>
          <p:cNvPr id="12" name="Rectangle 11"/>
          <p:cNvSpPr/>
          <p:nvPr/>
        </p:nvSpPr>
        <p:spPr>
          <a:xfrm>
            <a:off x="106018" y="3962400"/>
            <a:ext cx="8809382" cy="646331"/>
          </a:xfrm>
          <a:prstGeom prst="rect">
            <a:avLst/>
          </a:prstGeom>
          <a:ln>
            <a:solidFill>
              <a:schemeClr val="tx1"/>
            </a:solidFill>
          </a:ln>
        </p:spPr>
        <p:txBody>
          <a:bodyPr wrap="square">
            <a:spAutoFit/>
          </a:bodyPr>
          <a:lstStyle/>
          <a:p>
            <a:r>
              <a:rPr lang="en-US" b="1" dirty="0" smtClean="0"/>
              <a:t>13. Evaluation </a:t>
            </a:r>
            <a:r>
              <a:rPr lang="en-US" b="1" dirty="0"/>
              <a:t>of the state of alkali-silica reactivity in hardened concrete, Stark, 1985</a:t>
            </a:r>
          </a:p>
        </p:txBody>
      </p:sp>
      <p:sp>
        <p:nvSpPr>
          <p:cNvPr id="13" name="Rectangle 12"/>
          <p:cNvSpPr/>
          <p:nvPr/>
        </p:nvSpPr>
        <p:spPr>
          <a:xfrm>
            <a:off x="262296" y="4771357"/>
            <a:ext cx="8613912" cy="646331"/>
          </a:xfrm>
          <a:prstGeom prst="rect">
            <a:avLst/>
          </a:prstGeom>
          <a:ln>
            <a:solidFill>
              <a:schemeClr val="tx1"/>
            </a:solidFill>
          </a:ln>
        </p:spPr>
        <p:txBody>
          <a:bodyPr wrap="square">
            <a:spAutoFit/>
          </a:bodyPr>
          <a:lstStyle/>
          <a:p>
            <a:r>
              <a:rPr lang="en-US" b="1" dirty="0" smtClean="0"/>
              <a:t>14. ASTM </a:t>
            </a:r>
            <a:r>
              <a:rPr lang="en-US" b="1" dirty="0"/>
              <a:t>C 1260,  Accelerated mortar bar test (AMBT); South African mortar-bar test- </a:t>
            </a:r>
            <a:r>
              <a:rPr lang="en-US" b="1" dirty="0" err="1"/>
              <a:t>Oberholster</a:t>
            </a:r>
            <a:r>
              <a:rPr lang="en-US" b="1" dirty="0"/>
              <a:t> and Davies, 1986, </a:t>
            </a:r>
          </a:p>
        </p:txBody>
      </p:sp>
      <p:sp>
        <p:nvSpPr>
          <p:cNvPr id="14" name="Rectangle 13"/>
          <p:cNvSpPr/>
          <p:nvPr/>
        </p:nvSpPr>
        <p:spPr>
          <a:xfrm>
            <a:off x="336838" y="5835134"/>
            <a:ext cx="7696200" cy="369332"/>
          </a:xfrm>
          <a:prstGeom prst="rect">
            <a:avLst/>
          </a:prstGeom>
          <a:ln>
            <a:solidFill>
              <a:schemeClr val="tx1"/>
            </a:solidFill>
          </a:ln>
        </p:spPr>
        <p:txBody>
          <a:bodyPr wrap="square">
            <a:spAutoFit/>
          </a:bodyPr>
          <a:lstStyle/>
          <a:p>
            <a:r>
              <a:rPr lang="en-US" b="1" dirty="0" smtClean="0"/>
              <a:t>15. </a:t>
            </a:r>
            <a:r>
              <a:rPr lang="en-US" b="1" dirty="0" err="1" smtClean="0"/>
              <a:t>Uranyl</a:t>
            </a:r>
            <a:r>
              <a:rPr lang="en-US" b="1" dirty="0" smtClean="0"/>
              <a:t> </a:t>
            </a:r>
            <a:r>
              <a:rPr lang="en-US" b="1" dirty="0"/>
              <a:t>acetate gel fluorescence test, </a:t>
            </a:r>
            <a:r>
              <a:rPr lang="en-US" b="1" dirty="0" err="1"/>
              <a:t>Natesaiyer</a:t>
            </a:r>
            <a:r>
              <a:rPr lang="en-US" b="1" dirty="0"/>
              <a:t> and Hover, 1988</a:t>
            </a:r>
          </a:p>
        </p:txBody>
      </p:sp>
      <p:sp>
        <p:nvSpPr>
          <p:cNvPr id="15" name="Rectangle 14"/>
          <p:cNvSpPr/>
          <p:nvPr/>
        </p:nvSpPr>
        <p:spPr>
          <a:xfrm>
            <a:off x="3251390" y="381000"/>
            <a:ext cx="2518638" cy="646331"/>
          </a:xfrm>
          <a:prstGeom prst="rect">
            <a:avLst/>
          </a:prstGeom>
        </p:spPr>
        <p:txBody>
          <a:bodyPr wrap="none">
            <a:spAutoFit/>
          </a:bodyPr>
          <a:lstStyle/>
          <a:p>
            <a:r>
              <a:rPr lang="en-US" sz="3600" b="1" dirty="0"/>
              <a:t>1960 -1990</a:t>
            </a:r>
          </a:p>
        </p:txBody>
      </p:sp>
    </p:spTree>
    <p:extLst>
      <p:ext uri="{BB962C8B-B14F-4D97-AF65-F5344CB8AC3E}">
        <p14:creationId xmlns="" xmlns:p14="http://schemas.microsoft.com/office/powerpoint/2010/main" val="1558761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a:off x="1981200" y="6400800"/>
            <a:ext cx="2133600" cy="304800"/>
          </a:xfrm>
          <a:ln>
            <a:solidFill>
              <a:schemeClr val="tx1"/>
            </a:solidFill>
          </a:ln>
        </p:spPr>
        <p:txBody>
          <a:bodyPr/>
          <a:lstStyle/>
          <a:p>
            <a:pPr>
              <a:defRPr/>
            </a:pPr>
            <a:r>
              <a:rPr lang="en-US" b="1" smtClean="0"/>
              <a:t>April 14, 2009</a:t>
            </a:r>
            <a:endParaRPr lang="en-US" b="1"/>
          </a:p>
        </p:txBody>
      </p:sp>
      <p:sp>
        <p:nvSpPr>
          <p:cNvPr id="3" name="Slide Number Placeholder 2"/>
          <p:cNvSpPr>
            <a:spLocks noGrp="1"/>
          </p:cNvSpPr>
          <p:nvPr>
            <p:ph type="sldNum" sz="quarter" idx="4294967295"/>
          </p:nvPr>
        </p:nvSpPr>
        <p:spPr>
          <a:xfrm>
            <a:off x="6553200" y="6381750"/>
            <a:ext cx="2133600" cy="476250"/>
          </a:xfrm>
          <a:ln>
            <a:solidFill>
              <a:schemeClr val="tx1"/>
            </a:solidFill>
          </a:ln>
        </p:spPr>
        <p:txBody>
          <a:bodyPr/>
          <a:lstStyle/>
          <a:p>
            <a:pPr>
              <a:defRPr/>
            </a:pPr>
            <a:fld id="{BDCD83C5-A324-467F-89A4-0C47687DB295}" type="slidenum">
              <a:rPr lang="en-US" b="1" smtClean="0"/>
              <a:pPr>
                <a:defRPr/>
              </a:pPr>
              <a:t>18</a:t>
            </a:fld>
            <a:r>
              <a:rPr lang="en-US" b="1" smtClean="0"/>
              <a:t>/38</a:t>
            </a:r>
            <a:endParaRPr lang="en-US" b="1"/>
          </a:p>
        </p:txBody>
      </p:sp>
      <p:pic>
        <p:nvPicPr>
          <p:cNvPr id="6"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harpenSoften amount="-59000"/>
                    </a14:imgEffect>
                    <a14:imgEffect>
                      <a14:brightnessContrast bright="1000" contrast="19000"/>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312681" y="381000"/>
            <a:ext cx="2518638" cy="646331"/>
          </a:xfrm>
          <a:prstGeom prst="rect">
            <a:avLst/>
          </a:prstGeom>
          <a:ln>
            <a:solidFill>
              <a:schemeClr val="tx1"/>
            </a:solidFill>
          </a:ln>
        </p:spPr>
        <p:txBody>
          <a:bodyPr wrap="none">
            <a:spAutoFit/>
          </a:bodyPr>
          <a:lstStyle/>
          <a:p>
            <a:r>
              <a:rPr lang="en-US" sz="3600" b="1" dirty="0"/>
              <a:t>1991 -2010</a:t>
            </a:r>
          </a:p>
        </p:txBody>
      </p:sp>
      <p:sp>
        <p:nvSpPr>
          <p:cNvPr id="9" name="Rectangle 8"/>
          <p:cNvSpPr/>
          <p:nvPr/>
        </p:nvSpPr>
        <p:spPr>
          <a:xfrm>
            <a:off x="1600200" y="1046418"/>
            <a:ext cx="5943600" cy="369332"/>
          </a:xfrm>
          <a:prstGeom prst="rect">
            <a:avLst/>
          </a:prstGeom>
          <a:ln>
            <a:solidFill>
              <a:schemeClr val="tx1"/>
            </a:solidFill>
          </a:ln>
        </p:spPr>
        <p:txBody>
          <a:bodyPr wrap="square">
            <a:spAutoFit/>
          </a:bodyPr>
          <a:lstStyle/>
          <a:p>
            <a:r>
              <a:rPr lang="en-US" b="1" dirty="0" smtClean="0"/>
              <a:t>16. Autoclave </a:t>
            </a:r>
            <a:r>
              <a:rPr lang="en-US" b="1" dirty="0"/>
              <a:t>mortar bar test, Fournier et al. (1991)</a:t>
            </a:r>
          </a:p>
        </p:txBody>
      </p:sp>
      <p:sp>
        <p:nvSpPr>
          <p:cNvPr id="10" name="Rectangle 9"/>
          <p:cNvSpPr/>
          <p:nvPr/>
        </p:nvSpPr>
        <p:spPr>
          <a:xfrm>
            <a:off x="2616195" y="2033345"/>
            <a:ext cx="4493602" cy="369332"/>
          </a:xfrm>
          <a:prstGeom prst="rect">
            <a:avLst/>
          </a:prstGeom>
          <a:ln>
            <a:solidFill>
              <a:schemeClr val="tx1"/>
            </a:solidFill>
          </a:ln>
        </p:spPr>
        <p:txBody>
          <a:bodyPr wrap="none">
            <a:spAutoFit/>
          </a:bodyPr>
          <a:lstStyle/>
          <a:p>
            <a:r>
              <a:rPr lang="en-US" b="1" dirty="0" smtClean="0"/>
              <a:t>18. Modified </a:t>
            </a:r>
            <a:r>
              <a:rPr lang="en-US" b="1" dirty="0"/>
              <a:t>gel pat test, Fournier, 1993</a:t>
            </a:r>
          </a:p>
        </p:txBody>
      </p:sp>
      <p:sp>
        <p:nvSpPr>
          <p:cNvPr id="11" name="Rectangle 10"/>
          <p:cNvSpPr/>
          <p:nvPr/>
        </p:nvSpPr>
        <p:spPr>
          <a:xfrm>
            <a:off x="626165" y="2590800"/>
            <a:ext cx="6536635" cy="369332"/>
          </a:xfrm>
          <a:prstGeom prst="rect">
            <a:avLst/>
          </a:prstGeom>
          <a:ln>
            <a:solidFill>
              <a:schemeClr val="tx1"/>
            </a:solidFill>
          </a:ln>
        </p:spPr>
        <p:txBody>
          <a:bodyPr wrap="square">
            <a:spAutoFit/>
          </a:bodyPr>
          <a:lstStyle/>
          <a:p>
            <a:r>
              <a:rPr lang="en-US" b="1" dirty="0" smtClean="0"/>
              <a:t>19. Chinese </a:t>
            </a:r>
            <a:r>
              <a:rPr lang="en-US" b="1" dirty="0"/>
              <a:t>concrete microbar test (RILEM AAR-5)</a:t>
            </a:r>
          </a:p>
        </p:txBody>
      </p:sp>
      <p:sp>
        <p:nvSpPr>
          <p:cNvPr id="12" name="Rectangle 11"/>
          <p:cNvSpPr/>
          <p:nvPr/>
        </p:nvSpPr>
        <p:spPr>
          <a:xfrm>
            <a:off x="304800" y="3105835"/>
            <a:ext cx="8686800" cy="369332"/>
          </a:xfrm>
          <a:prstGeom prst="rect">
            <a:avLst/>
          </a:prstGeom>
          <a:ln>
            <a:solidFill>
              <a:schemeClr val="tx1"/>
            </a:solidFill>
          </a:ln>
        </p:spPr>
        <p:txBody>
          <a:bodyPr wrap="square">
            <a:spAutoFit/>
          </a:bodyPr>
          <a:lstStyle/>
          <a:p>
            <a:r>
              <a:rPr lang="en-US" b="1" dirty="0" smtClean="0"/>
              <a:t>20. Chinese </a:t>
            </a:r>
            <a:r>
              <a:rPr lang="en-US" b="1" dirty="0"/>
              <a:t>autoclave test (CES 48:93), Japanese autoclave test, JIS A 1804</a:t>
            </a:r>
          </a:p>
        </p:txBody>
      </p:sp>
      <p:sp>
        <p:nvSpPr>
          <p:cNvPr id="13" name="Rectangle 12"/>
          <p:cNvSpPr/>
          <p:nvPr/>
        </p:nvSpPr>
        <p:spPr>
          <a:xfrm>
            <a:off x="473765" y="4865132"/>
            <a:ext cx="7620000" cy="369332"/>
          </a:xfrm>
          <a:prstGeom prst="rect">
            <a:avLst/>
          </a:prstGeom>
          <a:ln>
            <a:solidFill>
              <a:schemeClr val="tx1"/>
            </a:solidFill>
          </a:ln>
        </p:spPr>
        <p:txBody>
          <a:bodyPr wrap="square">
            <a:spAutoFit/>
          </a:bodyPr>
          <a:lstStyle/>
          <a:p>
            <a:r>
              <a:rPr lang="en-US" b="1" dirty="0" smtClean="0"/>
              <a:t>23. Modified </a:t>
            </a:r>
            <a:r>
              <a:rPr lang="en-US" b="1" dirty="0"/>
              <a:t>versions of ASTM C 1260 and ASTM C 1293,Gress, 2001</a:t>
            </a:r>
          </a:p>
        </p:txBody>
      </p:sp>
      <p:sp>
        <p:nvSpPr>
          <p:cNvPr id="14" name="Rectangle 13"/>
          <p:cNvSpPr/>
          <p:nvPr/>
        </p:nvSpPr>
        <p:spPr>
          <a:xfrm>
            <a:off x="626165" y="1538046"/>
            <a:ext cx="7315200" cy="369332"/>
          </a:xfrm>
          <a:prstGeom prst="rect">
            <a:avLst/>
          </a:prstGeom>
          <a:ln>
            <a:solidFill>
              <a:schemeClr val="tx1"/>
            </a:solidFill>
          </a:ln>
        </p:spPr>
        <p:txBody>
          <a:bodyPr wrap="square">
            <a:spAutoFit/>
          </a:bodyPr>
          <a:lstStyle/>
          <a:p>
            <a:pPr hangingPunct="0"/>
            <a:r>
              <a:rPr lang="en-US" b="1" dirty="0" smtClean="0"/>
              <a:t>17. Accelerated </a:t>
            </a:r>
            <a:r>
              <a:rPr lang="en-US" b="1" dirty="0"/>
              <a:t>concrete prism test, </a:t>
            </a:r>
            <a:r>
              <a:rPr lang="en-US" b="1" dirty="0" err="1"/>
              <a:t>Ranc</a:t>
            </a:r>
            <a:r>
              <a:rPr lang="en-US" b="1" dirty="0"/>
              <a:t> and </a:t>
            </a:r>
            <a:r>
              <a:rPr lang="en-US" b="1" dirty="0" err="1"/>
              <a:t>Debray</a:t>
            </a:r>
            <a:r>
              <a:rPr lang="en-US" b="1" dirty="0"/>
              <a:t>, 1992</a:t>
            </a:r>
          </a:p>
        </p:txBody>
      </p:sp>
      <p:sp>
        <p:nvSpPr>
          <p:cNvPr id="15" name="Rectangle 14"/>
          <p:cNvSpPr/>
          <p:nvPr/>
        </p:nvSpPr>
        <p:spPr>
          <a:xfrm>
            <a:off x="304800" y="3810000"/>
            <a:ext cx="6705600" cy="369332"/>
          </a:xfrm>
          <a:prstGeom prst="rect">
            <a:avLst/>
          </a:prstGeom>
          <a:ln>
            <a:solidFill>
              <a:schemeClr val="tx1"/>
            </a:solidFill>
          </a:ln>
        </p:spPr>
        <p:txBody>
          <a:bodyPr wrap="square">
            <a:spAutoFit/>
          </a:bodyPr>
          <a:lstStyle/>
          <a:p>
            <a:r>
              <a:rPr lang="en-US" b="1" dirty="0" smtClean="0"/>
              <a:t>21. Chinese </a:t>
            </a:r>
            <a:r>
              <a:rPr lang="en-US" b="1" dirty="0"/>
              <a:t>accelerated mortar bar </a:t>
            </a:r>
            <a:r>
              <a:rPr lang="en-US" b="1" dirty="0" smtClean="0"/>
              <a:t>method—CAMBT, 1998</a:t>
            </a:r>
            <a:endParaRPr lang="en-US" b="1" dirty="0"/>
          </a:p>
        </p:txBody>
      </p:sp>
      <p:sp>
        <p:nvSpPr>
          <p:cNvPr id="16" name="Rectangle 15"/>
          <p:cNvSpPr/>
          <p:nvPr/>
        </p:nvSpPr>
        <p:spPr>
          <a:xfrm>
            <a:off x="990600" y="4363998"/>
            <a:ext cx="6629400" cy="369332"/>
          </a:xfrm>
          <a:prstGeom prst="rect">
            <a:avLst/>
          </a:prstGeom>
          <a:ln>
            <a:solidFill>
              <a:schemeClr val="tx1"/>
            </a:solidFill>
          </a:ln>
        </p:spPr>
        <p:txBody>
          <a:bodyPr wrap="square">
            <a:spAutoFit/>
          </a:bodyPr>
          <a:lstStyle/>
          <a:p>
            <a:r>
              <a:rPr lang="en-US" b="1" dirty="0" smtClean="0"/>
              <a:t>22. Chinese </a:t>
            </a:r>
            <a:r>
              <a:rPr lang="en-US" b="1" dirty="0"/>
              <a:t>concrete microbar test (RILEM AAR-5), 1999</a:t>
            </a:r>
          </a:p>
        </p:txBody>
      </p:sp>
      <p:sp>
        <p:nvSpPr>
          <p:cNvPr id="17" name="Rectangle 16"/>
          <p:cNvSpPr/>
          <p:nvPr/>
        </p:nvSpPr>
        <p:spPr>
          <a:xfrm>
            <a:off x="304801" y="5562600"/>
            <a:ext cx="8153400" cy="646331"/>
          </a:xfrm>
          <a:prstGeom prst="rect">
            <a:avLst/>
          </a:prstGeom>
          <a:ln>
            <a:solidFill>
              <a:schemeClr val="tx1"/>
            </a:solidFill>
          </a:ln>
        </p:spPr>
        <p:txBody>
          <a:bodyPr wrap="square">
            <a:spAutoFit/>
          </a:bodyPr>
          <a:lstStyle/>
          <a:p>
            <a:r>
              <a:rPr lang="en-US" b="1" dirty="0" smtClean="0"/>
              <a:t>24. Universal </a:t>
            </a:r>
            <a:r>
              <a:rPr lang="en-US" b="1" dirty="0"/>
              <a:t>accelerated test for alkali-silica and alkali-carbonate reactivity of concrete aggregates</a:t>
            </a:r>
            <a:r>
              <a:rPr lang="en-US" b="1" dirty="0" smtClean="0"/>
              <a:t>, modified CAMBT, </a:t>
            </a:r>
            <a:r>
              <a:rPr lang="en-US" b="1" dirty="0" err="1"/>
              <a:t>Duyou</a:t>
            </a:r>
            <a:r>
              <a:rPr lang="en-US" b="1" dirty="0"/>
              <a:t> et al., 2008</a:t>
            </a:r>
          </a:p>
        </p:txBody>
      </p:sp>
    </p:spTree>
    <p:extLst>
      <p:ext uri="{BB962C8B-B14F-4D97-AF65-F5344CB8AC3E}">
        <p14:creationId xmlns="" xmlns:p14="http://schemas.microsoft.com/office/powerpoint/2010/main" val="2917886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ASTM C 1260 (AMBT) and ASTM C 1293 (CPT)</a:t>
            </a:r>
            <a:endParaRPr lang="en-US" dirty="0"/>
          </a:p>
        </p:txBody>
      </p:sp>
      <p:sp>
        <p:nvSpPr>
          <p:cNvPr id="3" name="Content Placeholder 2"/>
          <p:cNvSpPr>
            <a:spLocks noGrp="1"/>
          </p:cNvSpPr>
          <p:nvPr>
            <p:ph idx="1"/>
          </p:nvPr>
        </p:nvSpPr>
        <p:spPr/>
        <p:txBody>
          <a:bodyPr/>
          <a:lstStyle/>
          <a:p>
            <a:r>
              <a:rPr lang="en-US" sz="2700" dirty="0" smtClean="0"/>
              <a:t>ASTM C 1260 (AMBT) drawbacks</a:t>
            </a:r>
          </a:p>
          <a:p>
            <a:pPr lvl="1"/>
            <a:r>
              <a:rPr lang="en-US" sz="2200" dirty="0" smtClean="0"/>
              <a:t>ASTM C 1260 tends to be overly severe, resulting in expansions exceeding the failure limit, even though these aggregates pass the concrete prism test and perform well in field applications (false positive). On the other hand, it also gives false negatives. </a:t>
            </a:r>
          </a:p>
          <a:p>
            <a:r>
              <a:rPr lang="en-US" sz="2700" dirty="0" smtClean="0"/>
              <a:t> ASTM C 1293 (CPT) ) drawbacks</a:t>
            </a:r>
            <a:endParaRPr lang="en-US" sz="2700" dirty="0"/>
          </a:p>
          <a:p>
            <a:pPr lvl="1"/>
            <a:r>
              <a:rPr lang="en-US" sz="2200" dirty="0" smtClean="0"/>
              <a:t>The major drawback to ASTM C 1293 is its long duration  (1 or 2 years). </a:t>
            </a:r>
          </a:p>
          <a:p>
            <a:pPr lvl="1"/>
            <a:r>
              <a:rPr lang="en-US" sz="2200" dirty="0" smtClean="0"/>
              <a:t>It has been criticized for leaching out of alkali</a:t>
            </a:r>
          </a:p>
          <a:p>
            <a:endParaRPr lang="en-US" dirty="0"/>
          </a:p>
        </p:txBody>
      </p:sp>
    </p:spTree>
    <p:extLst>
      <p:ext uri="{BB962C8B-B14F-4D97-AF65-F5344CB8AC3E}">
        <p14:creationId xmlns:p14="http://schemas.microsoft.com/office/powerpoint/2010/main" xmlns="" val="414169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r>
              <a:rPr lang="en-US" dirty="0" smtClean="0"/>
              <a:t>Dr. Prasad Rangaraju, Clemson University</a:t>
            </a:r>
          </a:p>
          <a:p>
            <a:r>
              <a:rPr lang="en-US" dirty="0" smtClean="0"/>
              <a:t>Dr. Paul </a:t>
            </a:r>
            <a:r>
              <a:rPr lang="en-US" dirty="0" err="1" smtClean="0"/>
              <a:t>Virmani</a:t>
            </a:r>
            <a:r>
              <a:rPr lang="en-US" dirty="0" smtClean="0"/>
              <a:t>, FHWA</a:t>
            </a:r>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MCPT?</a:t>
            </a:r>
            <a:endParaRPr lang="en-US" dirty="0"/>
          </a:p>
        </p:txBody>
      </p:sp>
      <p:sp>
        <p:nvSpPr>
          <p:cNvPr id="3" name="Content Placeholder 2"/>
          <p:cNvSpPr>
            <a:spLocks noGrp="1"/>
          </p:cNvSpPr>
          <p:nvPr>
            <p:ph idx="1"/>
          </p:nvPr>
        </p:nvSpPr>
        <p:spPr/>
        <p:txBody>
          <a:bodyPr/>
          <a:lstStyle/>
          <a:p>
            <a:r>
              <a:rPr lang="en-US" sz="2600" dirty="0" smtClean="0"/>
              <a:t>From Industry perspective, 1 or 2 year test duration (CPT) is not practical, and false positives can lead to unnecessary exclusion and false negatives creates potential ASR risk </a:t>
            </a:r>
          </a:p>
          <a:p>
            <a:endParaRPr lang="en-US" sz="2600" dirty="0" smtClean="0"/>
          </a:p>
          <a:p>
            <a:r>
              <a:rPr lang="en-US" sz="2600" dirty="0" smtClean="0"/>
              <a:t>MCPT has been developed to determine aggregate reactivity, with:</a:t>
            </a:r>
          </a:p>
          <a:p>
            <a:pPr marL="400050" lvl="1" indent="0">
              <a:buNone/>
            </a:pPr>
            <a:r>
              <a:rPr lang="en-US" sz="2400" dirty="0" smtClean="0"/>
              <a:t>	</a:t>
            </a:r>
            <a:r>
              <a:rPr lang="en-US" sz="2300" dirty="0" smtClean="0"/>
              <a:t>- Similar reliability as ASTM C 1293 test but shorter test duration (56 days vs. 1 year)</a:t>
            </a:r>
          </a:p>
          <a:p>
            <a:pPr marL="400050" lvl="1" indent="0">
              <a:buNone/>
            </a:pPr>
            <a:r>
              <a:rPr lang="en-US" sz="2300" dirty="0" smtClean="0"/>
              <a:t>	- Less aggressive exposure conditions than ASTM C 1260 test but better reliability </a:t>
            </a:r>
          </a:p>
          <a:p>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Development of MCPT method </a:t>
            </a:r>
            <a:endParaRPr lang="en-US" sz="3600" dirty="0"/>
          </a:p>
        </p:txBody>
      </p:sp>
      <p:sp>
        <p:nvSpPr>
          <p:cNvPr id="3" name="Content Placeholder 2"/>
          <p:cNvSpPr>
            <a:spLocks noGrp="1"/>
          </p:cNvSpPr>
          <p:nvPr>
            <p:ph idx="1"/>
          </p:nvPr>
        </p:nvSpPr>
        <p:spPr>
          <a:xfrm>
            <a:off x="457200" y="1524000"/>
            <a:ext cx="8229600" cy="4876800"/>
          </a:xfrm>
        </p:spPr>
        <p:txBody>
          <a:bodyPr/>
          <a:lstStyle/>
          <a:p>
            <a:pPr eaLnBrk="1" hangingPunct="1">
              <a:defRPr/>
            </a:pPr>
            <a:r>
              <a:rPr lang="en-US" sz="2400" dirty="0"/>
              <a:t>Variable test conditions</a:t>
            </a:r>
          </a:p>
          <a:p>
            <a:pPr lvl="1" eaLnBrk="1" hangingPunct="1">
              <a:defRPr/>
            </a:pPr>
            <a:r>
              <a:rPr lang="en-US" sz="2000" dirty="0"/>
              <a:t>Storage environment</a:t>
            </a:r>
          </a:p>
          <a:p>
            <a:pPr lvl="2" eaLnBrk="1" hangingPunct="1">
              <a:defRPr/>
            </a:pPr>
            <a:r>
              <a:rPr lang="en-US" sz="1800" dirty="0"/>
              <a:t>Exposure condition </a:t>
            </a:r>
          </a:p>
          <a:p>
            <a:pPr lvl="3" eaLnBrk="1" hangingPunct="1">
              <a:defRPr/>
            </a:pPr>
            <a:r>
              <a:rPr lang="en-US" sz="1600" dirty="0">
                <a:solidFill>
                  <a:schemeClr val="tx1">
                    <a:lumMod val="95000"/>
                    <a:lumOff val="5000"/>
                  </a:schemeClr>
                </a:solidFill>
              </a:rPr>
              <a:t>1N NaOH </a:t>
            </a:r>
            <a:endParaRPr lang="en-US" sz="1600" dirty="0"/>
          </a:p>
          <a:p>
            <a:pPr lvl="3" eaLnBrk="1" hangingPunct="1">
              <a:defRPr/>
            </a:pPr>
            <a:r>
              <a:rPr lang="en-US" sz="1600" dirty="0"/>
              <a:t> 100% RH </a:t>
            </a:r>
          </a:p>
          <a:p>
            <a:pPr lvl="3" eaLnBrk="1" hangingPunct="1">
              <a:defRPr/>
            </a:pPr>
            <a:r>
              <a:rPr lang="en-US" sz="1600" dirty="0"/>
              <a:t>100% RH (Towel Wrapped)</a:t>
            </a:r>
          </a:p>
          <a:p>
            <a:pPr lvl="2" eaLnBrk="1" hangingPunct="1">
              <a:defRPr/>
            </a:pPr>
            <a:r>
              <a:rPr lang="en-US" sz="1800" dirty="0"/>
              <a:t>Temperature</a:t>
            </a:r>
          </a:p>
          <a:p>
            <a:pPr lvl="3" eaLnBrk="1" hangingPunct="1">
              <a:defRPr/>
            </a:pPr>
            <a:r>
              <a:rPr lang="en-US" sz="1600" dirty="0"/>
              <a:t>38 </a:t>
            </a:r>
            <a:r>
              <a:rPr lang="en-US" sz="1600" dirty="0">
                <a:sym typeface="Symbol" pitchFamily="18" charset="2"/>
              </a:rPr>
              <a:t>C</a:t>
            </a:r>
          </a:p>
          <a:p>
            <a:pPr lvl="3" eaLnBrk="1" hangingPunct="1">
              <a:defRPr/>
            </a:pPr>
            <a:r>
              <a:rPr lang="en-US" sz="1600" dirty="0">
                <a:solidFill>
                  <a:schemeClr val="tx1">
                    <a:lumMod val="95000"/>
                    <a:lumOff val="5000"/>
                  </a:schemeClr>
                </a:solidFill>
              </a:rPr>
              <a:t>60 </a:t>
            </a:r>
            <a:r>
              <a:rPr lang="en-US" sz="1600" dirty="0">
                <a:solidFill>
                  <a:schemeClr val="tx1">
                    <a:lumMod val="95000"/>
                    <a:lumOff val="5000"/>
                  </a:schemeClr>
                </a:solidFill>
                <a:sym typeface="Symbol" pitchFamily="18" charset="2"/>
              </a:rPr>
              <a:t>C</a:t>
            </a:r>
          </a:p>
          <a:p>
            <a:pPr lvl="3" eaLnBrk="1" hangingPunct="1">
              <a:defRPr/>
            </a:pPr>
            <a:r>
              <a:rPr lang="en-US" sz="1600" dirty="0"/>
              <a:t>80 </a:t>
            </a:r>
            <a:r>
              <a:rPr lang="en-US" sz="1600" dirty="0">
                <a:sym typeface="Symbol" pitchFamily="18" charset="2"/>
              </a:rPr>
              <a:t>C</a:t>
            </a:r>
          </a:p>
          <a:p>
            <a:pPr lvl="1" eaLnBrk="1" hangingPunct="1">
              <a:defRPr/>
            </a:pPr>
            <a:r>
              <a:rPr lang="en-US" sz="2000" dirty="0">
                <a:sym typeface="Symbol" pitchFamily="18" charset="2"/>
              </a:rPr>
              <a:t>Sample Shape</a:t>
            </a:r>
          </a:p>
          <a:p>
            <a:pPr lvl="2" eaLnBrk="1" hangingPunct="1">
              <a:defRPr/>
            </a:pPr>
            <a:r>
              <a:rPr lang="en-US" sz="1600" dirty="0">
                <a:solidFill>
                  <a:schemeClr val="tx1">
                    <a:lumMod val="95000"/>
                    <a:lumOff val="5000"/>
                  </a:schemeClr>
                </a:solidFill>
                <a:sym typeface="Symbol" pitchFamily="18" charset="2"/>
              </a:rPr>
              <a:t>Prism (2” x 2” x 11.25”)</a:t>
            </a:r>
          </a:p>
          <a:p>
            <a:pPr lvl="2" eaLnBrk="1" hangingPunct="1">
              <a:defRPr/>
            </a:pPr>
            <a:r>
              <a:rPr lang="en-US" sz="1600" dirty="0">
                <a:sym typeface="Symbol" pitchFamily="18" charset="2"/>
              </a:rPr>
              <a:t>Cylinder (2” </a:t>
            </a:r>
            <a:r>
              <a:rPr lang="en-US" sz="1600" dirty="0" err="1">
                <a:sym typeface="Symbol" pitchFamily="18" charset="2"/>
              </a:rPr>
              <a:t>dia</a:t>
            </a:r>
            <a:r>
              <a:rPr lang="en-US" sz="1600" dirty="0">
                <a:sym typeface="Symbol" pitchFamily="18" charset="2"/>
              </a:rPr>
              <a:t> x 11.25” long)</a:t>
            </a:r>
          </a:p>
          <a:p>
            <a:pPr lvl="2" eaLnBrk="1" hangingPunct="1">
              <a:defRPr/>
            </a:pPr>
            <a:endParaRPr lang="en-US" sz="1600" dirty="0">
              <a:sym typeface="Symbol" pitchFamily="18" charset="2"/>
            </a:endParaRPr>
          </a:p>
          <a:p>
            <a:pPr lvl="1" eaLnBrk="1" hangingPunct="1">
              <a:defRPr/>
            </a:pPr>
            <a:r>
              <a:rPr lang="en-US" sz="2000" dirty="0">
                <a:sym typeface="Symbol" pitchFamily="18" charset="2"/>
              </a:rPr>
              <a:t>Soak Solution Alkalinity (0.5N, </a:t>
            </a:r>
            <a:r>
              <a:rPr lang="en-US" sz="2000" dirty="0">
                <a:solidFill>
                  <a:schemeClr val="tx1">
                    <a:lumMod val="95000"/>
                    <a:lumOff val="5000"/>
                  </a:schemeClr>
                </a:solidFill>
                <a:sym typeface="Symbol" pitchFamily="18" charset="2"/>
              </a:rPr>
              <a:t>1.0</a:t>
            </a:r>
            <a:r>
              <a:rPr lang="en-US" sz="2000" dirty="0">
                <a:sym typeface="Symbol" pitchFamily="18" charset="2"/>
              </a:rPr>
              <a:t>N, and 1.5N NaOH solutions)</a:t>
            </a:r>
          </a:p>
          <a:p>
            <a:endParaRPr lang="en-US" dirty="0"/>
          </a:p>
        </p:txBody>
      </p:sp>
    </p:spTree>
    <p:extLst>
      <p:ext uri="{BB962C8B-B14F-4D97-AF65-F5344CB8AC3E}">
        <p14:creationId xmlns:p14="http://schemas.microsoft.com/office/powerpoint/2010/main" xmlns="" val="2047906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Aggregates used in the Variables</a:t>
            </a:r>
          </a:p>
        </p:txBody>
      </p:sp>
      <p:sp>
        <p:nvSpPr>
          <p:cNvPr id="3" name="Content Placeholder 2"/>
          <p:cNvSpPr>
            <a:spLocks noGrp="1"/>
          </p:cNvSpPr>
          <p:nvPr>
            <p:ph idx="1"/>
          </p:nvPr>
        </p:nvSpPr>
        <p:spPr/>
        <p:txBody>
          <a:bodyPr/>
          <a:lstStyle/>
          <a:p>
            <a:endParaRPr lang="en-US" sz="2700" dirty="0" smtClean="0"/>
          </a:p>
          <a:p>
            <a:r>
              <a:rPr lang="en-US" sz="2700" dirty="0" smtClean="0"/>
              <a:t>Four </a:t>
            </a:r>
            <a:r>
              <a:rPr lang="en-US" sz="2700" dirty="0"/>
              <a:t>known different reactive aggregates were used for these variables. These are as follows:</a:t>
            </a:r>
          </a:p>
          <a:p>
            <a:pPr lvl="1"/>
            <a:r>
              <a:rPr lang="en-US" sz="2700" dirty="0"/>
              <a:t>Spratt Limestone of Ontario, Canada, </a:t>
            </a:r>
          </a:p>
          <a:p>
            <a:pPr lvl="1"/>
            <a:r>
              <a:rPr lang="en-US" sz="2700" dirty="0"/>
              <a:t>New Mexico, Las Placitas-Rhyolite, </a:t>
            </a:r>
          </a:p>
          <a:p>
            <a:pPr lvl="1"/>
            <a:r>
              <a:rPr lang="en-US" sz="2700" dirty="0"/>
              <a:t>North Carolina, Gold Hill -Argillite, </a:t>
            </a:r>
          </a:p>
          <a:p>
            <a:pPr lvl="1"/>
            <a:r>
              <a:rPr lang="en-US" sz="2700" dirty="0"/>
              <a:t>South Dakota, Dell Rapids – Quartzite</a:t>
            </a:r>
          </a:p>
          <a:p>
            <a:endParaRPr lang="en-US" sz="2700" dirty="0"/>
          </a:p>
          <a:p>
            <a:endParaRPr lang="en-US" sz="2700" dirty="0"/>
          </a:p>
        </p:txBody>
      </p:sp>
    </p:spTree>
    <p:extLst>
      <p:ext uri="{BB962C8B-B14F-4D97-AF65-F5344CB8AC3E}">
        <p14:creationId xmlns:p14="http://schemas.microsoft.com/office/powerpoint/2010/main" xmlns="" val="3340534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 SD, NM</a:t>
            </a:r>
            <a:endParaRPr lang="en-US" dirty="0"/>
          </a:p>
        </p:txBody>
      </p:sp>
      <p:sp>
        <p:nvSpPr>
          <p:cNvPr id="3" name="Content Placeholder 2"/>
          <p:cNvSpPr>
            <a:spLocks noGrp="1"/>
          </p:cNvSpPr>
          <p:nvPr>
            <p:ph idx="1"/>
          </p:nvPr>
        </p:nvSpPr>
        <p:spPr/>
        <p:txBody>
          <a:bodyPr/>
          <a:lstStyle/>
          <a:p>
            <a:endParaRPr lang="en-US"/>
          </a:p>
        </p:txBody>
      </p:sp>
      <p:pic>
        <p:nvPicPr>
          <p:cNvPr id="4" name="Picture 2" descr="C:\Latifee\ERLResearch-\Map_USA1.png"/>
          <p:cNvPicPr>
            <a:picLocks noChangeAspect="1" noChangeArrowheads="1"/>
          </p:cNvPicPr>
          <p:nvPr/>
        </p:nvPicPr>
        <p:blipFill>
          <a:blip r:embed="rId2" cstate="print"/>
          <a:srcRect/>
          <a:stretch>
            <a:fillRect/>
          </a:stretch>
        </p:blipFill>
        <p:spPr bwMode="auto">
          <a:xfrm>
            <a:off x="220724" y="1219200"/>
            <a:ext cx="8923276" cy="5422082"/>
          </a:xfrm>
          <a:prstGeom prst="rect">
            <a:avLst/>
          </a:prstGeom>
          <a:noFill/>
          <a:ln w="9525">
            <a:noFill/>
            <a:miter lim="800000"/>
            <a:headEnd/>
            <a:tailEnd/>
          </a:ln>
        </p:spPr>
      </p:pic>
      <p:sp>
        <p:nvSpPr>
          <p:cNvPr id="5" name="Oval 4"/>
          <p:cNvSpPr/>
          <p:nvPr/>
        </p:nvSpPr>
        <p:spPr>
          <a:xfrm>
            <a:off x="2667000" y="4343400"/>
            <a:ext cx="762000" cy="762000"/>
          </a:xfrm>
          <a:prstGeom prst="ellipse">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2362200"/>
            <a:ext cx="838200" cy="762000"/>
          </a:xfrm>
          <a:prstGeom prst="ellipse">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781800" y="3962400"/>
            <a:ext cx="914400" cy="662608"/>
          </a:xfrm>
          <a:prstGeom prst="ellipse">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MCPT Samples</a:t>
            </a:r>
          </a:p>
        </p:txBody>
      </p:sp>
      <p:pic>
        <p:nvPicPr>
          <p:cNvPr id="5" name="Picture 6" descr="L4-SP-Prism.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4114800"/>
            <a:ext cx="3273426"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C:\Latifee\ERLResearch-\Photos-MCPT\Photos-March 13\DSCN5275.JPG"/>
          <p:cNvPicPr>
            <a:picLocks noChangeAspect="1" noChangeArrowheads="1"/>
          </p:cNvPicPr>
          <p:nvPr/>
        </p:nvPicPr>
        <p:blipFill>
          <a:blip r:embed="rId3" cstate="print"/>
          <a:srcRect/>
          <a:stretch>
            <a:fillRect/>
          </a:stretch>
        </p:blipFill>
        <p:spPr bwMode="auto">
          <a:xfrm>
            <a:off x="4495800" y="4191000"/>
            <a:ext cx="3098800" cy="2324100"/>
          </a:xfrm>
          <a:prstGeom prst="rect">
            <a:avLst/>
          </a:prstGeom>
          <a:noFill/>
        </p:spPr>
      </p:pic>
      <p:pic>
        <p:nvPicPr>
          <p:cNvPr id="19" name="Picture 18" descr="http://www.humboldtmfg.com/product-images/H-3251_lg.jpg"/>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09600" y="1219200"/>
            <a:ext cx="3429000" cy="2362200"/>
          </a:xfrm>
          <a:prstGeom prst="rect">
            <a:avLst/>
          </a:prstGeom>
          <a:noFill/>
          <a:ln>
            <a:noFill/>
          </a:ln>
        </p:spPr>
      </p:pic>
      <p:pic>
        <p:nvPicPr>
          <p:cNvPr id="50187" name="Picture 11"/>
          <p:cNvPicPr>
            <a:picLocks noChangeAspect="1" noChangeArrowheads="1"/>
          </p:cNvPicPr>
          <p:nvPr/>
        </p:nvPicPr>
        <p:blipFill>
          <a:blip r:embed="rId5" cstate="print"/>
          <a:srcRect/>
          <a:stretch>
            <a:fillRect/>
          </a:stretch>
        </p:blipFill>
        <p:spPr bwMode="auto">
          <a:xfrm>
            <a:off x="4419600" y="1219200"/>
            <a:ext cx="3429000" cy="2343150"/>
          </a:xfrm>
          <a:prstGeom prst="rect">
            <a:avLst/>
          </a:prstGeom>
          <a:noFill/>
          <a:ln w="9525">
            <a:noFill/>
            <a:miter lim="800000"/>
            <a:headEnd/>
            <a:tailEnd/>
          </a:ln>
        </p:spPr>
      </p:pic>
    </p:spTree>
    <p:extLst>
      <p:ext uri="{BB962C8B-B14F-4D97-AF65-F5344CB8AC3E}">
        <p14:creationId xmlns:p14="http://schemas.microsoft.com/office/powerpoint/2010/main" xmlns="" val="2334233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Reference bar </a:t>
            </a:r>
            <a:r>
              <a:rPr lang="en-US" sz="3300" dirty="0" smtClean="0"/>
              <a:t>and MCPT specimen reading  in </a:t>
            </a:r>
            <a:r>
              <a:rPr lang="en-US" sz="3300" dirty="0"/>
              <a:t>the comparator</a:t>
            </a:r>
          </a:p>
        </p:txBody>
      </p:sp>
      <p:pic>
        <p:nvPicPr>
          <p:cNvPr id="2050" name="Picture 2" descr="C:\Users\786\Downloads\ref bar.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91000" y="1524000"/>
            <a:ext cx="2195764" cy="4525963"/>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C:\Users\786\Downloads\sampl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29400" y="1524000"/>
            <a:ext cx="2265391" cy="4525963"/>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cstate="print"/>
          <a:srcRect/>
          <a:stretch>
            <a:fillRect/>
          </a:stretch>
        </p:blipFill>
        <p:spPr bwMode="auto">
          <a:xfrm>
            <a:off x="0" y="1524000"/>
            <a:ext cx="3886200" cy="4525963"/>
          </a:xfrm>
          <a:prstGeom prst="rect">
            <a:avLst/>
          </a:prstGeom>
          <a:noFill/>
          <a:ln w="9525">
            <a:noFill/>
            <a:miter lim="800000"/>
            <a:headEnd/>
            <a:tailEnd/>
          </a:ln>
        </p:spPr>
      </p:pic>
    </p:spTree>
    <p:extLst>
      <p:ext uri="{BB962C8B-B14F-4D97-AF65-F5344CB8AC3E}">
        <p14:creationId xmlns="" xmlns:p14="http://schemas.microsoft.com/office/powerpoint/2010/main" val="1271505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280703" y="5883894"/>
            <a:ext cx="4406095" cy="304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days</a:t>
            </a:r>
            <a:endParaRPr lang="en-US" dirty="0"/>
          </a:p>
        </p:txBody>
      </p:sp>
      <p:sp>
        <p:nvSpPr>
          <p:cNvPr id="14" name="Rectangle 13"/>
          <p:cNvSpPr/>
          <p:nvPr/>
        </p:nvSpPr>
        <p:spPr>
          <a:xfrm>
            <a:off x="647700" y="5372100"/>
            <a:ext cx="3339152" cy="304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48 hours</a:t>
            </a:r>
            <a:endParaRPr lang="en-US" dirty="0"/>
          </a:p>
        </p:txBody>
      </p:sp>
      <p:graphicFrame>
        <p:nvGraphicFramePr>
          <p:cNvPr id="2" name="Content Placeholder 4"/>
          <p:cNvGraphicFramePr>
            <a:graphicFrameLocks/>
          </p:cNvGraphicFramePr>
          <p:nvPr>
            <p:extLst>
              <p:ext uri="{D42A27DB-BD31-4B8C-83A1-F6EECF244321}">
                <p14:modId xmlns:p14="http://schemas.microsoft.com/office/powerpoint/2010/main" xmlns="" val="3466913856"/>
              </p:ext>
            </p:extLst>
          </p:nvPr>
        </p:nvGraphicFramePr>
        <p:xfrm>
          <a:off x="594814" y="1557891"/>
          <a:ext cx="8091985" cy="1249680"/>
        </p:xfrm>
        <a:graphic>
          <a:graphicData uri="http://schemas.openxmlformats.org/drawingml/2006/table">
            <a:tbl>
              <a:tblPr firstRow="1" bandRow="1">
                <a:tableStyleId>{5C22544A-7EE6-4342-B048-85BDC9FD1C3A}</a:tableStyleId>
              </a:tblPr>
              <a:tblGrid>
                <a:gridCol w="1742769"/>
                <a:gridCol w="1878466"/>
                <a:gridCol w="1803328"/>
                <a:gridCol w="1333711"/>
                <a:gridCol w="1333711"/>
              </a:tblGrid>
              <a:tr h="370840">
                <a:tc>
                  <a:txBody>
                    <a:bodyPr/>
                    <a:lstStyle/>
                    <a:p>
                      <a:r>
                        <a:rPr lang="en-US" sz="1400" b="0" i="0" u="none" strike="noStrike" kern="1200" baseline="0" dirty="0" smtClean="0">
                          <a:solidFill>
                            <a:schemeClr val="tx1"/>
                          </a:solidFill>
                          <a:latin typeface="+mn-lt"/>
                          <a:ea typeface="+mn-ea"/>
                          <a:cs typeface="+mn-cs"/>
                        </a:rPr>
                        <a:t>Cure at moist room, 20 ± 1°C and</a:t>
                      </a:r>
                    </a:p>
                    <a:p>
                      <a:r>
                        <a:rPr lang="en-US" sz="1400" b="0" i="0" u="none" strike="noStrike" kern="1200" baseline="0" dirty="0" smtClean="0">
                          <a:solidFill>
                            <a:schemeClr val="tx1"/>
                          </a:solidFill>
                          <a:latin typeface="+mn-lt"/>
                          <a:ea typeface="+mn-ea"/>
                          <a:cs typeface="+mn-cs"/>
                        </a:rPr>
                        <a:t>RH &gt;90%</a:t>
                      </a:r>
                      <a:endParaRPr lang="en-US" sz="1400" dirty="0">
                        <a:solidFill>
                          <a:schemeClr val="tx1"/>
                        </a:solidFill>
                      </a:endParaRPr>
                    </a:p>
                  </a:txBody>
                  <a:tcPr/>
                </a:tc>
                <a:tc>
                  <a:txBody>
                    <a:bodyPr/>
                    <a:lstStyle/>
                    <a:p>
                      <a:r>
                        <a:rPr lang="en-US" sz="1400" b="0" i="0" u="none" strike="noStrike" kern="1200" baseline="0" dirty="0" smtClean="0">
                          <a:solidFill>
                            <a:schemeClr val="tx1"/>
                          </a:solidFill>
                          <a:latin typeface="+mn-lt"/>
                          <a:ea typeface="+mn-ea"/>
                          <a:cs typeface="+mn-cs"/>
                        </a:rPr>
                        <a:t>Water </a:t>
                      </a:r>
                    </a:p>
                    <a:p>
                      <a:r>
                        <a:rPr lang="en-US" sz="1400" b="0" i="0" u="none" strike="noStrike" kern="1200" baseline="0" dirty="0" smtClean="0">
                          <a:solidFill>
                            <a:schemeClr val="tx1"/>
                          </a:solidFill>
                          <a:latin typeface="+mn-lt"/>
                          <a:ea typeface="+mn-ea"/>
                          <a:cs typeface="+mn-cs"/>
                        </a:rPr>
                        <a:t>Curing in oven at 60 ± 2 °C</a:t>
                      </a:r>
                      <a:endParaRPr lang="en-US" sz="1400" b="0" i="0" u="none" strike="noStrike" kern="1200" baseline="0" dirty="0">
                        <a:solidFill>
                          <a:schemeClr val="tx1"/>
                        </a:solidFill>
                        <a:latin typeface="+mn-lt"/>
                        <a:ea typeface="+mn-ea"/>
                        <a:cs typeface="+mn-cs"/>
                      </a:endParaRPr>
                    </a:p>
                  </a:txBody>
                  <a:tcPr/>
                </a:tc>
                <a:tc gridSpan="3">
                  <a:txBody>
                    <a:bodyPr/>
                    <a:lstStyle/>
                    <a:p>
                      <a:pPr marL="0" algn="l" defTabSz="914400" rtl="0" eaLnBrk="1" latinLnBrk="0" hangingPunct="1"/>
                      <a:r>
                        <a:rPr lang="en-US" sz="1400" b="0" i="0" u="none" strike="noStrike" kern="1200" baseline="0" dirty="0" smtClean="0">
                          <a:solidFill>
                            <a:schemeClr val="tx1"/>
                          </a:solidFill>
                          <a:latin typeface="+mn-lt"/>
                          <a:ea typeface="+mn-ea"/>
                          <a:cs typeface="+mn-cs"/>
                        </a:rPr>
                        <a:t>Zero Day reading, then transfer to 1 N NaOH solution</a:t>
                      </a:r>
                      <a:endParaRPr lang="en-US" sz="1400" b="0" i="0" u="none" strike="noStrike" kern="1200" baseline="0" dirty="0">
                        <a:solidFill>
                          <a:schemeClr val="tx1"/>
                        </a:solidFill>
                        <a:latin typeface="+mn-lt"/>
                        <a:ea typeface="+mn-ea"/>
                        <a:cs typeface="+mn-cs"/>
                      </a:endParaRPr>
                    </a:p>
                    <a:p>
                      <a:pPr marL="0" algn="l" defTabSz="914400" rtl="0" eaLnBrk="1" latinLnBrk="0" hangingPunct="1"/>
                      <a:r>
                        <a:rPr lang="en-US" sz="1400" b="0" i="0" u="none" strike="noStrike" kern="1200" baseline="0" dirty="0" smtClean="0">
                          <a:solidFill>
                            <a:schemeClr val="tx1"/>
                          </a:solidFill>
                          <a:latin typeface="+mn-lt"/>
                          <a:ea typeface="+mn-ea"/>
                          <a:cs typeface="+mn-cs"/>
                        </a:rPr>
                        <a:t>Take readings at specified days from zero day</a:t>
                      </a:r>
                      <a:endParaRPr lang="en-US" sz="1400" b="0" i="0" u="none" strike="noStrike" kern="1200" baseline="0" dirty="0">
                        <a:solidFill>
                          <a:schemeClr val="tx1"/>
                        </a:solidFill>
                        <a:latin typeface="+mn-lt"/>
                        <a:ea typeface="+mn-ea"/>
                        <a:cs typeface="+mn-cs"/>
                      </a:endParaRPr>
                    </a:p>
                  </a:txBody>
                  <a:tcPr/>
                </a:tc>
                <a:tc hMerge="1">
                  <a:txBody>
                    <a:bodyPr/>
                    <a:lstStyle/>
                    <a:p>
                      <a:pPr marL="0" algn="l" defTabSz="914400" rtl="0" eaLnBrk="1" latinLnBrk="0" hangingPunct="1"/>
                      <a:endParaRPr lang="en-US" sz="1400" b="0" i="0" u="none" strike="noStrike" kern="1200" baseline="0" dirty="0">
                        <a:solidFill>
                          <a:schemeClr val="tx1"/>
                        </a:solidFill>
                        <a:latin typeface="+mn-lt"/>
                        <a:ea typeface="+mn-ea"/>
                        <a:cs typeface="+mn-cs"/>
                      </a:endParaRPr>
                    </a:p>
                  </a:txBody>
                  <a:tcPr/>
                </a:tc>
                <a:tc hMerge="1">
                  <a:txBody>
                    <a:bodyPr/>
                    <a:lstStyle/>
                    <a:p>
                      <a:endParaRPr lang="en-US"/>
                    </a:p>
                  </a:txBody>
                  <a:tcPr/>
                </a:tc>
              </a:tr>
              <a:tr h="396240">
                <a:tc>
                  <a:txBody>
                    <a:bodyPr/>
                    <a:lstStyle/>
                    <a:p>
                      <a:r>
                        <a:rPr lang="en-US" sz="1400" b="0" i="0" u="none" strike="noStrike" kern="1200" baseline="0" dirty="0" smtClean="0">
                          <a:solidFill>
                            <a:schemeClr val="tx1"/>
                          </a:solidFill>
                          <a:latin typeface="+mn-lt"/>
                          <a:ea typeface="+mn-ea"/>
                          <a:cs typeface="+mn-cs"/>
                        </a:rPr>
                        <a:t>24 ± 2 </a:t>
                      </a:r>
                      <a:r>
                        <a:rPr lang="en-US" sz="1400" b="0" i="0" u="none" strike="noStrike" kern="1200" baseline="0" dirty="0" err="1" smtClean="0">
                          <a:solidFill>
                            <a:schemeClr val="tx1"/>
                          </a:solidFill>
                          <a:latin typeface="+mn-lt"/>
                          <a:ea typeface="+mn-ea"/>
                          <a:cs typeface="+mn-cs"/>
                        </a:rPr>
                        <a:t>hrs</a:t>
                      </a:r>
                      <a:endParaRPr lang="en-US" sz="1400" b="0" i="0" u="none" strike="noStrike" kern="1200" baseline="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24 </a:t>
                      </a:r>
                      <a:r>
                        <a:rPr lang="en-US" sz="1400" b="0" i="0" u="none" strike="noStrike" kern="1200" baseline="0" dirty="0" err="1" smtClean="0">
                          <a:solidFill>
                            <a:schemeClr val="tx1"/>
                          </a:solidFill>
                          <a:latin typeface="+mn-lt"/>
                          <a:ea typeface="+mn-ea"/>
                          <a:cs typeface="+mn-cs"/>
                        </a:rPr>
                        <a:t>hrs</a:t>
                      </a:r>
                      <a:endParaRPr lang="en-US" sz="1400" b="0" i="0" u="none" strike="noStrike" kern="1200" baseline="0" dirty="0" smtClean="0">
                        <a:solidFill>
                          <a:schemeClr val="tx1"/>
                        </a:solidFill>
                        <a:latin typeface="+mn-lt"/>
                        <a:ea typeface="+mn-ea"/>
                        <a:cs typeface="+mn-cs"/>
                      </a:endParaRPr>
                    </a:p>
                    <a:p>
                      <a:endParaRPr lang="en-US" sz="1400" b="0" i="0" u="none" strike="noStrike" kern="1200" baseline="0" dirty="0">
                        <a:solidFill>
                          <a:schemeClr val="tx1"/>
                        </a:solidFill>
                        <a:latin typeface="+mn-lt"/>
                        <a:ea typeface="+mn-ea"/>
                        <a:cs typeface="+mn-cs"/>
                      </a:endParaRPr>
                    </a:p>
                  </a:txBody>
                  <a:tcPr/>
                </a:tc>
                <a:tc>
                  <a:txBody>
                    <a:bodyPr/>
                    <a:lstStyle/>
                    <a:p>
                      <a:pPr algn="ctr"/>
                      <a:r>
                        <a:rPr lang="en-US" sz="1400" b="0" i="0" u="none" strike="noStrike" kern="1200" baseline="0" dirty="0" smtClean="0">
                          <a:solidFill>
                            <a:schemeClr val="tx1"/>
                          </a:solidFill>
                          <a:latin typeface="+mn-lt"/>
                          <a:ea typeface="+mn-ea"/>
                          <a:cs typeface="+mn-cs"/>
                        </a:rPr>
                        <a:t> 1 day</a:t>
                      </a:r>
                      <a:endParaRPr lang="en-US" sz="1400" b="0" i="0" u="none" strike="noStrike" kern="1200" baseline="0" dirty="0">
                        <a:solidFill>
                          <a:schemeClr val="tx1"/>
                        </a:solidFill>
                        <a:latin typeface="+mn-lt"/>
                        <a:ea typeface="+mn-ea"/>
                        <a:cs typeface="+mn-cs"/>
                      </a:endParaRPr>
                    </a:p>
                  </a:txBody>
                  <a:tcPr/>
                </a:tc>
                <a:tc>
                  <a:txBody>
                    <a:bodyPr/>
                    <a:lstStyle/>
                    <a:p>
                      <a:pPr algn="ctr"/>
                      <a:r>
                        <a:rPr lang="en-US" sz="1400" b="0" i="0" u="none" strike="noStrike" kern="1200" baseline="0" dirty="0" smtClean="0">
                          <a:solidFill>
                            <a:schemeClr val="tx1"/>
                          </a:solidFill>
                          <a:latin typeface="+mn-lt"/>
                          <a:ea typeface="+mn-ea"/>
                          <a:cs typeface="+mn-cs"/>
                        </a:rPr>
                        <a:t>2 day</a:t>
                      </a:r>
                      <a:endParaRPr lang="en-US" sz="1400" b="0" i="0" u="none" strike="noStrike" kern="1200" baseline="0" dirty="0">
                        <a:solidFill>
                          <a:schemeClr val="tx1"/>
                        </a:solidFill>
                        <a:latin typeface="+mn-lt"/>
                        <a:ea typeface="+mn-ea"/>
                        <a:cs typeface="+mn-cs"/>
                      </a:endParaRPr>
                    </a:p>
                  </a:txBody>
                  <a:tcPr/>
                </a:tc>
                <a:tc>
                  <a:txBody>
                    <a:bodyPr/>
                    <a:lstStyle/>
                    <a:p>
                      <a:pPr algn="ctr"/>
                      <a:r>
                        <a:rPr lang="en-US" sz="1400" b="0" i="0" u="none" strike="noStrike" kern="1200" baseline="0" dirty="0" smtClean="0">
                          <a:solidFill>
                            <a:schemeClr val="tx1"/>
                          </a:solidFill>
                          <a:latin typeface="+mn-lt"/>
                          <a:ea typeface="+mn-ea"/>
                          <a:cs typeface="+mn-cs"/>
                        </a:rPr>
                        <a:t>3 day</a:t>
                      </a:r>
                      <a:endParaRPr lang="en-US" sz="1400" b="0" i="0" u="none" strike="noStrike" kern="1200" baseline="0" dirty="0">
                        <a:solidFill>
                          <a:schemeClr val="tx1"/>
                        </a:solidFill>
                        <a:latin typeface="+mn-lt"/>
                        <a:ea typeface="+mn-ea"/>
                        <a:cs typeface="+mn-cs"/>
                      </a:endParaRPr>
                    </a:p>
                  </a:txBody>
                  <a:tcPr/>
                </a:tc>
              </a:tr>
            </a:tbl>
          </a:graphicData>
        </a:graphic>
      </p:graphicFrame>
      <p:sp>
        <p:nvSpPr>
          <p:cNvPr id="3" name="Oval 2"/>
          <p:cNvSpPr/>
          <p:nvPr/>
        </p:nvSpPr>
        <p:spPr>
          <a:xfrm>
            <a:off x="1821976" y="4593323"/>
            <a:ext cx="1226024"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Demold </a:t>
            </a:r>
            <a:endParaRPr lang="en-US" sz="1400" b="1" dirty="0">
              <a:solidFill>
                <a:schemeClr val="tx1"/>
              </a:solidFill>
            </a:endParaRPr>
          </a:p>
        </p:txBody>
      </p:sp>
      <p:sp>
        <p:nvSpPr>
          <p:cNvPr id="4" name="Oval 3"/>
          <p:cNvSpPr/>
          <p:nvPr/>
        </p:nvSpPr>
        <p:spPr>
          <a:xfrm>
            <a:off x="0" y="5466213"/>
            <a:ext cx="1470262"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Casting</a:t>
            </a:r>
            <a:endParaRPr lang="en-US" sz="1400" b="1" dirty="0">
              <a:solidFill>
                <a:schemeClr val="tx1"/>
              </a:solidFill>
            </a:endParaRPr>
          </a:p>
        </p:txBody>
      </p:sp>
      <p:cxnSp>
        <p:nvCxnSpPr>
          <p:cNvPr id="6" name="Straight Arrow Connector 5"/>
          <p:cNvCxnSpPr>
            <a:stCxn id="14" idx="1"/>
          </p:cNvCxnSpPr>
          <p:nvPr/>
        </p:nvCxnSpPr>
        <p:spPr>
          <a:xfrm flipH="1" flipV="1">
            <a:off x="623249" y="2743201"/>
            <a:ext cx="24451" cy="278129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867007" y="5052514"/>
            <a:ext cx="827396" cy="872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0 Day</a:t>
            </a:r>
            <a:endParaRPr lang="en-US" sz="1400" b="1" dirty="0">
              <a:solidFill>
                <a:schemeClr val="tx1"/>
              </a:solidFill>
            </a:endParaRPr>
          </a:p>
        </p:txBody>
      </p:sp>
      <p:cxnSp>
        <p:nvCxnSpPr>
          <p:cNvPr id="8" name="Straight Arrow Connector 7"/>
          <p:cNvCxnSpPr/>
          <p:nvPr/>
        </p:nvCxnSpPr>
        <p:spPr>
          <a:xfrm flipV="1">
            <a:off x="2317276" y="2887350"/>
            <a:ext cx="0" cy="170597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0"/>
          </p:cNvCxnSpPr>
          <p:nvPr/>
        </p:nvCxnSpPr>
        <p:spPr>
          <a:xfrm flipV="1">
            <a:off x="4280705" y="2887350"/>
            <a:ext cx="0" cy="216516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8229600" y="5565441"/>
            <a:ext cx="914400" cy="825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3</a:t>
            </a:r>
            <a:r>
              <a:rPr lang="en-US" sz="1400" b="1" dirty="0" smtClean="0">
                <a:solidFill>
                  <a:schemeClr val="tx1"/>
                </a:solidFill>
              </a:rPr>
              <a:t> Day</a:t>
            </a:r>
            <a:endParaRPr lang="en-US" sz="1400" b="1" dirty="0">
              <a:solidFill>
                <a:schemeClr val="tx1"/>
              </a:solidFill>
            </a:endParaRPr>
          </a:p>
        </p:txBody>
      </p:sp>
      <p:cxnSp>
        <p:nvCxnSpPr>
          <p:cNvPr id="24" name="Straight Arrow Connector 23"/>
          <p:cNvCxnSpPr/>
          <p:nvPr/>
        </p:nvCxnSpPr>
        <p:spPr>
          <a:xfrm flipV="1">
            <a:off x="8679974" y="2788972"/>
            <a:ext cx="0" cy="277646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23248" y="4014288"/>
            <a:ext cx="1694028" cy="2612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24± 2 </a:t>
            </a:r>
            <a:r>
              <a:rPr lang="en-US" dirty="0" smtClean="0"/>
              <a:t>hours</a:t>
            </a:r>
            <a:endParaRPr lang="en-US" dirty="0"/>
          </a:p>
        </p:txBody>
      </p:sp>
      <p:sp>
        <p:nvSpPr>
          <p:cNvPr id="40" name="Rectangle 39"/>
          <p:cNvSpPr/>
          <p:nvPr/>
        </p:nvSpPr>
        <p:spPr>
          <a:xfrm>
            <a:off x="2827451" y="609600"/>
            <a:ext cx="4246804" cy="615553"/>
          </a:xfrm>
          <a:prstGeom prst="rect">
            <a:avLst/>
          </a:prstGeom>
        </p:spPr>
        <p:txBody>
          <a:bodyPr wrap="none">
            <a:spAutoFit/>
          </a:bodyPr>
          <a:lstStyle/>
          <a:p>
            <a:r>
              <a:rPr lang="en-US" sz="3400" dirty="0"/>
              <a:t>Flow Chart of MCPT </a:t>
            </a:r>
          </a:p>
        </p:txBody>
      </p:sp>
      <p:sp>
        <p:nvSpPr>
          <p:cNvPr id="17" name="TextBox 16"/>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26</a:t>
            </a:fld>
            <a:endParaRPr lang="en-US" dirty="0"/>
          </a:p>
        </p:txBody>
      </p:sp>
    </p:spTree>
    <p:extLst>
      <p:ext uri="{BB962C8B-B14F-4D97-AF65-F5344CB8AC3E}">
        <p14:creationId xmlns:p14="http://schemas.microsoft.com/office/powerpoint/2010/main" xmlns="" val="94911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ppt_x"/>
                                          </p:val>
                                        </p:tav>
                                        <p:tav tm="100000">
                                          <p:val>
                                            <p:strVal val="#ppt_x"/>
                                          </p:val>
                                        </p:tav>
                                      </p:tavLst>
                                    </p:anim>
                                    <p:anim calcmode="lin" valueType="num">
                                      <p:cBhvr additive="base">
                                        <p:cTn id="27" dur="500" fill="hold"/>
                                        <p:tgtEl>
                                          <p:spTgt spid="3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ppt_x"/>
                                          </p:val>
                                        </p:tav>
                                        <p:tav tm="100000">
                                          <p:val>
                                            <p:strVal val="#ppt_x"/>
                                          </p:val>
                                        </p:tav>
                                      </p:tavLst>
                                    </p:anim>
                                    <p:anim calcmode="lin" valueType="num">
                                      <p:cBhvr additive="base">
                                        <p:cTn id="55" dur="5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ppt_x"/>
                                          </p:val>
                                        </p:tav>
                                        <p:tav tm="100000">
                                          <p:val>
                                            <p:strVal val="#ppt_x"/>
                                          </p:val>
                                        </p:tav>
                                      </p:tavLst>
                                    </p:anim>
                                    <p:anim calcmode="lin" valueType="num">
                                      <p:cBhvr additive="base">
                                        <p:cTn id="6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3" grpId="0" animBg="1"/>
      <p:bldP spid="4" grpId="0" animBg="1"/>
      <p:bldP spid="7" grpId="0" animBg="1"/>
      <p:bldP spid="23"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627226" y="4788087"/>
            <a:ext cx="4859174" cy="3707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42 Days</a:t>
            </a:r>
            <a:endParaRPr lang="en-US" dirty="0"/>
          </a:p>
        </p:txBody>
      </p:sp>
      <p:sp>
        <p:nvSpPr>
          <p:cNvPr id="14" name="Rectangle 13"/>
          <p:cNvSpPr/>
          <p:nvPr/>
        </p:nvSpPr>
        <p:spPr>
          <a:xfrm>
            <a:off x="627226" y="5200366"/>
            <a:ext cx="6002174" cy="28603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56 </a:t>
            </a:r>
            <a:r>
              <a:rPr lang="en-US" dirty="0" smtClean="0"/>
              <a:t>Days</a:t>
            </a:r>
            <a:endParaRPr lang="en-US" dirty="0"/>
          </a:p>
        </p:txBody>
      </p:sp>
      <p:graphicFrame>
        <p:nvGraphicFramePr>
          <p:cNvPr id="2" name="Content Placeholder 4"/>
          <p:cNvGraphicFramePr>
            <a:graphicFrameLocks/>
          </p:cNvGraphicFramePr>
          <p:nvPr>
            <p:extLst>
              <p:ext uri="{D42A27DB-BD31-4B8C-83A1-F6EECF244321}">
                <p14:modId xmlns:p14="http://schemas.microsoft.com/office/powerpoint/2010/main" xmlns="" val="2043485212"/>
              </p:ext>
            </p:extLst>
          </p:nvPr>
        </p:nvGraphicFramePr>
        <p:xfrm>
          <a:off x="627227" y="1620331"/>
          <a:ext cx="8173874" cy="822960"/>
        </p:xfrm>
        <a:graphic>
          <a:graphicData uri="http://schemas.openxmlformats.org/drawingml/2006/table">
            <a:tbl>
              <a:tblPr firstRow="1" bandRow="1">
                <a:tableStyleId>{5C22544A-7EE6-4342-B048-85BDC9FD1C3A}</a:tableStyleId>
              </a:tblPr>
              <a:tblGrid>
                <a:gridCol w="8173874"/>
              </a:tblGrid>
              <a:tr h="259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smtClean="0">
                          <a:solidFill>
                            <a:schemeClr val="tx1"/>
                          </a:solidFill>
                          <a:latin typeface="+mn-lt"/>
                          <a:ea typeface="+mn-ea"/>
                          <a:cs typeface="+mn-cs"/>
                        </a:rPr>
                        <a:t>Immersed 1 N NaOH solution</a:t>
                      </a:r>
                      <a:endParaRPr lang="en-US" sz="1400" b="1" i="0" u="none" strike="noStrike" kern="1200" baseline="0" dirty="0">
                        <a:solidFill>
                          <a:schemeClr val="tx1"/>
                        </a:solidFill>
                        <a:latin typeface="+mn-lt"/>
                        <a:ea typeface="+mn-ea"/>
                        <a:cs typeface="+mn-cs"/>
                      </a:endParaRPr>
                    </a:p>
                  </a:txBody>
                  <a:tcPr/>
                </a:tc>
              </a:tr>
              <a:tr h="259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Take readings at  3, 7, 10, 14, 21, 28, 42, 56, 70, 84 days from zero day</a:t>
                      </a:r>
                    </a:p>
                    <a:p>
                      <a:endParaRPr lang="en-US" sz="1400" b="0" i="0" u="none" strike="noStrike" kern="1200" baseline="0" dirty="0">
                        <a:solidFill>
                          <a:schemeClr val="tx1"/>
                        </a:solidFill>
                        <a:latin typeface="+mn-lt"/>
                        <a:ea typeface="+mn-ea"/>
                        <a:cs typeface="+mn-cs"/>
                      </a:endParaRPr>
                    </a:p>
                  </a:txBody>
                  <a:tcPr/>
                </a:tc>
              </a:tr>
            </a:tbl>
          </a:graphicData>
        </a:graphic>
      </p:graphicFrame>
      <p:sp>
        <p:nvSpPr>
          <p:cNvPr id="15" name="Rectangle 14"/>
          <p:cNvSpPr/>
          <p:nvPr/>
        </p:nvSpPr>
        <p:spPr>
          <a:xfrm>
            <a:off x="627226" y="5906639"/>
            <a:ext cx="8059574" cy="304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84 Days</a:t>
            </a:r>
            <a:endParaRPr lang="en-US" dirty="0"/>
          </a:p>
        </p:txBody>
      </p:sp>
      <p:sp>
        <p:nvSpPr>
          <p:cNvPr id="23" name="Oval 22"/>
          <p:cNvSpPr/>
          <p:nvPr/>
        </p:nvSpPr>
        <p:spPr>
          <a:xfrm>
            <a:off x="8458200" y="566381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84 Day</a:t>
            </a:r>
            <a:endParaRPr lang="en-US" sz="1200" dirty="0">
              <a:solidFill>
                <a:schemeClr val="tx1"/>
              </a:solidFill>
            </a:endParaRPr>
          </a:p>
        </p:txBody>
      </p:sp>
      <p:cxnSp>
        <p:nvCxnSpPr>
          <p:cNvPr id="24" name="Straight Arrow Connector 23"/>
          <p:cNvCxnSpPr/>
          <p:nvPr/>
        </p:nvCxnSpPr>
        <p:spPr>
          <a:xfrm flipV="1">
            <a:off x="8801100" y="2489011"/>
            <a:ext cx="0" cy="317481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04798" y="268832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0 Day</a:t>
            </a:r>
            <a:endParaRPr lang="en-US" sz="1200" dirty="0">
              <a:solidFill>
                <a:schemeClr val="tx1"/>
              </a:solidFill>
            </a:endParaRPr>
          </a:p>
        </p:txBody>
      </p:sp>
      <p:cxnSp>
        <p:nvCxnSpPr>
          <p:cNvPr id="16" name="Straight Arrow Connector 15"/>
          <p:cNvCxnSpPr/>
          <p:nvPr/>
        </p:nvCxnSpPr>
        <p:spPr>
          <a:xfrm flipV="1">
            <a:off x="660775" y="2459723"/>
            <a:ext cx="0" cy="22859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27226" y="5498910"/>
            <a:ext cx="6901220" cy="3872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70 Days</a:t>
            </a:r>
            <a:endParaRPr lang="en-US" dirty="0"/>
          </a:p>
        </p:txBody>
      </p:sp>
      <p:sp>
        <p:nvSpPr>
          <p:cNvPr id="18" name="Oval 17"/>
          <p:cNvSpPr/>
          <p:nvPr/>
        </p:nvSpPr>
        <p:spPr>
          <a:xfrm>
            <a:off x="6286500" y="4950723"/>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56 Day</a:t>
            </a:r>
            <a:endParaRPr lang="en-US" sz="1200" dirty="0">
              <a:solidFill>
                <a:schemeClr val="tx1"/>
              </a:solidFill>
            </a:endParaRPr>
          </a:p>
        </p:txBody>
      </p:sp>
      <p:cxnSp>
        <p:nvCxnSpPr>
          <p:cNvPr id="19" name="Straight Arrow Connector 18"/>
          <p:cNvCxnSpPr/>
          <p:nvPr/>
        </p:nvCxnSpPr>
        <p:spPr>
          <a:xfrm flipV="1">
            <a:off x="6629400" y="2489011"/>
            <a:ext cx="0" cy="238039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3005341" y="4048266"/>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21 Day</a:t>
            </a:r>
            <a:endParaRPr lang="en-US" sz="1200" dirty="0">
              <a:solidFill>
                <a:schemeClr val="tx1"/>
              </a:solidFill>
            </a:endParaRPr>
          </a:p>
        </p:txBody>
      </p:sp>
      <p:cxnSp>
        <p:nvCxnSpPr>
          <p:cNvPr id="21" name="Straight Arrow Connector 20"/>
          <p:cNvCxnSpPr>
            <a:stCxn id="20" idx="0"/>
          </p:cNvCxnSpPr>
          <p:nvPr/>
        </p:nvCxnSpPr>
        <p:spPr>
          <a:xfrm flipV="1">
            <a:off x="3348241" y="2489013"/>
            <a:ext cx="15932" cy="155925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041994" y="4584226"/>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42 Day</a:t>
            </a:r>
            <a:endParaRPr lang="en-US" sz="1200" dirty="0">
              <a:solidFill>
                <a:schemeClr val="tx1"/>
              </a:solidFill>
            </a:endParaRPr>
          </a:p>
        </p:txBody>
      </p:sp>
      <p:cxnSp>
        <p:nvCxnSpPr>
          <p:cNvPr id="30" name="Straight Arrow Connector 29"/>
          <p:cNvCxnSpPr>
            <a:stCxn id="29" idx="0"/>
          </p:cNvCxnSpPr>
          <p:nvPr/>
        </p:nvCxnSpPr>
        <p:spPr>
          <a:xfrm flipV="1">
            <a:off x="5384894" y="2489011"/>
            <a:ext cx="0" cy="209521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7429500" y="5200366"/>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70 Day</a:t>
            </a:r>
            <a:endParaRPr lang="en-US" sz="1200" dirty="0">
              <a:solidFill>
                <a:schemeClr val="tx1"/>
              </a:solidFill>
            </a:endParaRPr>
          </a:p>
        </p:txBody>
      </p:sp>
      <p:cxnSp>
        <p:nvCxnSpPr>
          <p:cNvPr id="34" name="Straight Arrow Connector 33"/>
          <p:cNvCxnSpPr>
            <a:stCxn id="33" idx="0"/>
          </p:cNvCxnSpPr>
          <p:nvPr/>
        </p:nvCxnSpPr>
        <p:spPr>
          <a:xfrm flipV="1">
            <a:off x="7772400" y="2489011"/>
            <a:ext cx="0" cy="271135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218058" y="2399446"/>
            <a:ext cx="0" cy="63177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630329" y="2489011"/>
            <a:ext cx="0" cy="111670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836756" y="3857907"/>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10 Day</a:t>
            </a:r>
            <a:endParaRPr lang="en-US" sz="1200" dirty="0">
              <a:solidFill>
                <a:schemeClr val="tx1"/>
              </a:solidFill>
            </a:endParaRPr>
          </a:p>
        </p:txBody>
      </p:sp>
      <p:cxnSp>
        <p:nvCxnSpPr>
          <p:cNvPr id="42" name="Straight Arrow Connector 41"/>
          <p:cNvCxnSpPr>
            <a:stCxn id="41" idx="0"/>
          </p:cNvCxnSpPr>
          <p:nvPr/>
        </p:nvCxnSpPr>
        <p:spPr>
          <a:xfrm flipV="1">
            <a:off x="2179656" y="2399446"/>
            <a:ext cx="0" cy="145846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686599" y="4102287"/>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28 Day</a:t>
            </a:r>
            <a:endParaRPr lang="en-US" sz="1200" dirty="0">
              <a:solidFill>
                <a:schemeClr val="tx1"/>
              </a:solidFill>
            </a:endParaRPr>
          </a:p>
        </p:txBody>
      </p:sp>
      <p:cxnSp>
        <p:nvCxnSpPr>
          <p:cNvPr id="50" name="Straight Arrow Connector 49"/>
          <p:cNvCxnSpPr>
            <a:stCxn id="49" idx="0"/>
          </p:cNvCxnSpPr>
          <p:nvPr/>
        </p:nvCxnSpPr>
        <p:spPr>
          <a:xfrm flipV="1">
            <a:off x="4029499" y="2489012"/>
            <a:ext cx="0" cy="16132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2462268" y="395855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14 Day</a:t>
            </a:r>
            <a:endParaRPr lang="en-US" sz="1200" dirty="0">
              <a:solidFill>
                <a:schemeClr val="tx1"/>
              </a:solidFill>
            </a:endParaRPr>
          </a:p>
        </p:txBody>
      </p:sp>
      <p:sp>
        <p:nvSpPr>
          <p:cNvPr id="56" name="Oval 55"/>
          <p:cNvSpPr/>
          <p:nvPr/>
        </p:nvSpPr>
        <p:spPr>
          <a:xfrm>
            <a:off x="855826" y="299340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3 Day</a:t>
            </a:r>
            <a:endParaRPr lang="en-US" sz="1200" dirty="0">
              <a:solidFill>
                <a:schemeClr val="tx1"/>
              </a:solidFill>
            </a:endParaRPr>
          </a:p>
        </p:txBody>
      </p:sp>
      <p:sp>
        <p:nvSpPr>
          <p:cNvPr id="57" name="Oval 56"/>
          <p:cNvSpPr/>
          <p:nvPr/>
        </p:nvSpPr>
        <p:spPr>
          <a:xfrm>
            <a:off x="1294253" y="3557944"/>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7 Day</a:t>
            </a:r>
            <a:endParaRPr lang="en-US" sz="1200" dirty="0">
              <a:solidFill>
                <a:schemeClr val="tx1"/>
              </a:solidFill>
            </a:endParaRPr>
          </a:p>
        </p:txBody>
      </p:sp>
      <p:cxnSp>
        <p:nvCxnSpPr>
          <p:cNvPr id="64" name="Straight Arrow Connector 63"/>
          <p:cNvCxnSpPr>
            <a:stCxn id="55" idx="0"/>
          </p:cNvCxnSpPr>
          <p:nvPr/>
        </p:nvCxnSpPr>
        <p:spPr>
          <a:xfrm flipH="1" flipV="1">
            <a:off x="2799481" y="2399447"/>
            <a:ext cx="5687" cy="155911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1541626" y="609600"/>
            <a:ext cx="6764174" cy="615553"/>
          </a:xfrm>
          <a:prstGeom prst="rect">
            <a:avLst/>
          </a:prstGeom>
        </p:spPr>
        <p:txBody>
          <a:bodyPr wrap="square">
            <a:spAutoFit/>
          </a:bodyPr>
          <a:lstStyle/>
          <a:p>
            <a:r>
              <a:rPr lang="en-US" sz="3400" dirty="0" smtClean="0"/>
              <a:t>Flow Chart of MCPT (continued)</a:t>
            </a:r>
            <a:endParaRPr lang="en-US" sz="3400" dirty="0"/>
          </a:p>
        </p:txBody>
      </p:sp>
      <p:sp>
        <p:nvSpPr>
          <p:cNvPr id="32" name="TextBox 31"/>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27</a:t>
            </a:fld>
            <a:endParaRPr lang="en-US" dirty="0"/>
          </a:p>
        </p:txBody>
      </p:sp>
    </p:spTree>
    <p:extLst>
      <p:ext uri="{BB962C8B-B14F-4D97-AF65-F5344CB8AC3E}">
        <p14:creationId xmlns:p14="http://schemas.microsoft.com/office/powerpoint/2010/main" xmlns="" val="3704705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Latifee\ERLResearch-\Photos-MCPT\DSCN5773.JPG"/>
          <p:cNvPicPr>
            <a:picLocks noChangeAspect="1" noChangeArrowheads="1"/>
          </p:cNvPicPr>
          <p:nvPr/>
        </p:nvPicPr>
        <p:blipFill>
          <a:blip r:embed="rId2" cstate="print"/>
          <a:srcRect/>
          <a:stretch>
            <a:fillRect/>
          </a:stretch>
        </p:blipFill>
        <p:spPr bwMode="auto">
          <a:xfrm>
            <a:off x="0" y="1447800"/>
            <a:ext cx="3657600" cy="4876800"/>
          </a:xfrm>
          <a:prstGeom prst="rect">
            <a:avLst/>
          </a:prstGeom>
          <a:noFill/>
        </p:spPr>
      </p:pic>
      <p:sp>
        <p:nvSpPr>
          <p:cNvPr id="64514" name="Text Placeholder 4"/>
          <p:cNvSpPr>
            <a:spLocks noGrp="1"/>
          </p:cNvSpPr>
          <p:nvPr>
            <p:ph type="body" idx="1"/>
          </p:nvPr>
        </p:nvSpPr>
        <p:spPr>
          <a:xfrm>
            <a:off x="762000" y="304800"/>
            <a:ext cx="7772400" cy="609600"/>
          </a:xfrm>
        </p:spPr>
        <p:txBody>
          <a:bodyPr/>
          <a:lstStyle/>
          <a:p>
            <a:pPr algn="ctr" eaLnBrk="1" hangingPunct="1"/>
            <a:r>
              <a:rPr lang="en-US" sz="3600" smtClean="0"/>
              <a:t>Effect of Storage Condition</a:t>
            </a:r>
          </a:p>
        </p:txBody>
      </p:sp>
      <p:pic>
        <p:nvPicPr>
          <p:cNvPr id="64515" name="Picture 5" descr="L7-SP-Top.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19600" y="3810000"/>
            <a:ext cx="3835400" cy="287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6" name="Picture 6" descr="L4-SP-Prism.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1200" y="1219200"/>
            <a:ext cx="33528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7" name="TextBox 8"/>
          <p:cNvSpPr txBox="1">
            <a:spLocks noChangeArrowheads="1"/>
          </p:cNvSpPr>
          <p:nvPr/>
        </p:nvSpPr>
        <p:spPr bwMode="auto">
          <a:xfrm>
            <a:off x="6356350" y="1219200"/>
            <a:ext cx="27876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t>1N NaOH Soak Solution</a:t>
            </a:r>
          </a:p>
        </p:txBody>
      </p:sp>
      <p:sp>
        <p:nvSpPr>
          <p:cNvPr id="64518" name="TextBox 9"/>
          <p:cNvSpPr txBox="1">
            <a:spLocks noChangeArrowheads="1"/>
          </p:cNvSpPr>
          <p:nvPr/>
        </p:nvSpPr>
        <p:spPr bwMode="auto">
          <a:xfrm>
            <a:off x="4953000" y="5181600"/>
            <a:ext cx="29845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dirty="0">
                <a:solidFill>
                  <a:srgbClr val="FFFF00"/>
                </a:solidFill>
              </a:rPr>
              <a:t>100% RH, Towel Wrapped</a:t>
            </a:r>
          </a:p>
        </p:txBody>
      </p:sp>
      <p:pic>
        <p:nvPicPr>
          <p:cNvPr id="64519" name="Picture 9" descr="C:\ERLResearch-\Photos-MCPT\MCPT-images\Sept-2009\DSCN507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0" y="1539080"/>
            <a:ext cx="2895600" cy="2004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20" name="TextBox 10"/>
          <p:cNvSpPr txBox="1">
            <a:spLocks noChangeArrowheads="1"/>
          </p:cNvSpPr>
          <p:nvPr/>
        </p:nvSpPr>
        <p:spPr bwMode="auto">
          <a:xfrm>
            <a:off x="3048000" y="1539081"/>
            <a:ext cx="28130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a:solidFill>
                  <a:srgbClr val="FFFF00"/>
                </a:solidFill>
              </a:rPr>
              <a:t>100% RH, Free standing</a:t>
            </a:r>
          </a:p>
        </p:txBody>
      </p:sp>
      <p:sp>
        <p:nvSpPr>
          <p:cNvPr id="12" name="TextBox 11"/>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28</a:t>
            </a:fld>
            <a:endParaRPr lang="en-US" dirty="0"/>
          </a:p>
        </p:txBody>
      </p:sp>
      <p:sp>
        <p:nvSpPr>
          <p:cNvPr id="11" name="TextBox 10"/>
          <p:cNvSpPr txBox="1">
            <a:spLocks noChangeArrowheads="1"/>
          </p:cNvSpPr>
          <p:nvPr/>
        </p:nvSpPr>
        <p:spPr bwMode="auto">
          <a:xfrm>
            <a:off x="-19503" y="2057400"/>
            <a:ext cx="28520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smtClean="0">
                <a:solidFill>
                  <a:srgbClr val="FFFF00"/>
                </a:solidFill>
              </a:rPr>
              <a:t>60 deg. C Storage Room</a:t>
            </a:r>
            <a:endParaRPr lang="en-US" b="1" dirty="0">
              <a:solidFill>
                <a:srgbClr val="FFFF00"/>
              </a:solidFill>
            </a:endParaRPr>
          </a:p>
        </p:txBody>
      </p:sp>
    </p:spTree>
    <p:extLst>
      <p:ext uri="{BB962C8B-B14F-4D97-AF65-F5344CB8AC3E}">
        <p14:creationId xmlns:p14="http://schemas.microsoft.com/office/powerpoint/2010/main" xmlns="" val="329840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box(in)">
                                      <p:cBhvr>
                                        <p:cTn id="7" dur="500"/>
                                        <p:tgtEl>
                                          <p:spTgt spid="645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4515"/>
                                        </p:tgtEl>
                                        <p:attrNameLst>
                                          <p:attrName>style.visibility</p:attrName>
                                        </p:attrNameLst>
                                      </p:cBhvr>
                                      <p:to>
                                        <p:strVal val="visible"/>
                                      </p:to>
                                    </p:set>
                                    <p:animEffect transition="in" filter="blinds(horizontal)">
                                      <p:cBhvr>
                                        <p:cTn id="12" dur="500"/>
                                        <p:tgtEl>
                                          <p:spTgt spid="645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4519"/>
                                        </p:tgtEl>
                                        <p:attrNameLst>
                                          <p:attrName>style.visibility</p:attrName>
                                        </p:attrNameLst>
                                      </p:cBhvr>
                                      <p:to>
                                        <p:strVal val="visible"/>
                                      </p:to>
                                    </p:set>
                                    <p:animEffect transition="in" filter="blinds(horizontal)">
                                      <p:cBhvr>
                                        <p:cTn id="17" dur="500"/>
                                        <p:tgtEl>
                                          <p:spTgt spid="645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z="2800" smtClean="0">
                <a:solidFill>
                  <a:srgbClr val="0000FF"/>
                </a:solidFill>
              </a:rPr>
              <a:t>Effect of </a:t>
            </a:r>
            <a:r>
              <a:rPr lang="en-US" sz="2800" b="1" u="sng" smtClean="0">
                <a:solidFill>
                  <a:srgbClr val="0000FF"/>
                </a:solidFill>
              </a:rPr>
              <a:t>Storage Condition </a:t>
            </a:r>
            <a:r>
              <a:rPr lang="en-US" sz="2800" smtClean="0">
                <a:solidFill>
                  <a:srgbClr val="0000FF"/>
                </a:solidFill>
              </a:rPr>
              <a:t>on Expansion in MCPT</a:t>
            </a:r>
          </a:p>
        </p:txBody>
      </p:sp>
      <p:graphicFrame>
        <p:nvGraphicFramePr>
          <p:cNvPr id="6" name="Content Placeholder 6"/>
          <p:cNvGraphicFramePr>
            <a:graphicFrameLocks noGrp="1"/>
          </p:cNvGraphicFramePr>
          <p:nvPr>
            <p:ph idx="1"/>
          </p:nvPr>
        </p:nvGraphicFramePr>
        <p:xfrm>
          <a:off x="-304800" y="1143000"/>
          <a:ext cx="91440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086129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Presentation Outline</a:t>
            </a:r>
            <a:endParaRPr lang="en-US" b="1" dirty="0"/>
          </a:p>
        </p:txBody>
      </p:sp>
      <p:sp>
        <p:nvSpPr>
          <p:cNvPr id="3" name="Content Placeholder 2"/>
          <p:cNvSpPr>
            <a:spLocks noGrp="1"/>
          </p:cNvSpPr>
          <p:nvPr>
            <p:ph idx="1"/>
          </p:nvPr>
        </p:nvSpPr>
        <p:spPr>
          <a:xfrm>
            <a:off x="381000" y="1524000"/>
            <a:ext cx="8763000" cy="4800600"/>
          </a:xfrm>
        </p:spPr>
        <p:txBody>
          <a:bodyPr/>
          <a:lstStyle/>
          <a:p>
            <a:pPr marL="514350" indent="-514350">
              <a:buFont typeface="+mj-lt"/>
              <a:buAutoNum type="arabicPeriod"/>
            </a:pPr>
            <a:r>
              <a:rPr lang="en-US" sz="4000" dirty="0" smtClean="0"/>
              <a:t>Introduction </a:t>
            </a:r>
          </a:p>
          <a:p>
            <a:pPr marL="914400" lvl="1" indent="-514350">
              <a:buFont typeface="+mj-lt"/>
              <a:buAutoNum type="romanUcPeriod"/>
            </a:pPr>
            <a:r>
              <a:rPr lang="en-US" sz="4000" dirty="0" smtClean="0"/>
              <a:t>ASR Distress in Concrete</a:t>
            </a:r>
          </a:p>
          <a:p>
            <a:pPr marL="914400" lvl="1" indent="-514350">
              <a:buFont typeface="+mj-lt"/>
              <a:buAutoNum type="romanUcPeriod"/>
            </a:pPr>
            <a:r>
              <a:rPr lang="en-US" sz="4000" dirty="0" smtClean="0"/>
              <a:t>Review of Past ASR Test Methods, </a:t>
            </a:r>
          </a:p>
          <a:p>
            <a:pPr marL="514350" indent="-514350">
              <a:buFont typeface="+mj-lt"/>
              <a:buAutoNum type="arabicPeriod"/>
            </a:pPr>
            <a:r>
              <a:rPr lang="en-US" sz="4000" dirty="0" smtClean="0"/>
              <a:t>Research Significance </a:t>
            </a:r>
          </a:p>
          <a:p>
            <a:pPr marL="514350" indent="-514350">
              <a:buFont typeface="+mj-lt"/>
              <a:buAutoNum type="arabicPeriod"/>
            </a:pPr>
            <a:r>
              <a:rPr lang="en-US" sz="4000" dirty="0" smtClean="0"/>
              <a:t>Experimental Program, Materials, Methods, Results and Conclusions </a:t>
            </a:r>
          </a:p>
          <a:p>
            <a:pPr marL="514350" indent="-514350">
              <a:buNone/>
            </a:pPr>
            <a:endParaRPr lang="en-US" sz="2700" dirty="0" smtClean="0"/>
          </a:p>
          <a:p>
            <a:pPr marL="514350" indent="-514350">
              <a:buNone/>
            </a:pPr>
            <a:endParaRPr lang="en-US" sz="2000" dirty="0" smtClean="0"/>
          </a:p>
          <a:p>
            <a:pPr marL="514350" indent="-514350">
              <a:buFont typeface="+mj-lt"/>
              <a:buAutoNum type="arabicPeriod"/>
            </a:pPr>
            <a:endParaRPr lang="en-US" sz="2000" dirty="0"/>
          </a:p>
          <a:p>
            <a:pPr marL="514350" indent="-514350">
              <a:buFont typeface="+mj-lt"/>
              <a:buAutoNum type="arabicPeriod"/>
            </a:pPr>
            <a:endParaRPr lang="en-US" sz="2000" dirty="0"/>
          </a:p>
        </p:txBody>
      </p:sp>
    </p:spTree>
    <p:extLst>
      <p:ext uri="{BB962C8B-B14F-4D97-AF65-F5344CB8AC3E}">
        <p14:creationId xmlns="" xmlns:p14="http://schemas.microsoft.com/office/powerpoint/2010/main" val="984026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marL="342900" indent="-342900"/>
            <a:r>
              <a:rPr lang="en-US" sz="2400" b="1" smtClean="0"/>
              <a:t>Soak Solution Alkalinity </a:t>
            </a:r>
            <a:br>
              <a:rPr lang="en-US" sz="2400" b="1" smtClean="0"/>
            </a:br>
            <a:r>
              <a:rPr lang="en-US" sz="2400" b="1" smtClean="0"/>
              <a:t>(0.5N, 1.0N, and 1.5N NaOH solutions)</a:t>
            </a: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7467600" y="2438400"/>
            <a:ext cx="838200" cy="3810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900" b="1" dirty="0" smtClean="0"/>
              <a:t>1.5 N </a:t>
            </a:r>
            <a:endParaRPr lang="en-US" sz="1900" b="1" dirty="0"/>
          </a:p>
        </p:txBody>
      </p:sp>
    </p:spTree>
    <p:extLst>
      <p:ext uri="{BB962C8B-B14F-4D97-AF65-F5344CB8AC3E}">
        <p14:creationId xmlns:p14="http://schemas.microsoft.com/office/powerpoint/2010/main" xmlns="" val="3964492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Placeholder 4"/>
          <p:cNvSpPr>
            <a:spLocks noGrp="1"/>
          </p:cNvSpPr>
          <p:nvPr>
            <p:ph type="body" idx="1"/>
          </p:nvPr>
        </p:nvSpPr>
        <p:spPr>
          <a:xfrm>
            <a:off x="762000" y="0"/>
            <a:ext cx="7772400" cy="1500188"/>
          </a:xfrm>
        </p:spPr>
        <p:txBody>
          <a:bodyPr/>
          <a:lstStyle/>
          <a:p>
            <a:pPr algn="ctr" eaLnBrk="1" hangingPunct="1"/>
            <a:r>
              <a:rPr lang="en-US" sz="4000" smtClean="0"/>
              <a:t>Prisms vs. Cylinders</a:t>
            </a:r>
          </a:p>
        </p:txBody>
      </p:sp>
      <p:pic>
        <p:nvPicPr>
          <p:cNvPr id="67587" name="Picture 5" descr="L4-SP-Prism.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2743200"/>
            <a:ext cx="35560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88" name="Picture 6" descr="L12-SD-Cylndr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2743200"/>
            <a:ext cx="3632200" cy="272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31</a:t>
            </a:fld>
            <a:endParaRPr lang="en-US" dirty="0"/>
          </a:p>
        </p:txBody>
      </p:sp>
    </p:spTree>
    <p:extLst>
      <p:ext uri="{BB962C8B-B14F-4D97-AF65-F5344CB8AC3E}">
        <p14:creationId xmlns:p14="http://schemas.microsoft.com/office/powerpoint/2010/main" xmlns="" val="1119222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533400" y="228600"/>
            <a:ext cx="8229600" cy="1143000"/>
          </a:xfrm>
        </p:spPr>
        <p:txBody>
          <a:bodyPr/>
          <a:lstStyle/>
          <a:p>
            <a:pPr eaLnBrk="1" hangingPunct="1"/>
            <a:r>
              <a:rPr lang="en-US" sz="2800" dirty="0" smtClean="0"/>
              <a:t>Effect of </a:t>
            </a:r>
            <a:r>
              <a:rPr lang="en-US" sz="2800" b="1" u="sng" dirty="0" smtClean="0"/>
              <a:t>Sample Shape </a:t>
            </a:r>
            <a:r>
              <a:rPr lang="en-US" sz="2800" dirty="0" smtClean="0"/>
              <a:t>on Expansion in MCPT</a:t>
            </a:r>
            <a:br>
              <a:rPr lang="en-US" sz="2800" dirty="0" smtClean="0"/>
            </a:br>
            <a:r>
              <a:rPr lang="en-US" sz="2800" i="1" dirty="0" smtClean="0"/>
              <a:t>Spratt Limestone</a:t>
            </a:r>
            <a:endParaRPr lang="en-US" sz="2800" dirty="0" smtClean="0"/>
          </a:p>
        </p:txBody>
      </p:sp>
      <p:graphicFrame>
        <p:nvGraphicFramePr>
          <p:cNvPr id="5" name="Content Placeholder 3"/>
          <p:cNvGraphicFramePr>
            <a:graphicFrameLocks noGrp="1"/>
          </p:cNvGraphicFramePr>
          <p:nvPr>
            <p:ph idx="1"/>
            <p:extLst>
              <p:ext uri="{D42A27DB-BD31-4B8C-83A1-F6EECF244321}">
                <p14:modId xmlns:p14="http://schemas.microsoft.com/office/powerpoint/2010/main" xmlns="" val="1019833330"/>
              </p:ext>
            </p:extLst>
          </p:nvPr>
        </p:nvGraphicFramePr>
        <p:xfrm>
          <a:off x="152400" y="1524000"/>
          <a:ext cx="88392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25100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z="2800" dirty="0" smtClean="0"/>
              <a:t>Effect of </a:t>
            </a:r>
            <a:r>
              <a:rPr lang="en-US" sz="2800" b="1" u="sng" dirty="0" smtClean="0"/>
              <a:t>Temperature</a:t>
            </a:r>
            <a:r>
              <a:rPr lang="en-US" sz="2800" dirty="0" smtClean="0"/>
              <a:t> on Expansion in MCPT</a:t>
            </a:r>
            <a:br>
              <a:rPr lang="en-US" sz="2800" dirty="0" smtClean="0"/>
            </a:br>
            <a:r>
              <a:rPr lang="en-US" sz="2800" i="1" dirty="0" smtClean="0"/>
              <a:t>Spratt Limestone</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xmlns="" val="4165037002"/>
              </p:ext>
            </p:extLst>
          </p:nvPr>
        </p:nvGraphicFramePr>
        <p:xfrm>
          <a:off x="0" y="1447800"/>
          <a:ext cx="8991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755133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229600" cy="1143000"/>
          </a:xfrm>
        </p:spPr>
        <p:txBody>
          <a:bodyPr/>
          <a:lstStyle/>
          <a:p>
            <a:pPr eaLnBrk="1" hangingPunct="1"/>
            <a:r>
              <a:rPr lang="en-US" sz="3300" dirty="0" smtClean="0"/>
              <a:t>MCPT Method Parameters</a:t>
            </a:r>
          </a:p>
        </p:txBody>
      </p:sp>
      <p:sp>
        <p:nvSpPr>
          <p:cNvPr id="26627" name="Rectangle 3"/>
          <p:cNvSpPr>
            <a:spLocks noGrp="1" noChangeArrowheads="1"/>
          </p:cNvSpPr>
          <p:nvPr>
            <p:ph type="body" sz="half" idx="1"/>
          </p:nvPr>
        </p:nvSpPr>
        <p:spPr>
          <a:xfrm>
            <a:off x="457200" y="1600200"/>
            <a:ext cx="8229600" cy="4525963"/>
          </a:xfrm>
        </p:spPr>
        <p:txBody>
          <a:bodyPr/>
          <a:lstStyle/>
          <a:p>
            <a:pPr eaLnBrk="1" hangingPunct="1"/>
            <a:r>
              <a:rPr lang="en-US" sz="2000" dirty="0" smtClean="0"/>
              <a:t>Mixture Proportions and Specimen Dimensions</a:t>
            </a:r>
          </a:p>
          <a:p>
            <a:pPr lvl="1" eaLnBrk="1" hangingPunct="1"/>
            <a:r>
              <a:rPr lang="en-US" sz="1800" dirty="0" smtClean="0"/>
              <a:t>Specimen size			= 2 in. x 2 in. x 11.25 in.</a:t>
            </a:r>
          </a:p>
          <a:p>
            <a:pPr lvl="1" eaLnBrk="1" hangingPunct="1"/>
            <a:r>
              <a:rPr lang="en-US" sz="1800" dirty="0" smtClean="0"/>
              <a:t>Max. Size of Aggregate		= ½ in. (12.5 mm)</a:t>
            </a:r>
          </a:p>
          <a:p>
            <a:pPr lvl="1" eaLnBrk="1" hangingPunct="1"/>
            <a:r>
              <a:rPr lang="en-US" sz="1800" dirty="0" smtClean="0"/>
              <a:t>Volume Fraction of 			= 0.65</a:t>
            </a:r>
          </a:p>
          <a:p>
            <a:pPr lvl="1" eaLnBrk="1" hangingPunct="1">
              <a:buFontTx/>
              <a:buNone/>
            </a:pPr>
            <a:r>
              <a:rPr lang="en-US" sz="1800" dirty="0" smtClean="0"/>
              <a:t>	Dry Rodded Coarse Aggregate</a:t>
            </a:r>
          </a:p>
          <a:p>
            <a:pPr lvl="1" eaLnBrk="1" hangingPunct="1">
              <a:buFontTx/>
              <a:buNone/>
            </a:pPr>
            <a:r>
              <a:rPr lang="en-US" sz="1800" dirty="0" smtClean="0"/>
              <a:t>	in Unit Volume of Concrete	</a:t>
            </a:r>
          </a:p>
          <a:p>
            <a:pPr lvl="1" eaLnBrk="1" hangingPunct="1"/>
            <a:endParaRPr lang="en-US" sz="1800" dirty="0" smtClean="0"/>
          </a:p>
          <a:p>
            <a:pPr lvl="1" eaLnBrk="1" hangingPunct="1"/>
            <a:r>
              <a:rPr lang="en-US" sz="1800" dirty="0" smtClean="0"/>
              <a:t>Coarse Aggregate Grading Requirement:	</a:t>
            </a:r>
          </a:p>
          <a:p>
            <a:pPr lvl="1" eaLnBrk="1" hangingPunct="1"/>
            <a:endParaRPr lang="en-US" sz="1800" dirty="0" smtClean="0"/>
          </a:p>
        </p:txBody>
      </p:sp>
      <p:graphicFrame>
        <p:nvGraphicFramePr>
          <p:cNvPr id="88164" name="Group 100"/>
          <p:cNvGraphicFramePr>
            <a:graphicFrameLocks noGrp="1"/>
          </p:cNvGraphicFramePr>
          <p:nvPr>
            <p:ph sz="half" idx="2"/>
          </p:nvPr>
        </p:nvGraphicFramePr>
        <p:xfrm>
          <a:off x="1066800" y="4724400"/>
          <a:ext cx="6553200" cy="1584960"/>
        </p:xfrm>
        <a:graphic>
          <a:graphicData uri="http://schemas.openxmlformats.org/drawingml/2006/table">
            <a:tbl>
              <a:tblPr/>
              <a:tblGrid>
                <a:gridCol w="2184400"/>
                <a:gridCol w="2184400"/>
                <a:gridCol w="2184400"/>
              </a:tblGrid>
              <a:tr h="1825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Sieve Size, mm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Mass,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Passing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Retained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84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12.5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57.5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4.75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42.5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34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additive="base">
                                        <p:cTn id="7"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 calcmode="lin" valueType="num">
                                      <p:cBhvr additive="base">
                                        <p:cTn id="13"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 calcmode="lin" valueType="num">
                                      <p:cBhvr additive="base">
                                        <p:cTn id="19"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anim calcmode="lin" valueType="num">
                                      <p:cBhvr additive="base">
                                        <p:cTn id="23"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62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anim calcmode="lin" valueType="num">
                                      <p:cBhvr additive="base">
                                        <p:cTn id="2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6627">
                                            <p:txEl>
                                              <p:pRg st="7" end="7"/>
                                            </p:txEl>
                                          </p:spTgt>
                                        </p:tgtEl>
                                        <p:attrNameLst>
                                          <p:attrName>style.visibility</p:attrName>
                                        </p:attrNameLst>
                                      </p:cBhvr>
                                      <p:to>
                                        <p:strVal val="visible"/>
                                      </p:to>
                                    </p:set>
                                    <p:anim calcmode="lin" valueType="num">
                                      <p:cBhvr additive="base">
                                        <p:cTn id="33"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8164"/>
                                        </p:tgtEl>
                                        <p:attrNameLst>
                                          <p:attrName>style.visibility</p:attrName>
                                        </p:attrNameLst>
                                      </p:cBhvr>
                                      <p:to>
                                        <p:strVal val="visible"/>
                                      </p:to>
                                    </p:set>
                                    <p:anim calcmode="lin" valueType="num">
                                      <p:cBhvr additive="base">
                                        <p:cTn id="39" dur="500" fill="hold"/>
                                        <p:tgtEl>
                                          <p:spTgt spid="88164"/>
                                        </p:tgtEl>
                                        <p:attrNameLst>
                                          <p:attrName>ppt_x</p:attrName>
                                        </p:attrNameLst>
                                      </p:cBhvr>
                                      <p:tavLst>
                                        <p:tav tm="0">
                                          <p:val>
                                            <p:strVal val="#ppt_x"/>
                                          </p:val>
                                        </p:tav>
                                        <p:tav tm="100000">
                                          <p:val>
                                            <p:strVal val="#ppt_x"/>
                                          </p:val>
                                        </p:tav>
                                      </p:tavLst>
                                    </p:anim>
                                    <p:anim calcmode="lin" valueType="num">
                                      <p:cBhvr additive="base">
                                        <p:cTn id="40" dur="500" fill="hold"/>
                                        <p:tgtEl>
                                          <p:spTgt spid="88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143000"/>
          </a:xfrm>
        </p:spPr>
        <p:txBody>
          <a:bodyPr/>
          <a:lstStyle/>
          <a:p>
            <a:pPr eaLnBrk="1" hangingPunct="1"/>
            <a:r>
              <a:rPr lang="en-US" sz="3300" dirty="0" smtClean="0"/>
              <a:t>MCPT Method (continued)</a:t>
            </a:r>
          </a:p>
        </p:txBody>
      </p:sp>
      <p:sp>
        <p:nvSpPr>
          <p:cNvPr id="25603" name="Rectangle 3"/>
          <p:cNvSpPr>
            <a:spLocks noGrp="1" noChangeArrowheads="1"/>
          </p:cNvSpPr>
          <p:nvPr>
            <p:ph type="body" sz="half" idx="1"/>
          </p:nvPr>
        </p:nvSpPr>
        <p:spPr>
          <a:xfrm>
            <a:off x="457200" y="1600200"/>
            <a:ext cx="8686800" cy="4648200"/>
          </a:xfrm>
        </p:spPr>
        <p:txBody>
          <a:bodyPr/>
          <a:lstStyle/>
          <a:p>
            <a:pPr eaLnBrk="1" hangingPunct="1"/>
            <a:r>
              <a:rPr lang="en-US" sz="2200" dirty="0" smtClean="0"/>
              <a:t>Test Procedure</a:t>
            </a:r>
          </a:p>
          <a:p>
            <a:pPr lvl="1" eaLnBrk="1" hangingPunct="1"/>
            <a:r>
              <a:rPr lang="en-US" sz="2200" dirty="0" smtClean="0"/>
              <a:t>Cement Content (same as C1293)    = 420 kg/m</a:t>
            </a:r>
            <a:r>
              <a:rPr lang="en-US" sz="2200" baseline="30000" dirty="0" smtClean="0"/>
              <a:t>3</a:t>
            </a:r>
            <a:endParaRPr lang="en-US" sz="2200" dirty="0" smtClean="0"/>
          </a:p>
          <a:p>
            <a:pPr lvl="1" eaLnBrk="1" hangingPunct="1"/>
            <a:r>
              <a:rPr lang="en-US" sz="2200" dirty="0" smtClean="0"/>
              <a:t>Cement Alkali Content 		          = 0.9% ± 0.1% Na</a:t>
            </a:r>
            <a:r>
              <a:rPr lang="en-US" sz="2200" baseline="-25000" dirty="0" smtClean="0"/>
              <a:t>2</a:t>
            </a:r>
            <a:r>
              <a:rPr lang="en-US" sz="2200" dirty="0" smtClean="0"/>
              <a:t>O</a:t>
            </a:r>
            <a:r>
              <a:rPr lang="en-US" sz="2200" baseline="-25000" dirty="0" smtClean="0"/>
              <a:t>eq.</a:t>
            </a:r>
            <a:endParaRPr lang="en-US" sz="2200" dirty="0" smtClean="0"/>
          </a:p>
          <a:p>
            <a:pPr lvl="1" eaLnBrk="1" hangingPunct="1"/>
            <a:r>
              <a:rPr lang="en-US" sz="2200" dirty="0" smtClean="0"/>
              <a:t>Alkali Boost, (Total Alkali Content)     = 1.25% Na</a:t>
            </a:r>
            <a:r>
              <a:rPr lang="en-US" sz="2200" baseline="-25000" dirty="0" smtClean="0"/>
              <a:t>2</a:t>
            </a:r>
            <a:r>
              <a:rPr lang="en-US" sz="2200" dirty="0" smtClean="0"/>
              <a:t>O</a:t>
            </a:r>
            <a:r>
              <a:rPr lang="en-US" sz="2200" baseline="-25000" dirty="0" smtClean="0"/>
              <a:t>eq.</a:t>
            </a:r>
            <a:r>
              <a:rPr lang="en-US" sz="2200" dirty="0" smtClean="0"/>
              <a:t> by mass of cement</a:t>
            </a:r>
          </a:p>
          <a:p>
            <a:pPr lvl="1" eaLnBrk="1" hangingPunct="1"/>
            <a:r>
              <a:rPr lang="en-US" sz="2200" dirty="0" smtClean="0"/>
              <a:t>Water-to-cement ratio		          = 0.45</a:t>
            </a:r>
          </a:p>
          <a:p>
            <a:pPr lvl="1" eaLnBrk="1" hangingPunct="1"/>
            <a:r>
              <a:rPr lang="en-US" sz="2200" dirty="0" smtClean="0"/>
              <a:t>Storage Environment		          = 1N NaOH Solution</a:t>
            </a:r>
          </a:p>
          <a:p>
            <a:pPr lvl="1" eaLnBrk="1" hangingPunct="1"/>
            <a:r>
              <a:rPr lang="en-US" sz="2200" dirty="0" smtClean="0"/>
              <a:t>Storage Temperature		          = 60⁰C</a:t>
            </a:r>
          </a:p>
          <a:p>
            <a:pPr lvl="1" eaLnBrk="1" hangingPunct="1"/>
            <a:r>
              <a:rPr lang="en-US" sz="2200" dirty="0" smtClean="0"/>
              <a:t>Initial Pass/Fail </a:t>
            </a:r>
            <a:r>
              <a:rPr lang="en-US" sz="2200" dirty="0"/>
              <a:t>Criteria		</a:t>
            </a:r>
            <a:r>
              <a:rPr lang="en-US" sz="2200" dirty="0" smtClean="0"/>
              <a:t>          = </a:t>
            </a:r>
            <a:r>
              <a:rPr lang="en-US" sz="2200" dirty="0"/>
              <a:t>Exp. limit of 0.04% at 56 days </a:t>
            </a:r>
            <a:r>
              <a:rPr lang="en-US" sz="2200" dirty="0" smtClean="0"/>
              <a:t>	</a:t>
            </a:r>
          </a:p>
          <a:p>
            <a:pPr lvl="1" eaLnBrk="1" hangingPunct="1">
              <a:buNone/>
            </a:pPr>
            <a:r>
              <a:rPr lang="en-US" sz="2200" dirty="0" smtClean="0"/>
              <a:t>	</a:t>
            </a:r>
            <a:endParaRPr lang="en-US" sz="2200" dirty="0"/>
          </a:p>
        </p:txBody>
      </p:sp>
      <p:sp>
        <p:nvSpPr>
          <p:cNvPr id="4" name="TextBox 3"/>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35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 calcmode="lin" valueType="num">
                                      <p:cBhvr additive="base">
                                        <p:cTn id="11"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 calcmode="lin" valueType="num">
                                      <p:cBhvr additive="base">
                                        <p:cTn id="17"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60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603">
                                            <p:txEl>
                                              <p:pRg st="3" end="3"/>
                                            </p:txEl>
                                          </p:spTgt>
                                        </p:tgtEl>
                                        <p:attrNameLst>
                                          <p:attrName>style.visibility</p:attrName>
                                        </p:attrNameLst>
                                      </p:cBhvr>
                                      <p:to>
                                        <p:strVal val="visible"/>
                                      </p:to>
                                    </p:set>
                                    <p:anim calcmode="lin" valueType="num">
                                      <p:cBhvr additive="base">
                                        <p:cTn id="21"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 calcmode="lin" valueType="num">
                                      <p:cBhvr additive="base">
                                        <p:cTn id="27"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60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603">
                                            <p:txEl>
                                              <p:pRg st="5" end="5"/>
                                            </p:txEl>
                                          </p:spTgt>
                                        </p:tgtEl>
                                        <p:attrNameLst>
                                          <p:attrName>style.visibility</p:attrName>
                                        </p:attrNameLst>
                                      </p:cBhvr>
                                      <p:to>
                                        <p:strVal val="visible"/>
                                      </p:to>
                                    </p:set>
                                    <p:anim calcmode="lin" valueType="num">
                                      <p:cBhvr additive="base">
                                        <p:cTn id="31"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 calcmode="lin" valueType="num">
                                      <p:cBhvr additive="base">
                                        <p:cTn id="37"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603">
                                            <p:txEl>
                                              <p:pRg st="7" end="7"/>
                                            </p:txEl>
                                          </p:spTgt>
                                        </p:tgtEl>
                                        <p:attrNameLst>
                                          <p:attrName>style.visibility</p:attrName>
                                        </p:attrNameLst>
                                      </p:cBhvr>
                                      <p:to>
                                        <p:strVal val="visible"/>
                                      </p:to>
                                    </p:set>
                                    <p:anim calcmode="lin" valueType="num">
                                      <p:cBhvr additive="base">
                                        <p:cTn id="43"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MCPT Method (continued)</a:t>
            </a:r>
          </a:p>
        </p:txBody>
      </p:sp>
      <p:sp>
        <p:nvSpPr>
          <p:cNvPr id="3" name="Text Placeholder 2"/>
          <p:cNvSpPr>
            <a:spLocks noGrp="1"/>
          </p:cNvSpPr>
          <p:nvPr>
            <p:ph type="body" sz="half" idx="1"/>
          </p:nvPr>
        </p:nvSpPr>
        <p:spPr>
          <a:xfrm>
            <a:off x="457200" y="1600200"/>
            <a:ext cx="7848600" cy="4525963"/>
          </a:xfrm>
        </p:spPr>
        <p:txBody>
          <a:bodyPr/>
          <a:lstStyle/>
          <a:p>
            <a:pPr lvl="1" eaLnBrk="1" hangingPunct="1">
              <a:buFontTx/>
              <a:buNone/>
            </a:pPr>
            <a:endParaRPr lang="en-US" sz="1800" dirty="0">
              <a:solidFill>
                <a:srgbClr val="0000FF"/>
              </a:solidFill>
            </a:endParaRPr>
          </a:p>
          <a:p>
            <a:pPr lvl="1" eaLnBrk="1" hangingPunct="1"/>
            <a:r>
              <a:rPr lang="en-US" sz="2400" dirty="0"/>
              <a:t>Use non-reactive fine aggregate, when evaluating coarse aggregate</a:t>
            </a:r>
          </a:p>
          <a:p>
            <a:pPr lvl="1" eaLnBrk="1" hangingPunct="1"/>
            <a:r>
              <a:rPr lang="en-US" sz="2400" dirty="0"/>
              <a:t>Use non-reactive coarse aggregate, when evaluating fine aggregate</a:t>
            </a:r>
          </a:p>
          <a:p>
            <a:pPr lvl="1" eaLnBrk="1" hangingPunct="1">
              <a:buNone/>
            </a:pPr>
            <a:endParaRPr lang="en-US" sz="2400" dirty="0"/>
          </a:p>
          <a:p>
            <a:endParaRPr lang="en-US" sz="2400" dirty="0"/>
          </a:p>
        </p:txBody>
      </p:sp>
    </p:spTree>
    <p:extLst>
      <p:ext uri="{BB962C8B-B14F-4D97-AF65-F5344CB8AC3E}">
        <p14:creationId xmlns:p14="http://schemas.microsoft.com/office/powerpoint/2010/main" xmlns="" val="30816599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3300" b="1" dirty="0"/>
              <a:t>List of </a:t>
            </a:r>
            <a:r>
              <a:rPr lang="en-US" sz="3300" b="1" dirty="0" smtClean="0"/>
              <a:t>Aggregates </a:t>
            </a:r>
            <a:r>
              <a:rPr lang="en-US" sz="3300" b="1" dirty="0"/>
              <a:t>T</a:t>
            </a:r>
            <a:r>
              <a:rPr lang="en-US" sz="3300" b="1" dirty="0" smtClean="0"/>
              <a:t>ested </a:t>
            </a:r>
            <a:r>
              <a:rPr lang="en-US" sz="3300" b="1" dirty="0"/>
              <a:t>in MCPT P</a:t>
            </a:r>
            <a:r>
              <a:rPr lang="en-US" sz="3300" b="1" dirty="0" smtClean="0"/>
              <a:t>rotocol </a:t>
            </a:r>
            <a:endParaRPr lang="en-US" sz="33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xmlns="" val="1653509276"/>
              </p:ext>
            </p:extLst>
          </p:nvPr>
        </p:nvGraphicFramePr>
        <p:xfrm>
          <a:off x="762000" y="1600209"/>
          <a:ext cx="7848600" cy="4724398"/>
        </p:xfrm>
        <a:graphic>
          <a:graphicData uri="http://schemas.openxmlformats.org/drawingml/2006/table">
            <a:tbl>
              <a:tblPr firstRow="1" firstCol="1" bandRow="1">
                <a:tableStyleId>{5C22544A-7EE6-4342-B048-85BDC9FD1C3A}</a:tableStyleId>
              </a:tblPr>
              <a:tblGrid>
                <a:gridCol w="1255776"/>
                <a:gridCol w="3453384"/>
                <a:gridCol w="3139440"/>
              </a:tblGrid>
              <a:tr h="217113">
                <a:tc>
                  <a:txBody>
                    <a:bodyPr/>
                    <a:lstStyle/>
                    <a:p>
                      <a:pPr marL="0" marR="0" algn="ctr">
                        <a:spcBef>
                          <a:spcPts val="0"/>
                        </a:spcBef>
                        <a:spcAft>
                          <a:spcPts val="0"/>
                        </a:spcAft>
                      </a:pPr>
                      <a:r>
                        <a:rPr lang="en-US" sz="1400" dirty="0">
                          <a:solidFill>
                            <a:schemeClr val="tx1"/>
                          </a:solidFill>
                          <a:effectLst/>
                        </a:rPr>
                        <a:t>Sl. no.</a:t>
                      </a:r>
                      <a:endParaRPr lang="en-US" sz="1400" dirty="0">
                        <a:solidFill>
                          <a:schemeClr val="tx1"/>
                        </a:solidFill>
                        <a:effectLst/>
                        <a:latin typeface="Times New Roman"/>
                        <a:ea typeface="MS Mincho"/>
                      </a:endParaRPr>
                    </a:p>
                  </a:txBody>
                  <a:tcPr marL="68580" marR="68580" marT="0" marB="0" anchor="b"/>
                </a:tc>
                <a:tc>
                  <a:txBody>
                    <a:bodyPr/>
                    <a:lstStyle/>
                    <a:p>
                      <a:pPr marL="0" marR="0">
                        <a:spcBef>
                          <a:spcPts val="0"/>
                        </a:spcBef>
                        <a:spcAft>
                          <a:spcPts val="0"/>
                        </a:spcAft>
                      </a:pPr>
                      <a:r>
                        <a:rPr lang="en-US" sz="1400" dirty="0">
                          <a:solidFill>
                            <a:schemeClr val="tx1"/>
                          </a:solidFill>
                          <a:effectLst/>
                        </a:rPr>
                        <a:t>Coarse Aggregate</a:t>
                      </a:r>
                      <a:endParaRPr lang="en-US" sz="1400" dirty="0">
                        <a:solidFill>
                          <a:schemeClr val="tx1"/>
                        </a:solidFill>
                        <a:effectLst/>
                        <a:latin typeface="Times New Roman"/>
                        <a:ea typeface="MS Mincho"/>
                      </a:endParaRPr>
                    </a:p>
                  </a:txBody>
                  <a:tcPr marL="68580" marR="68580" marT="0" marB="0" anchor="b"/>
                </a:tc>
                <a:tc>
                  <a:txBody>
                    <a:bodyPr/>
                    <a:lstStyle/>
                    <a:p>
                      <a:pPr marL="0" marR="0">
                        <a:spcBef>
                          <a:spcPts val="0"/>
                        </a:spcBef>
                        <a:spcAft>
                          <a:spcPts val="0"/>
                        </a:spcAft>
                      </a:pPr>
                      <a:r>
                        <a:rPr lang="en-US" sz="1400" dirty="0">
                          <a:solidFill>
                            <a:schemeClr val="tx1"/>
                          </a:solidFill>
                          <a:effectLst/>
                        </a:rPr>
                        <a:t>Fine Aggregate</a:t>
                      </a:r>
                      <a:endParaRPr lang="en-US" sz="1400" dirty="0">
                        <a:solidFill>
                          <a:schemeClr val="tx1"/>
                        </a:solidFill>
                        <a:effectLst/>
                        <a:latin typeface="Times New Roman"/>
                        <a:ea typeface="MS Mincho"/>
                      </a:endParaRPr>
                    </a:p>
                  </a:txBody>
                  <a:tcPr marL="68580" marR="68580" marT="0" marB="0" anchor="b"/>
                </a:tc>
              </a:tr>
              <a:tr h="236851">
                <a:tc>
                  <a:txBody>
                    <a:bodyPr/>
                    <a:lstStyle/>
                    <a:p>
                      <a:pPr marL="0" marR="0" algn="ctr">
                        <a:spcBef>
                          <a:spcPts val="0"/>
                        </a:spcBef>
                        <a:spcAft>
                          <a:spcPts val="0"/>
                        </a:spcAft>
                      </a:pPr>
                      <a:r>
                        <a:rPr lang="en-US" sz="1100" dirty="0">
                          <a:solidFill>
                            <a:schemeClr val="tx1"/>
                          </a:solidFill>
                          <a:effectLst/>
                        </a:rPr>
                        <a:t>1</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Adairsville, GA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Cemex Sand, SC</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2</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Big Bend, PA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Cullom, NE</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a:solidFill>
                            <a:schemeClr val="tx1"/>
                          </a:solidFill>
                          <a:effectLst/>
                        </a:rPr>
                        <a:t>3</a:t>
                      </a:r>
                      <a:endParaRPr lang="en-US" sz="120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Blacksburg</a:t>
                      </a:r>
                      <a:r>
                        <a:rPr lang="en-US" sz="1200" b="1" dirty="0" smtClean="0">
                          <a:solidFill>
                            <a:schemeClr val="tx1"/>
                          </a:solidFill>
                          <a:effectLst/>
                        </a:rPr>
                        <a:t>, SC</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Foster Dixiana </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4</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Dolomite, IL</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Galena , IL</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5</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Griffin, GA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Gateway S&amp;G, IL</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a:solidFill>
                            <a:schemeClr val="tx1"/>
                          </a:solidFill>
                          <a:effectLst/>
                        </a:rPr>
                        <a:t>6</a:t>
                      </a:r>
                      <a:endParaRPr lang="en-US" sz="120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Kayce, SC</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Georgetown, PA</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7</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Liberty, SC</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Grand Island, NE</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a:solidFill>
                            <a:schemeClr val="tx1"/>
                          </a:solidFill>
                          <a:effectLst/>
                        </a:rPr>
                        <a:t>8</a:t>
                      </a:r>
                      <a:endParaRPr lang="en-US" sz="120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Minneapolis, MN</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Indianola, NE</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9</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New Jersey(CA), NJ</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Jobe ,TX</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a:solidFill>
                            <a:schemeClr val="tx1"/>
                          </a:solidFill>
                          <a:effectLst/>
                        </a:rPr>
                        <a:t>10</a:t>
                      </a:r>
                      <a:endParaRPr lang="en-US" sz="120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New Mexico</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Scotts Bluff, NE</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11</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North Carolina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Stocker Sand, OH</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12</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Oxford Quarry, MA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Ogallala, NE</a:t>
                      </a:r>
                      <a:endParaRPr lang="en-US" sz="1200" b="1" dirty="0">
                        <a:solidFill>
                          <a:schemeClr val="tx1"/>
                        </a:solidFill>
                        <a:effectLst/>
                        <a:latin typeface="Times New Roman"/>
                        <a:ea typeface="MS Mincho"/>
                      </a:endParaRPr>
                    </a:p>
                  </a:txBody>
                  <a:tcPr marL="68580" marR="68580" marT="0" marB="0" anchor="ctr"/>
                </a:tc>
              </a:tr>
              <a:tr h="243967">
                <a:tc>
                  <a:txBody>
                    <a:bodyPr/>
                    <a:lstStyle/>
                    <a:p>
                      <a:pPr marL="0" marR="0" algn="ctr">
                        <a:spcBef>
                          <a:spcPts val="0"/>
                        </a:spcBef>
                        <a:spcAft>
                          <a:spcPts val="0"/>
                        </a:spcAft>
                      </a:pPr>
                      <a:r>
                        <a:rPr lang="en-US" sz="1100" dirty="0">
                          <a:solidFill>
                            <a:schemeClr val="tx1"/>
                          </a:solidFill>
                          <a:effectLst/>
                        </a:rPr>
                        <a:t>13</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Quality Princeton , PA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Columbus, NE</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14</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Red Oak, GA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b="1" dirty="0">
                          <a:solidFill>
                            <a:schemeClr val="tx1"/>
                          </a:solidFill>
                          <a:effectLst/>
                        </a:rPr>
                        <a:t>NJ Sand</a:t>
                      </a:r>
                      <a:endParaRPr lang="en-US" sz="1200" b="1"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15</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Salt Lake City (CA), UT</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dirty="0">
                          <a:solidFill>
                            <a:schemeClr val="tx1"/>
                          </a:solidFill>
                          <a:effectLst/>
                        </a:rPr>
                        <a:t> </a:t>
                      </a:r>
                      <a:endParaRPr lang="en-US" sz="1200" dirty="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16</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South Dakota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a:solidFill>
                            <a:schemeClr val="tx1"/>
                          </a:solidFill>
                          <a:effectLst/>
                        </a:rPr>
                        <a:t> </a:t>
                      </a:r>
                      <a:endParaRPr lang="en-US" sz="120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a:solidFill>
                            <a:schemeClr val="tx1"/>
                          </a:solidFill>
                          <a:effectLst/>
                        </a:rPr>
                        <a:t>17</a:t>
                      </a:r>
                      <a:endParaRPr lang="en-US" sz="120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Spratt, CANADA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a:solidFill>
                            <a:schemeClr val="tx1"/>
                          </a:solidFill>
                          <a:effectLst/>
                        </a:rPr>
                        <a:t> </a:t>
                      </a:r>
                      <a:endParaRPr lang="en-US" sz="120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18</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Swampscott, MA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a:solidFill>
                            <a:schemeClr val="tx1"/>
                          </a:solidFill>
                          <a:effectLst/>
                        </a:rPr>
                        <a:t> </a:t>
                      </a:r>
                      <a:endParaRPr lang="en-US" sz="1200">
                        <a:solidFill>
                          <a:schemeClr val="tx1"/>
                        </a:solidFill>
                        <a:effectLst/>
                        <a:latin typeface="Times New Roman"/>
                        <a:ea typeface="MS Mincho"/>
                      </a:endParaRPr>
                    </a:p>
                  </a:txBody>
                  <a:tcPr marL="68580" marR="68580" marT="0" marB="0" anchor="ctr"/>
                </a:tc>
              </a:tr>
              <a:tr h="236851">
                <a:tc>
                  <a:txBody>
                    <a:bodyPr/>
                    <a:lstStyle/>
                    <a:p>
                      <a:pPr marL="0" marR="0" algn="ctr">
                        <a:spcBef>
                          <a:spcPts val="0"/>
                        </a:spcBef>
                        <a:spcAft>
                          <a:spcPts val="0"/>
                        </a:spcAft>
                      </a:pPr>
                      <a:r>
                        <a:rPr lang="en-US" sz="1100" dirty="0">
                          <a:solidFill>
                            <a:schemeClr val="tx1"/>
                          </a:solidFill>
                          <a:effectLst/>
                        </a:rPr>
                        <a:t>19</a:t>
                      </a:r>
                      <a:endParaRPr lang="en-US" sz="1200"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200" b="1" dirty="0">
                          <a:solidFill>
                            <a:schemeClr val="tx1"/>
                          </a:solidFill>
                          <a:effectLst/>
                        </a:rPr>
                        <a:t>Taunton, MA</a:t>
                      </a:r>
                      <a:endParaRPr lang="en-US" sz="1200" b="1" dirty="0">
                        <a:solidFill>
                          <a:schemeClr val="tx1"/>
                        </a:solidFill>
                        <a:effectLst/>
                        <a:latin typeface="Times New Roman"/>
                        <a:ea typeface="MS Mincho"/>
                      </a:endParaRPr>
                    </a:p>
                  </a:txBody>
                  <a:tcPr marL="68580" marR="68580" marT="0" marB="0" anchor="ctr"/>
                </a:tc>
                <a:tc>
                  <a:txBody>
                    <a:bodyPr/>
                    <a:lstStyle/>
                    <a:p>
                      <a:pPr marL="0" marR="0">
                        <a:spcBef>
                          <a:spcPts val="0"/>
                        </a:spcBef>
                        <a:spcAft>
                          <a:spcPts val="0"/>
                        </a:spcAft>
                      </a:pPr>
                      <a:r>
                        <a:rPr lang="en-US" sz="1100" dirty="0">
                          <a:solidFill>
                            <a:schemeClr val="tx1"/>
                          </a:solidFill>
                          <a:effectLst/>
                        </a:rPr>
                        <a:t> </a:t>
                      </a:r>
                      <a:endParaRPr lang="en-US" sz="1200" dirty="0">
                        <a:solidFill>
                          <a:schemeClr val="tx1"/>
                        </a:solidFill>
                        <a:effectLst/>
                        <a:latin typeface="Times New Roman"/>
                        <a:ea typeface="MS Mincho"/>
                      </a:endParaRPr>
                    </a:p>
                  </a:txBody>
                  <a:tcPr marL="68580" marR="68580" marT="0" marB="0" anchor="ctr"/>
                </a:tc>
              </a:tr>
            </a:tbl>
          </a:graphicData>
        </a:graphic>
      </p:graphicFrame>
      <p:sp>
        <p:nvSpPr>
          <p:cNvPr id="4" name="TextBox 3"/>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37</a:t>
            </a:fld>
            <a:endParaRPr lang="en-US" dirty="0"/>
          </a:p>
        </p:txBody>
      </p:sp>
    </p:spTree>
    <p:extLst>
      <p:ext uri="{BB962C8B-B14F-4D97-AF65-F5344CB8AC3E}">
        <p14:creationId xmlns:p14="http://schemas.microsoft.com/office/powerpoint/2010/main" xmlns="" val="3001491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900" b="1" dirty="0" smtClean="0"/>
              <a:t>MCPT 56-expansions for coarse aggregates</a:t>
            </a:r>
            <a:endParaRPr lang="en-US" sz="29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900" b="1" dirty="0" smtClean="0"/>
              <a:t>MCPT 56-expansions for fine aggregates</a:t>
            </a:r>
            <a:endParaRPr lang="en-US" sz="29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ASR - </a:t>
            </a:r>
            <a:r>
              <a:rPr lang="en-US" i="1" dirty="0" smtClean="0"/>
              <a:t>Alkali Silica Reaction</a:t>
            </a:r>
            <a:endParaRPr lang="en-US" dirty="0" smtClean="0"/>
          </a:p>
        </p:txBody>
      </p:sp>
      <p:sp>
        <p:nvSpPr>
          <p:cNvPr id="18435" name="Content Placeholder 2"/>
          <p:cNvSpPr>
            <a:spLocks noGrp="1"/>
          </p:cNvSpPr>
          <p:nvPr>
            <p:ph idx="1"/>
          </p:nvPr>
        </p:nvSpPr>
        <p:spPr/>
        <p:txBody>
          <a:bodyPr/>
          <a:lstStyle/>
          <a:p>
            <a:pPr algn="just">
              <a:buFontTx/>
              <a:buNone/>
            </a:pPr>
            <a:endParaRPr lang="en-US" sz="1900" dirty="0" smtClean="0"/>
          </a:p>
          <a:p>
            <a:pPr>
              <a:buFontTx/>
              <a:buNone/>
            </a:pPr>
            <a:endParaRPr lang="en-US" sz="2000" i="1" dirty="0" smtClean="0"/>
          </a:p>
          <a:p>
            <a:pPr>
              <a:buFontTx/>
              <a:buNone/>
            </a:pPr>
            <a:endParaRPr lang="en-US" sz="2000" i="1" dirty="0" smtClean="0"/>
          </a:p>
          <a:p>
            <a:pPr>
              <a:buFontTx/>
              <a:buNone/>
            </a:pPr>
            <a:endParaRPr lang="en-US" sz="2000" i="1" dirty="0" smtClean="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0" y="2895600"/>
            <a:ext cx="3333750" cy="197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 Box 6"/>
          <p:cNvSpPr txBox="1">
            <a:spLocks noChangeArrowheads="1"/>
          </p:cNvSpPr>
          <p:nvPr/>
        </p:nvSpPr>
        <p:spPr bwMode="auto">
          <a:xfrm>
            <a:off x="533400" y="1524000"/>
            <a:ext cx="1676400" cy="1846659"/>
          </a:xfrm>
          <a:prstGeom prst="rect">
            <a:avLst/>
          </a:prstGeom>
          <a:noFill/>
          <a:ln w="9525">
            <a:noFill/>
            <a:miter lim="800000"/>
            <a:headEnd/>
            <a:tailEnd/>
          </a:ln>
          <a:effectLst/>
        </p:spPr>
        <p:txBody>
          <a:bodyPr>
            <a:spAutoFit/>
          </a:bodyPr>
          <a:lstStyle/>
          <a:p>
            <a:r>
              <a:rPr lang="en-US" b="0" dirty="0"/>
              <a:t>Alkalis</a:t>
            </a:r>
          </a:p>
          <a:p>
            <a:r>
              <a:rPr lang="en-US" b="0" dirty="0"/>
              <a:t>+</a:t>
            </a:r>
          </a:p>
          <a:p>
            <a:r>
              <a:rPr lang="en-US" b="0" dirty="0"/>
              <a:t>Reactive Silica</a:t>
            </a:r>
          </a:p>
          <a:p>
            <a:r>
              <a:rPr lang="en-US" b="0" dirty="0"/>
              <a:t>+</a:t>
            </a:r>
          </a:p>
          <a:p>
            <a:r>
              <a:rPr lang="en-US" b="0" dirty="0"/>
              <a:t>Moisture</a:t>
            </a:r>
            <a:endParaRPr lang="en-US" sz="2400" b="0" dirty="0">
              <a:latin typeface="Times New Roman" pitchFamily="18" charset="0"/>
            </a:endParaRPr>
          </a:p>
        </p:txBody>
      </p:sp>
      <p:sp>
        <p:nvSpPr>
          <p:cNvPr id="6" name="AutoShape 7"/>
          <p:cNvSpPr>
            <a:spLocks noChangeArrowheads="1"/>
          </p:cNvSpPr>
          <p:nvPr/>
        </p:nvSpPr>
        <p:spPr bwMode="auto">
          <a:xfrm>
            <a:off x="2209800" y="1981200"/>
            <a:ext cx="457200" cy="457200"/>
          </a:xfrm>
          <a:prstGeom prst="rightArrow">
            <a:avLst>
              <a:gd name="adj1" fmla="val 50000"/>
              <a:gd name="adj2" fmla="val 25000"/>
            </a:avLst>
          </a:prstGeom>
          <a:solidFill>
            <a:schemeClr val="accent1">
              <a:lumMod val="25000"/>
            </a:schemeClr>
          </a:solidFill>
          <a:ln w="25400">
            <a:solidFill>
              <a:srgbClr val="CCFFFF"/>
            </a:solidFill>
            <a:miter lim="800000"/>
            <a:headEnd/>
            <a:tailEnd/>
          </a:ln>
          <a:effectLst/>
        </p:spPr>
        <p:txBody>
          <a:bodyPr wrap="none" anchor="ctr"/>
          <a:lstStyle/>
          <a:p>
            <a:endParaRPr lang="en-US" dirty="0"/>
          </a:p>
        </p:txBody>
      </p:sp>
      <p:sp>
        <p:nvSpPr>
          <p:cNvPr id="7" name="Text Box 8"/>
          <p:cNvSpPr txBox="1">
            <a:spLocks noChangeArrowheads="1"/>
          </p:cNvSpPr>
          <p:nvPr/>
        </p:nvSpPr>
        <p:spPr bwMode="auto">
          <a:xfrm>
            <a:off x="3048000" y="1828800"/>
            <a:ext cx="1600200" cy="1015663"/>
          </a:xfrm>
          <a:prstGeom prst="rect">
            <a:avLst/>
          </a:prstGeom>
          <a:noFill/>
          <a:ln w="9525">
            <a:noFill/>
            <a:miter lim="800000"/>
            <a:headEnd/>
            <a:tailEnd/>
          </a:ln>
          <a:effectLst/>
        </p:spPr>
        <p:txBody>
          <a:bodyPr>
            <a:spAutoFit/>
          </a:bodyPr>
          <a:lstStyle/>
          <a:p>
            <a:r>
              <a:rPr lang="en-US" b="0" dirty="0"/>
              <a:t> ASR Gel </a:t>
            </a:r>
            <a:r>
              <a:rPr lang="en-US" b="0" dirty="0" smtClean="0"/>
              <a:t>which </a:t>
            </a:r>
            <a:r>
              <a:rPr lang="en-US" b="0" dirty="0"/>
              <a:t>expands</a:t>
            </a:r>
            <a:endParaRPr lang="en-US" sz="2400" b="0" dirty="0">
              <a:latin typeface="Times New Roman" pitchFamily="18" charset="0"/>
            </a:endParaRPr>
          </a:p>
        </p:txBody>
      </p:sp>
      <p:sp>
        <p:nvSpPr>
          <p:cNvPr id="8" name="Text Box 9"/>
          <p:cNvSpPr txBox="1">
            <a:spLocks noChangeArrowheads="1"/>
          </p:cNvSpPr>
          <p:nvPr/>
        </p:nvSpPr>
        <p:spPr bwMode="auto">
          <a:xfrm>
            <a:off x="5791200" y="1828800"/>
            <a:ext cx="1752600" cy="1015663"/>
          </a:xfrm>
          <a:prstGeom prst="rect">
            <a:avLst/>
          </a:prstGeom>
          <a:noFill/>
          <a:ln w="9525">
            <a:noFill/>
            <a:miter lim="800000"/>
            <a:headEnd/>
            <a:tailEnd/>
          </a:ln>
          <a:effectLst/>
        </p:spPr>
        <p:txBody>
          <a:bodyPr>
            <a:spAutoFit/>
          </a:bodyPr>
          <a:lstStyle/>
          <a:p>
            <a:r>
              <a:rPr lang="en-US" b="0" dirty="0"/>
              <a:t>Concrete expansion and</a:t>
            </a:r>
          </a:p>
          <a:p>
            <a:r>
              <a:rPr lang="en-US" b="0" dirty="0"/>
              <a:t>cracking</a:t>
            </a:r>
            <a:endParaRPr lang="en-US" sz="2400" b="0" dirty="0">
              <a:latin typeface="Times New Roman" pitchFamily="18" charset="0"/>
            </a:endParaRPr>
          </a:p>
        </p:txBody>
      </p:sp>
      <p:sp>
        <p:nvSpPr>
          <p:cNvPr id="9" name="AutoShape 10"/>
          <p:cNvSpPr>
            <a:spLocks noChangeArrowheads="1"/>
          </p:cNvSpPr>
          <p:nvPr/>
        </p:nvSpPr>
        <p:spPr bwMode="auto">
          <a:xfrm>
            <a:off x="4800600" y="1981200"/>
            <a:ext cx="457200" cy="457200"/>
          </a:xfrm>
          <a:prstGeom prst="rightArrow">
            <a:avLst>
              <a:gd name="adj1" fmla="val 50000"/>
              <a:gd name="adj2" fmla="val 25000"/>
            </a:avLst>
          </a:prstGeom>
          <a:solidFill>
            <a:schemeClr val="accent1">
              <a:lumMod val="25000"/>
            </a:schemeClr>
          </a:solidFill>
          <a:ln w="25400">
            <a:solidFill>
              <a:srgbClr val="CCFFFF"/>
            </a:solidFill>
            <a:miter lim="800000"/>
            <a:headEnd/>
            <a:tailEnd/>
          </a:ln>
          <a:effectLst/>
        </p:spPr>
        <p:txBody>
          <a:bodyPr wrap="none" anchor="ctr"/>
          <a:lstStyle/>
          <a:p>
            <a:endParaRPr lang="en-US"/>
          </a:p>
        </p:txBody>
      </p:sp>
      <p:sp>
        <p:nvSpPr>
          <p:cNvPr id="10" name="Rectangle 9"/>
          <p:cNvSpPr/>
          <p:nvPr/>
        </p:nvSpPr>
        <p:spPr>
          <a:xfrm>
            <a:off x="1295400" y="4572000"/>
            <a:ext cx="7620000" cy="1754326"/>
          </a:xfrm>
          <a:prstGeom prst="rect">
            <a:avLst/>
          </a:prstGeom>
        </p:spPr>
        <p:txBody>
          <a:bodyPr wrap="square">
            <a:spAutoFit/>
          </a:bodyPr>
          <a:lstStyle/>
          <a:p>
            <a:pPr>
              <a:buFontTx/>
              <a:buNone/>
            </a:pPr>
            <a:r>
              <a:rPr lang="en-US" i="1" dirty="0" smtClean="0"/>
              <a:t>What is Alkali Silica Reaction?</a:t>
            </a:r>
          </a:p>
          <a:p>
            <a:pPr algn="just"/>
            <a:r>
              <a:rPr lang="en-US" dirty="0" smtClean="0"/>
              <a:t>Alkali-silica reaction (ASR) is a heterogeneous chemical reaction between alkali ions (Na+ and K+) and hydroxide ions (OH-) in the concrete pore solution, generally derived from the Portland cement, and forms of reactive silica (SiO</a:t>
            </a:r>
            <a:r>
              <a:rPr lang="en-US" baseline="-25000" dirty="0" smtClean="0"/>
              <a:t>2</a:t>
            </a:r>
            <a:r>
              <a:rPr lang="en-US" dirty="0" smtClean="0"/>
              <a:t>) in the aggregate (</a:t>
            </a:r>
            <a:r>
              <a:rPr lang="en-US" dirty="0" err="1" smtClean="0"/>
              <a:t>eg</a:t>
            </a:r>
            <a:r>
              <a:rPr lang="en-US" dirty="0" smtClean="0"/>
              <a:t>: </a:t>
            </a:r>
            <a:r>
              <a:rPr lang="en-US" dirty="0" err="1" smtClean="0"/>
              <a:t>chert</a:t>
            </a:r>
            <a:r>
              <a:rPr lang="en-US" dirty="0" smtClean="0"/>
              <a:t>, quartzite, opal, strained quartz crystals).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t>MCPT Curves Rate of Expansion becomes Steady after 42 Days for Spratt</a:t>
            </a:r>
            <a:endParaRPr lang="en-US" sz="3300" dirty="0"/>
          </a:p>
        </p:txBody>
      </p:sp>
      <p:sp>
        <p:nvSpPr>
          <p:cNvPr id="4" name="Content Placeholder 3"/>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1524000"/>
            <a:ext cx="4038600" cy="2209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4824" y="1505383"/>
            <a:ext cx="4043315" cy="2228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5299" y="3876675"/>
            <a:ext cx="4052840" cy="23386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8200" y="3867149"/>
            <a:ext cx="4078418" cy="23481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6400800" y="5791200"/>
            <a:ext cx="914400" cy="276999"/>
          </a:xfrm>
          <a:prstGeom prst="rect">
            <a:avLst/>
          </a:prstGeom>
          <a:noFill/>
        </p:spPr>
        <p:txBody>
          <a:bodyPr wrap="square" rtlCol="0">
            <a:spAutoFit/>
          </a:bodyPr>
          <a:lstStyle/>
          <a:p>
            <a:r>
              <a:rPr lang="en-US" sz="1200" dirty="0" smtClean="0"/>
              <a:t>Days</a:t>
            </a:r>
            <a:endParaRPr lang="en-US" sz="1200" dirty="0"/>
          </a:p>
        </p:txBody>
      </p:sp>
      <p:sp>
        <p:nvSpPr>
          <p:cNvPr id="11" name="TextBox 10"/>
          <p:cNvSpPr txBox="1"/>
          <p:nvPr/>
        </p:nvSpPr>
        <p:spPr>
          <a:xfrm>
            <a:off x="2064519" y="5805100"/>
            <a:ext cx="914400" cy="276999"/>
          </a:xfrm>
          <a:prstGeom prst="rect">
            <a:avLst/>
          </a:prstGeom>
          <a:noFill/>
        </p:spPr>
        <p:txBody>
          <a:bodyPr wrap="square" rtlCol="0">
            <a:spAutoFit/>
          </a:bodyPr>
          <a:lstStyle/>
          <a:p>
            <a:r>
              <a:rPr lang="en-US" sz="1200" dirty="0" smtClean="0"/>
              <a:t>Days</a:t>
            </a:r>
            <a:endParaRPr lang="en-US" sz="1200" dirty="0"/>
          </a:p>
        </p:txBody>
      </p:sp>
      <p:sp>
        <p:nvSpPr>
          <p:cNvPr id="12" name="TextBox 11"/>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40</a:t>
            </a:fld>
            <a:endParaRPr lang="en-US" dirty="0"/>
          </a:p>
        </p:txBody>
      </p:sp>
    </p:spTree>
    <p:extLst>
      <p:ext uri="{BB962C8B-B14F-4D97-AF65-F5344CB8AC3E}">
        <p14:creationId xmlns:p14="http://schemas.microsoft.com/office/powerpoint/2010/main" xmlns="" val="21956570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t>SP, NM, SD, NC- 2</a:t>
            </a:r>
            <a:r>
              <a:rPr lang="en-US" sz="3300" baseline="30000" dirty="0" smtClean="0"/>
              <a:t>nd</a:t>
            </a:r>
            <a:r>
              <a:rPr lang="en-US" sz="3300" dirty="0" smtClean="0"/>
              <a:t> Derivative Curves  </a:t>
            </a:r>
            <a:endParaRPr lang="en-US" sz="3300" dirty="0"/>
          </a:p>
        </p:txBody>
      </p:sp>
      <p:sp>
        <p:nvSpPr>
          <p:cNvPr id="3" name="Content Placeholder 2"/>
          <p:cNvSpPr>
            <a:spLocks noGrp="1"/>
          </p:cNvSpPr>
          <p:nvPr>
            <p:ph idx="1"/>
          </p:nvPr>
        </p:nvSpPr>
        <p:spPr/>
        <p:txBody>
          <a:bodyPr/>
          <a:lstStyle/>
          <a:p>
            <a:endParaRPr lang="en-US" dirty="0"/>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9404" y="1601408"/>
            <a:ext cx="4050589" cy="2176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62643" y="1591884"/>
            <a:ext cx="4124158" cy="2185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034" y="3872073"/>
            <a:ext cx="3949959" cy="2270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62642" y="3900648"/>
            <a:ext cx="4114218" cy="2238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177047" y="3363191"/>
            <a:ext cx="914400" cy="276999"/>
          </a:xfrm>
          <a:prstGeom prst="rect">
            <a:avLst/>
          </a:prstGeom>
          <a:noFill/>
        </p:spPr>
        <p:txBody>
          <a:bodyPr wrap="square" rtlCol="0">
            <a:spAutoFit/>
          </a:bodyPr>
          <a:lstStyle/>
          <a:p>
            <a:r>
              <a:rPr lang="en-US" sz="1200" dirty="0" smtClean="0"/>
              <a:t>Days</a:t>
            </a:r>
            <a:endParaRPr lang="en-US" sz="1200" dirty="0"/>
          </a:p>
        </p:txBody>
      </p:sp>
      <p:sp>
        <p:nvSpPr>
          <p:cNvPr id="9" name="TextBox 8"/>
          <p:cNvSpPr txBox="1"/>
          <p:nvPr/>
        </p:nvSpPr>
        <p:spPr>
          <a:xfrm>
            <a:off x="6162551" y="5715000"/>
            <a:ext cx="914400" cy="276999"/>
          </a:xfrm>
          <a:prstGeom prst="rect">
            <a:avLst/>
          </a:prstGeom>
          <a:noFill/>
        </p:spPr>
        <p:txBody>
          <a:bodyPr wrap="square" rtlCol="0">
            <a:spAutoFit/>
          </a:bodyPr>
          <a:lstStyle/>
          <a:p>
            <a:r>
              <a:rPr lang="en-US" sz="1200" dirty="0" smtClean="0"/>
              <a:t>Days</a:t>
            </a:r>
            <a:endParaRPr lang="en-US" sz="1200" dirty="0"/>
          </a:p>
        </p:txBody>
      </p:sp>
      <p:sp>
        <p:nvSpPr>
          <p:cNvPr id="10" name="TextBox 9"/>
          <p:cNvSpPr txBox="1"/>
          <p:nvPr/>
        </p:nvSpPr>
        <p:spPr>
          <a:xfrm>
            <a:off x="1997498" y="5715000"/>
            <a:ext cx="914400" cy="276999"/>
          </a:xfrm>
          <a:prstGeom prst="rect">
            <a:avLst/>
          </a:prstGeom>
          <a:noFill/>
        </p:spPr>
        <p:txBody>
          <a:bodyPr wrap="square" rtlCol="0">
            <a:spAutoFit/>
          </a:bodyPr>
          <a:lstStyle/>
          <a:p>
            <a:r>
              <a:rPr lang="en-US" sz="1200" dirty="0" smtClean="0"/>
              <a:t>Days</a:t>
            </a:r>
            <a:endParaRPr lang="en-US" sz="1200" dirty="0"/>
          </a:p>
        </p:txBody>
      </p:sp>
      <p:sp>
        <p:nvSpPr>
          <p:cNvPr id="11" name="TextBox 10"/>
          <p:cNvSpPr txBox="1"/>
          <p:nvPr/>
        </p:nvSpPr>
        <p:spPr>
          <a:xfrm>
            <a:off x="1987973" y="3363189"/>
            <a:ext cx="914400" cy="276999"/>
          </a:xfrm>
          <a:prstGeom prst="rect">
            <a:avLst/>
          </a:prstGeom>
          <a:noFill/>
        </p:spPr>
        <p:txBody>
          <a:bodyPr wrap="square" rtlCol="0">
            <a:spAutoFit/>
          </a:bodyPr>
          <a:lstStyle/>
          <a:p>
            <a:r>
              <a:rPr lang="en-US" sz="1200" dirty="0" smtClean="0"/>
              <a:t>Days</a:t>
            </a:r>
            <a:endParaRPr lang="en-US" sz="1200" dirty="0"/>
          </a:p>
        </p:txBody>
      </p:sp>
    </p:spTree>
    <p:extLst>
      <p:ext uri="{BB962C8B-B14F-4D97-AF65-F5344CB8AC3E}">
        <p14:creationId xmlns:p14="http://schemas.microsoft.com/office/powerpoint/2010/main" xmlns="" val="38494774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10600" cy="1295400"/>
          </a:xfrm>
        </p:spPr>
        <p:txBody>
          <a:bodyPr/>
          <a:lstStyle/>
          <a:p>
            <a:r>
              <a:rPr lang="en-US" sz="2700" dirty="0" smtClean="0"/>
              <a:t>Expansion </a:t>
            </a:r>
            <a:r>
              <a:rPr lang="en-US" sz="2700" dirty="0"/>
              <a:t>Data of Test Specimens Containing Selected Aggregates in Different Test </a:t>
            </a:r>
            <a:r>
              <a:rPr lang="en-US" sz="2700" dirty="0" smtClean="0"/>
              <a:t>Methods </a:t>
            </a:r>
            <a:br>
              <a:rPr lang="en-US" sz="2700" dirty="0" smtClean="0"/>
            </a:br>
            <a:r>
              <a:rPr lang="en-US" sz="2700" dirty="0" smtClean="0"/>
              <a:t>(Note: red:- reactive, green:- non-reactive)</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85405800"/>
              </p:ext>
            </p:extLst>
          </p:nvPr>
        </p:nvGraphicFramePr>
        <p:xfrm>
          <a:off x="533400" y="1371600"/>
          <a:ext cx="8305800" cy="6080133"/>
        </p:xfrm>
        <a:graphic>
          <a:graphicData uri="http://schemas.openxmlformats.org/drawingml/2006/table">
            <a:tbl>
              <a:tblPr firstRow="1" firstCol="1" bandRow="1">
                <a:tableStyleId>{5C22544A-7EE6-4342-B048-85BDC9FD1C3A}</a:tableStyleId>
              </a:tblPr>
              <a:tblGrid>
                <a:gridCol w="1524000"/>
                <a:gridCol w="1645920"/>
                <a:gridCol w="1813560"/>
                <a:gridCol w="1661160"/>
                <a:gridCol w="1661160"/>
              </a:tblGrid>
              <a:tr h="279852">
                <a:tc rowSpan="2">
                  <a:txBody>
                    <a:bodyPr/>
                    <a:lstStyle/>
                    <a:p>
                      <a:pPr marL="0" marR="0" algn="ctr">
                        <a:spcBef>
                          <a:spcPts val="0"/>
                        </a:spcBef>
                        <a:spcAft>
                          <a:spcPts val="0"/>
                        </a:spcAft>
                      </a:pPr>
                      <a:r>
                        <a:rPr lang="en-US" sz="1400" b="1" dirty="0">
                          <a:solidFill>
                            <a:schemeClr val="tx1"/>
                          </a:solidFill>
                          <a:effectLst/>
                        </a:rPr>
                        <a:t>Aggregate Identity</a:t>
                      </a:r>
                      <a:endParaRPr lang="en-US" sz="1400" b="1"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algn="ctr">
                        <a:spcBef>
                          <a:spcPts val="0"/>
                        </a:spcBef>
                        <a:spcAft>
                          <a:spcPts val="0"/>
                        </a:spcAft>
                      </a:pPr>
                      <a:r>
                        <a:rPr lang="en-US" sz="1400" b="1" dirty="0">
                          <a:solidFill>
                            <a:schemeClr val="tx1"/>
                          </a:solidFill>
                          <a:effectLst/>
                        </a:rPr>
                        <a:t>% Expansion</a:t>
                      </a:r>
                      <a:endParaRPr lang="en-US" sz="14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1600" kern="1200" dirty="0" smtClean="0">
                          <a:solidFill>
                            <a:schemeClr val="dk1"/>
                          </a:solidFill>
                          <a:latin typeface="+mn-lt"/>
                          <a:ea typeface="+mn-ea"/>
                          <a:cs typeface="+mn-cs"/>
                        </a:rPr>
                        <a:t>Average % Rate of Expansion in MCPT (8-12 wks)</a:t>
                      </a:r>
                      <a:endParaRPr lang="en-US"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9641">
                <a:tc vMerge="1">
                  <a:txBody>
                    <a:bodyPr/>
                    <a:lstStyle/>
                    <a:p>
                      <a:endParaRPr lang="en-US"/>
                    </a:p>
                  </a:txBody>
                  <a:tcPr/>
                </a:tc>
                <a:tc>
                  <a:txBody>
                    <a:bodyPr/>
                    <a:lstStyle/>
                    <a:p>
                      <a:pPr marL="0" marR="0" algn="ctr">
                        <a:spcBef>
                          <a:spcPts val="0"/>
                        </a:spcBef>
                        <a:spcAft>
                          <a:spcPts val="0"/>
                        </a:spcAft>
                      </a:pPr>
                      <a:r>
                        <a:rPr lang="en-US" sz="1400" b="1" dirty="0">
                          <a:effectLst/>
                        </a:rPr>
                        <a:t>MCPT, 56 Days</a:t>
                      </a:r>
                      <a:endParaRPr lang="en-US" sz="14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effectLst/>
                        </a:rPr>
                        <a:t>ASTM C 1293, 365 days</a:t>
                      </a:r>
                      <a:endParaRPr lang="en-US" sz="14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effectLst/>
                        </a:rPr>
                        <a:t>ASTM C 1260, 14 days</a:t>
                      </a:r>
                      <a:endParaRPr lang="en-US" sz="14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algn="ctr">
                        <a:spcBef>
                          <a:spcPts val="0"/>
                        </a:spcBef>
                        <a:spcAft>
                          <a:spcPts val="0"/>
                        </a:spcAft>
                      </a:pPr>
                      <a:endParaRPr lang="en-US" sz="14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027">
                <a:tc>
                  <a:txBody>
                    <a:bodyPr/>
                    <a:lstStyle/>
                    <a:p>
                      <a:pPr marL="0" marR="0" algn="ctr">
                        <a:spcBef>
                          <a:spcPts val="0"/>
                        </a:spcBef>
                        <a:spcAft>
                          <a:spcPts val="0"/>
                        </a:spcAft>
                      </a:pPr>
                      <a:r>
                        <a:rPr lang="en-US" sz="1400" b="1" dirty="0">
                          <a:solidFill>
                            <a:schemeClr val="tx1"/>
                          </a:solidFill>
                          <a:effectLst/>
                        </a:rPr>
                        <a:t>L4-SP</a:t>
                      </a:r>
                      <a:endParaRPr lang="en-US" sz="14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0.149</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0.181</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0.350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11430" algn="ctr">
                        <a:lnSpc>
                          <a:spcPct val="200000"/>
                        </a:lnSpc>
                        <a:spcBef>
                          <a:spcPts val="0"/>
                        </a:spcBef>
                        <a:spcAft>
                          <a:spcPts val="0"/>
                        </a:spcAft>
                      </a:pPr>
                      <a:r>
                        <a:rPr lang="en-US" sz="1400" b="1" kern="1200" dirty="0">
                          <a:solidFill>
                            <a:schemeClr val="tx1"/>
                          </a:solidFill>
                          <a:effectLst/>
                          <a:latin typeface="+mn-lt"/>
                          <a:ea typeface="+mn-ea"/>
                          <a:cs typeface="+mn-cs"/>
                        </a:rPr>
                        <a:t>0.0152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027">
                <a:tc>
                  <a:txBody>
                    <a:bodyPr/>
                    <a:lstStyle/>
                    <a:p>
                      <a:pPr marL="0" marR="0" algn="ctr">
                        <a:spcBef>
                          <a:spcPts val="0"/>
                        </a:spcBef>
                        <a:spcAft>
                          <a:spcPts val="0"/>
                        </a:spcAft>
                      </a:pPr>
                      <a:r>
                        <a:rPr lang="en-US" sz="1400" b="1" dirty="0">
                          <a:solidFill>
                            <a:schemeClr val="tx1"/>
                          </a:solidFill>
                          <a:effectLst/>
                        </a:rPr>
                        <a:t>L11-SD</a:t>
                      </a:r>
                      <a:endParaRPr lang="en-US" sz="14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0.099</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0.109</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0.220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11430" algn="ctr">
                        <a:lnSpc>
                          <a:spcPct val="200000"/>
                        </a:lnSpc>
                        <a:spcBef>
                          <a:spcPts val="0"/>
                        </a:spcBef>
                        <a:spcAft>
                          <a:spcPts val="0"/>
                        </a:spcAft>
                      </a:pPr>
                      <a:r>
                        <a:rPr lang="en-US" sz="1400" b="1" kern="1200" dirty="0">
                          <a:solidFill>
                            <a:schemeClr val="tx1"/>
                          </a:solidFill>
                          <a:effectLst/>
                          <a:latin typeface="+mn-lt"/>
                          <a:ea typeface="+mn-ea"/>
                          <a:cs typeface="+mn-cs"/>
                        </a:rPr>
                        <a:t>0.0043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027">
                <a:tc>
                  <a:txBody>
                    <a:bodyPr/>
                    <a:lstStyle/>
                    <a:p>
                      <a:pPr marL="0" marR="0" algn="ctr">
                        <a:spcBef>
                          <a:spcPts val="0"/>
                        </a:spcBef>
                        <a:spcAft>
                          <a:spcPts val="0"/>
                        </a:spcAft>
                      </a:pPr>
                      <a:r>
                        <a:rPr lang="en-US" sz="1400" b="1" dirty="0">
                          <a:solidFill>
                            <a:schemeClr val="tx1"/>
                          </a:solidFill>
                          <a:effectLst/>
                        </a:rPr>
                        <a:t>L15-NM</a:t>
                      </a:r>
                      <a:endParaRPr lang="en-US" sz="14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0.185</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0.251</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0.900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11430" algn="ctr">
                        <a:lnSpc>
                          <a:spcPct val="200000"/>
                        </a:lnSpc>
                        <a:spcBef>
                          <a:spcPts val="0"/>
                        </a:spcBef>
                        <a:spcAft>
                          <a:spcPts val="0"/>
                        </a:spcAft>
                      </a:pPr>
                      <a:r>
                        <a:rPr lang="en-US" sz="1400" b="1" kern="1200" dirty="0">
                          <a:solidFill>
                            <a:schemeClr val="tx1"/>
                          </a:solidFill>
                          <a:effectLst/>
                          <a:latin typeface="+mn-lt"/>
                          <a:ea typeface="+mn-ea"/>
                          <a:cs typeface="+mn-cs"/>
                        </a:rPr>
                        <a:t>0.0231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027">
                <a:tc>
                  <a:txBody>
                    <a:bodyPr/>
                    <a:lstStyle/>
                    <a:p>
                      <a:pPr marL="0" marR="0" algn="ctr">
                        <a:spcBef>
                          <a:spcPts val="0"/>
                        </a:spcBef>
                        <a:spcAft>
                          <a:spcPts val="0"/>
                        </a:spcAft>
                      </a:pPr>
                      <a:r>
                        <a:rPr lang="en-US" sz="1400" b="1" dirty="0">
                          <a:solidFill>
                            <a:schemeClr val="tx1"/>
                          </a:solidFill>
                          <a:effectLst/>
                        </a:rPr>
                        <a:t>L19-NC</a:t>
                      </a:r>
                      <a:endParaRPr lang="en-US" sz="14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0.149</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0.192</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0.530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11430" algn="ctr">
                        <a:lnSpc>
                          <a:spcPct val="200000"/>
                        </a:lnSpc>
                        <a:spcBef>
                          <a:spcPts val="0"/>
                        </a:spcBef>
                        <a:spcAft>
                          <a:spcPts val="0"/>
                        </a:spcAft>
                      </a:pPr>
                      <a:r>
                        <a:rPr lang="en-US" sz="1400" b="1" kern="1200" dirty="0">
                          <a:solidFill>
                            <a:schemeClr val="tx1"/>
                          </a:solidFill>
                          <a:effectLst/>
                          <a:latin typeface="+mn-lt"/>
                          <a:ea typeface="+mn-ea"/>
                          <a:cs typeface="+mn-cs"/>
                        </a:rPr>
                        <a:t>0.0092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027">
                <a:tc>
                  <a:txBody>
                    <a:bodyPr/>
                    <a:lstStyle/>
                    <a:p>
                      <a:pPr marL="0" marR="0" algn="ctr">
                        <a:spcBef>
                          <a:spcPts val="0"/>
                        </a:spcBef>
                        <a:spcAft>
                          <a:spcPts val="0"/>
                        </a:spcAft>
                      </a:pPr>
                      <a:r>
                        <a:rPr lang="en-US" sz="1400" b="1" dirty="0">
                          <a:solidFill>
                            <a:schemeClr val="tx1"/>
                          </a:solidFill>
                          <a:effectLst/>
                        </a:rPr>
                        <a:t>L23-BB</a:t>
                      </a:r>
                      <a:endParaRPr lang="en-US" sz="14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006600"/>
                          </a:solidFill>
                          <a:effectLst/>
                        </a:rPr>
                        <a:t>0.017</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006600"/>
                          </a:solidFill>
                          <a:effectLst/>
                        </a:rPr>
                        <a:t>0.032</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006600"/>
                          </a:solidFill>
                          <a:effectLst/>
                        </a:rPr>
                        <a:t>0.042</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11430" algn="ctr">
                        <a:lnSpc>
                          <a:spcPct val="200000"/>
                        </a:lnSpc>
                        <a:spcBef>
                          <a:spcPts val="0"/>
                        </a:spcBef>
                        <a:spcAft>
                          <a:spcPts val="0"/>
                        </a:spcAft>
                      </a:pPr>
                      <a:r>
                        <a:rPr lang="en-US" sz="1400" b="1" kern="1200" dirty="0">
                          <a:solidFill>
                            <a:schemeClr val="tx1"/>
                          </a:solidFill>
                          <a:effectLst/>
                          <a:latin typeface="+mn-lt"/>
                          <a:ea typeface="+mn-ea"/>
                          <a:cs typeface="+mn-cs"/>
                        </a:rPr>
                        <a:t>0.0047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027">
                <a:tc>
                  <a:txBody>
                    <a:bodyPr/>
                    <a:lstStyle/>
                    <a:p>
                      <a:pPr marL="0" marR="0" algn="ctr">
                        <a:spcBef>
                          <a:spcPts val="0"/>
                        </a:spcBef>
                        <a:spcAft>
                          <a:spcPts val="0"/>
                        </a:spcAft>
                      </a:pPr>
                      <a:r>
                        <a:rPr lang="en-US" sz="1400" b="1" dirty="0">
                          <a:solidFill>
                            <a:schemeClr val="tx1"/>
                          </a:solidFill>
                          <a:effectLst/>
                        </a:rPr>
                        <a:t>L54-Galena-IL</a:t>
                      </a:r>
                      <a:endParaRPr lang="en-US" sz="14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0.046</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0.050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0.235</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11430" algn="ctr">
                        <a:lnSpc>
                          <a:spcPct val="200000"/>
                        </a:lnSpc>
                        <a:spcBef>
                          <a:spcPts val="0"/>
                        </a:spcBef>
                        <a:spcAft>
                          <a:spcPts val="0"/>
                        </a:spcAft>
                      </a:pPr>
                      <a:r>
                        <a:rPr lang="en-US" sz="1400" b="1" kern="1200" dirty="0">
                          <a:solidFill>
                            <a:schemeClr val="tx1"/>
                          </a:solidFill>
                          <a:effectLst/>
                          <a:latin typeface="+mn-lt"/>
                          <a:ea typeface="+mn-ea"/>
                          <a:cs typeface="+mn-cs"/>
                        </a:rPr>
                        <a:t>0.0122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027">
                <a:tc>
                  <a:txBody>
                    <a:bodyPr/>
                    <a:lstStyle/>
                    <a:p>
                      <a:pPr marL="0" marR="0" algn="ctr">
                        <a:spcBef>
                          <a:spcPts val="0"/>
                        </a:spcBef>
                        <a:spcAft>
                          <a:spcPts val="0"/>
                        </a:spcAft>
                      </a:pPr>
                      <a:r>
                        <a:rPr lang="en-US" sz="1400" b="1" kern="1200" dirty="0">
                          <a:solidFill>
                            <a:schemeClr val="tx1"/>
                          </a:solidFill>
                          <a:effectLst/>
                          <a:latin typeface="+mn-lt"/>
                          <a:ea typeface="+mn-ea"/>
                          <a:cs typeface="+mn-cs"/>
                        </a:rPr>
                        <a:t>L32-QP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ctr">
                        <a:spcBef>
                          <a:spcPts val="0"/>
                        </a:spcBef>
                        <a:spcAft>
                          <a:spcPts val="0"/>
                        </a:spcAft>
                      </a:pPr>
                      <a:r>
                        <a:rPr lang="en-US" sz="1400" b="1" dirty="0">
                          <a:solidFill>
                            <a:srgbClr val="C00000"/>
                          </a:solidFill>
                          <a:effectLst/>
                        </a:rPr>
                        <a:t>0.070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1" dirty="0">
                          <a:solidFill>
                            <a:srgbClr val="C00000"/>
                          </a:solidFill>
                          <a:effectLst/>
                        </a:rPr>
                        <a:t>0.070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1" dirty="0" smtClean="0">
                          <a:solidFill>
                            <a:srgbClr val="006600"/>
                          </a:solidFill>
                          <a:effectLst/>
                        </a:rPr>
                        <a:t>0.080*</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11430" algn="ctr">
                        <a:lnSpc>
                          <a:spcPct val="200000"/>
                        </a:lnSpc>
                        <a:spcBef>
                          <a:spcPts val="0"/>
                        </a:spcBef>
                        <a:spcAft>
                          <a:spcPts val="0"/>
                        </a:spcAft>
                      </a:pPr>
                      <a:r>
                        <a:rPr lang="en-US" sz="1400" b="1" kern="1200" dirty="0">
                          <a:solidFill>
                            <a:schemeClr val="tx1"/>
                          </a:solidFill>
                          <a:effectLst/>
                          <a:latin typeface="+mn-lt"/>
                          <a:ea typeface="+mn-ea"/>
                          <a:cs typeface="+mn-cs"/>
                        </a:rPr>
                        <a:t>0.0193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4027">
                <a:tc>
                  <a:txBody>
                    <a:bodyPr/>
                    <a:lstStyle/>
                    <a:p>
                      <a:pPr marL="0" marR="0" algn="ctr">
                        <a:spcBef>
                          <a:spcPts val="0"/>
                        </a:spcBef>
                        <a:spcAft>
                          <a:spcPts val="0"/>
                        </a:spcAft>
                      </a:pPr>
                      <a:r>
                        <a:rPr lang="en-US" sz="1400" b="1" kern="1200" dirty="0">
                          <a:solidFill>
                            <a:schemeClr val="tx1"/>
                          </a:solidFill>
                          <a:effectLst/>
                          <a:latin typeface="+mn-lt"/>
                          <a:ea typeface="+mn-ea"/>
                          <a:cs typeface="+mn-cs"/>
                        </a:rPr>
                        <a:t>L34-SLC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ctr">
                        <a:spcBef>
                          <a:spcPts val="0"/>
                        </a:spcBef>
                        <a:spcAft>
                          <a:spcPts val="0"/>
                        </a:spcAft>
                      </a:pPr>
                      <a:r>
                        <a:rPr lang="en-US" sz="1400" b="1" dirty="0">
                          <a:solidFill>
                            <a:srgbClr val="006600"/>
                          </a:solidFill>
                          <a:effectLst/>
                        </a:rPr>
                        <a:t>0.039</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1" dirty="0">
                          <a:solidFill>
                            <a:srgbClr val="006600"/>
                          </a:solidFill>
                          <a:effectLst/>
                        </a:rPr>
                        <a:t>0.030</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1" dirty="0" smtClean="0">
                          <a:solidFill>
                            <a:srgbClr val="C00000"/>
                          </a:solidFill>
                          <a:effectLst/>
                        </a:rPr>
                        <a:t>0.190**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11430" algn="ctr">
                        <a:lnSpc>
                          <a:spcPct val="200000"/>
                        </a:lnSpc>
                        <a:spcBef>
                          <a:spcPts val="0"/>
                        </a:spcBef>
                        <a:spcAft>
                          <a:spcPts val="0"/>
                        </a:spcAft>
                      </a:pPr>
                      <a:r>
                        <a:rPr lang="en-US" sz="1400" b="1" kern="1200" dirty="0">
                          <a:solidFill>
                            <a:schemeClr val="tx1"/>
                          </a:solidFill>
                          <a:effectLst/>
                          <a:latin typeface="+mn-lt"/>
                          <a:ea typeface="+mn-ea"/>
                          <a:cs typeface="+mn-cs"/>
                        </a:rPr>
                        <a:t>0.0102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4027">
                <a:tc>
                  <a:txBody>
                    <a:bodyPr/>
                    <a:lstStyle/>
                    <a:p>
                      <a:pPr marL="0" marR="0" algn="ctr">
                        <a:spcBef>
                          <a:spcPts val="0"/>
                        </a:spcBef>
                        <a:spcAft>
                          <a:spcPts val="0"/>
                        </a:spcAft>
                      </a:pPr>
                      <a:r>
                        <a:rPr lang="en-US" sz="1400" b="1" kern="1200" dirty="0">
                          <a:solidFill>
                            <a:schemeClr val="tx1"/>
                          </a:solidFill>
                          <a:effectLst/>
                          <a:latin typeface="+mn-lt"/>
                          <a:ea typeface="+mn-ea"/>
                          <a:cs typeface="+mn-cs"/>
                        </a:rPr>
                        <a:t>L59-MSP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algn="ctr">
                        <a:spcBef>
                          <a:spcPts val="0"/>
                        </a:spcBef>
                        <a:spcAft>
                          <a:spcPts val="0"/>
                        </a:spcAft>
                      </a:pPr>
                      <a:r>
                        <a:rPr lang="en-US" sz="1400" b="1" dirty="0">
                          <a:solidFill>
                            <a:srgbClr val="006600"/>
                          </a:solidFill>
                          <a:effectLst/>
                        </a:rPr>
                        <a:t>0.023</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1" dirty="0">
                          <a:solidFill>
                            <a:srgbClr val="006600"/>
                          </a:solidFill>
                          <a:effectLst/>
                        </a:rPr>
                        <a:t>0.030</a:t>
                      </a:r>
                      <a:endParaRPr lang="en-US" sz="1400" b="1" dirty="0">
                        <a:solidFill>
                          <a:srgbClr val="0066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1400" b="1" dirty="0" smtClean="0">
                          <a:solidFill>
                            <a:srgbClr val="C00000"/>
                          </a:solidFill>
                          <a:effectLst/>
                        </a:rPr>
                        <a:t>0.100**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11430" algn="ctr">
                        <a:lnSpc>
                          <a:spcPct val="200000"/>
                        </a:lnSpc>
                        <a:spcBef>
                          <a:spcPts val="0"/>
                        </a:spcBef>
                        <a:spcAft>
                          <a:spcPts val="0"/>
                        </a:spcAft>
                      </a:pPr>
                      <a:r>
                        <a:rPr lang="en-US" sz="1400" b="1" kern="1200" dirty="0">
                          <a:solidFill>
                            <a:schemeClr val="tx1"/>
                          </a:solidFill>
                          <a:effectLst/>
                          <a:latin typeface="+mn-lt"/>
                          <a:ea typeface="+mn-ea"/>
                          <a:cs typeface="+mn-cs"/>
                        </a:rPr>
                        <a:t>0.0070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04027">
                <a:tc>
                  <a:txBody>
                    <a:bodyPr/>
                    <a:lstStyle/>
                    <a:p>
                      <a:pPr marL="0" marR="0" algn="ctr">
                        <a:spcBef>
                          <a:spcPts val="0"/>
                        </a:spcBef>
                        <a:spcAft>
                          <a:spcPts val="0"/>
                        </a:spcAft>
                      </a:pPr>
                      <a:r>
                        <a:rPr lang="en-US" sz="1400" b="1" dirty="0">
                          <a:solidFill>
                            <a:schemeClr val="tx1"/>
                          </a:solidFill>
                          <a:effectLst/>
                        </a:rPr>
                        <a:t>L56-TX</a:t>
                      </a:r>
                      <a:endParaRPr lang="en-US" sz="14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0.440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0.590</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0.640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11430" algn="ctr">
                        <a:lnSpc>
                          <a:spcPct val="200000"/>
                        </a:lnSpc>
                        <a:spcBef>
                          <a:spcPts val="0"/>
                        </a:spcBef>
                        <a:spcAft>
                          <a:spcPts val="0"/>
                        </a:spcAft>
                      </a:pPr>
                      <a:r>
                        <a:rPr lang="en-US" sz="1400" b="1" kern="1200" dirty="0">
                          <a:solidFill>
                            <a:schemeClr val="tx1"/>
                          </a:solidFill>
                          <a:effectLst/>
                          <a:latin typeface="+mn-lt"/>
                          <a:ea typeface="+mn-ea"/>
                          <a:cs typeface="+mn-cs"/>
                        </a:rPr>
                        <a:t>0.0250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027">
                <a:tc>
                  <a:txBody>
                    <a:bodyPr/>
                    <a:lstStyle/>
                    <a:p>
                      <a:pPr marL="0" marR="0" algn="ctr">
                        <a:spcBef>
                          <a:spcPts val="0"/>
                        </a:spcBef>
                        <a:spcAft>
                          <a:spcPts val="0"/>
                        </a:spcAft>
                      </a:pPr>
                      <a:r>
                        <a:rPr lang="en-US" sz="1400" b="1" dirty="0">
                          <a:solidFill>
                            <a:schemeClr val="tx1"/>
                          </a:solidFill>
                          <a:effectLst/>
                        </a:rPr>
                        <a:t>L35-GI</a:t>
                      </a:r>
                      <a:endParaRPr lang="en-US" sz="14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0.091</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0.090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0.260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11430" algn="ctr">
                        <a:lnSpc>
                          <a:spcPct val="200000"/>
                        </a:lnSpc>
                        <a:spcBef>
                          <a:spcPts val="0"/>
                        </a:spcBef>
                        <a:spcAft>
                          <a:spcPts val="0"/>
                        </a:spcAft>
                      </a:pPr>
                      <a:r>
                        <a:rPr lang="en-US" sz="1400" b="1" kern="1200" dirty="0">
                          <a:solidFill>
                            <a:schemeClr val="tx1"/>
                          </a:solidFill>
                          <a:effectLst/>
                          <a:latin typeface="+mn-lt"/>
                          <a:ea typeface="+mn-ea"/>
                          <a:cs typeface="+mn-cs"/>
                        </a:rPr>
                        <a:t>0.0288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027">
                <a:tc>
                  <a:txBody>
                    <a:bodyPr/>
                    <a:lstStyle/>
                    <a:p>
                      <a:pPr marL="0" marR="0" algn="ctr">
                        <a:spcBef>
                          <a:spcPts val="0"/>
                        </a:spcBef>
                        <a:spcAft>
                          <a:spcPts val="0"/>
                        </a:spcAft>
                      </a:pPr>
                      <a:r>
                        <a:rPr lang="en-US" sz="1400" b="1" dirty="0">
                          <a:solidFill>
                            <a:schemeClr val="tx1"/>
                          </a:solidFill>
                          <a:effectLst/>
                        </a:rPr>
                        <a:t>L36-SB</a:t>
                      </a:r>
                      <a:endParaRPr lang="en-US" sz="14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0.115</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a:solidFill>
                            <a:srgbClr val="C00000"/>
                          </a:solidFill>
                          <a:effectLst/>
                        </a:rPr>
                        <a:t>0.150</a:t>
                      </a:r>
                      <a:endParaRPr lang="en-US" sz="1400" b="1">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C00000"/>
                          </a:solidFill>
                          <a:effectLst/>
                        </a:rPr>
                        <a:t>0.460</a:t>
                      </a:r>
                      <a:endParaRPr lang="en-US" sz="1400" b="1" dirty="0">
                        <a:solidFill>
                          <a:srgbClr val="C00000"/>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11430" algn="ctr">
                        <a:lnSpc>
                          <a:spcPct val="200000"/>
                        </a:lnSpc>
                        <a:spcBef>
                          <a:spcPts val="0"/>
                        </a:spcBef>
                        <a:spcAft>
                          <a:spcPts val="0"/>
                        </a:spcAft>
                      </a:pPr>
                      <a:r>
                        <a:rPr lang="en-US" sz="1400" b="1" kern="1200" dirty="0">
                          <a:solidFill>
                            <a:schemeClr val="tx1"/>
                          </a:solidFill>
                          <a:effectLst/>
                          <a:latin typeface="+mn-lt"/>
                          <a:ea typeface="+mn-ea"/>
                          <a:cs typeface="+mn-cs"/>
                        </a:rPr>
                        <a:t>0.0320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xmlns="" val="4261437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 y="304800"/>
            <a:ext cx="9144000" cy="762000"/>
          </a:xfrm>
        </p:spPr>
        <p:txBody>
          <a:bodyPr/>
          <a:lstStyle/>
          <a:p>
            <a:r>
              <a:rPr lang="en-US" sz="3200" dirty="0" smtClean="0"/>
              <a:t>Choosing Age Limit for MCPT</a:t>
            </a:r>
            <a:br>
              <a:rPr lang="en-US" sz="3200" dirty="0" smtClean="0"/>
            </a:br>
            <a:r>
              <a:rPr lang="en-US" sz="3200" dirty="0" smtClean="0"/>
              <a:t>Comparison of MCPT-56 day with CPT-365-day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8878086"/>
              </p:ext>
            </p:extLst>
          </p:nvPr>
        </p:nvGraphicFramePr>
        <p:xfrm>
          <a:off x="990600" y="2133600"/>
          <a:ext cx="7696200" cy="39624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p:cNvGrpSpPr>
            <a:grpSpLocks/>
          </p:cNvGrpSpPr>
          <p:nvPr/>
        </p:nvGrpSpPr>
        <p:grpSpPr bwMode="auto">
          <a:xfrm>
            <a:off x="2624077" y="2590800"/>
            <a:ext cx="2049462" cy="517525"/>
            <a:chOff x="1143000" y="914400"/>
            <a:chExt cx="2110332" cy="545184"/>
          </a:xfrm>
        </p:grpSpPr>
        <p:sp>
          <p:nvSpPr>
            <p:cNvPr id="6" name="Pentagon 5"/>
            <p:cNvSpPr/>
            <p:nvPr/>
          </p:nvSpPr>
          <p:spPr>
            <a:xfrm rot="10800000">
              <a:off x="1143000" y="914400"/>
              <a:ext cx="2110332" cy="545184"/>
            </a:xfrm>
            <a:prstGeom prst="homePlat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p>
          </p:txBody>
        </p:sp>
        <p:sp>
          <p:nvSpPr>
            <p:cNvPr id="7" name="TextBox 1"/>
            <p:cNvSpPr txBox="1">
              <a:spLocks noChangeArrowheads="1"/>
            </p:cNvSpPr>
            <p:nvPr/>
          </p:nvSpPr>
          <p:spPr bwMode="auto">
            <a:xfrm>
              <a:off x="1447800" y="914400"/>
              <a:ext cx="1722485" cy="544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sz="1200" u="sng" dirty="0"/>
                <a:t>MCPT</a:t>
              </a:r>
              <a:endParaRPr lang="en-US" sz="1200" dirty="0"/>
            </a:p>
            <a:p>
              <a:pPr algn="ctr">
                <a:defRPr/>
              </a:pPr>
              <a:r>
                <a:rPr lang="en-US" sz="1200" dirty="0"/>
                <a:t>0.04% limit at 56 </a:t>
              </a:r>
              <a:r>
                <a:rPr lang="en-US" sz="1200" dirty="0" smtClean="0"/>
                <a:t>days</a:t>
              </a:r>
              <a:endParaRPr lang="en-US" sz="1200" dirty="0"/>
            </a:p>
          </p:txBody>
        </p:sp>
      </p:grpSp>
      <p:grpSp>
        <p:nvGrpSpPr>
          <p:cNvPr id="8" name="Group 7"/>
          <p:cNvGrpSpPr/>
          <p:nvPr/>
        </p:nvGrpSpPr>
        <p:grpSpPr>
          <a:xfrm>
            <a:off x="2963008" y="4405354"/>
            <a:ext cx="2971800" cy="777921"/>
            <a:chOff x="7317475" y="3892897"/>
            <a:chExt cx="2971800" cy="777921"/>
          </a:xfrm>
        </p:grpSpPr>
        <p:sp>
          <p:nvSpPr>
            <p:cNvPr id="2" name="TextBox 1"/>
            <p:cNvSpPr txBox="1"/>
            <p:nvPr/>
          </p:nvSpPr>
          <p:spPr>
            <a:xfrm>
              <a:off x="8003275" y="4051024"/>
              <a:ext cx="1600200" cy="461665"/>
            </a:xfrm>
            <a:prstGeom prst="rect">
              <a:avLst/>
            </a:prstGeom>
            <a:noFill/>
          </p:spPr>
          <p:txBody>
            <a:bodyPr wrap="square" rtlCol="0">
              <a:spAutoFit/>
            </a:bodyPr>
            <a:lstStyle/>
            <a:p>
              <a:pPr eaLnBrk="1" hangingPunct="1"/>
              <a:r>
                <a:rPr lang="en-US" sz="1200" b="1" u="sng" dirty="0">
                  <a:latin typeface="Arial Narrow" pitchFamily="34" charset="0"/>
                </a:rPr>
                <a:t>CPT</a:t>
              </a:r>
            </a:p>
            <a:p>
              <a:pPr eaLnBrk="1" hangingPunct="1"/>
              <a:r>
                <a:rPr lang="en-US" sz="1200" b="1" dirty="0">
                  <a:latin typeface="Arial Narrow" pitchFamily="34" charset="0"/>
                </a:rPr>
                <a:t>0.04% limit at 365 days</a:t>
              </a:r>
            </a:p>
          </p:txBody>
        </p:sp>
        <p:sp>
          <p:nvSpPr>
            <p:cNvPr id="3" name="Down Arrow 2"/>
            <p:cNvSpPr/>
            <p:nvPr/>
          </p:nvSpPr>
          <p:spPr>
            <a:xfrm>
              <a:off x="7317475" y="3892897"/>
              <a:ext cx="2971800" cy="777921"/>
            </a:xfrm>
            <a:prstGeom prst="downArrow">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08370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1295400"/>
          </a:xfrm>
        </p:spPr>
        <p:txBody>
          <a:bodyPr/>
          <a:lstStyle/>
          <a:p>
            <a:r>
              <a:rPr lang="en-US" sz="3300" dirty="0"/>
              <a:t>Proposed </a:t>
            </a:r>
            <a:r>
              <a:rPr lang="en-US" sz="3300" dirty="0" smtClean="0"/>
              <a:t>Criteria </a:t>
            </a:r>
            <a:r>
              <a:rPr lang="en-US" sz="3300" dirty="0"/>
              <a:t>for </a:t>
            </a:r>
            <a:r>
              <a:rPr lang="en-US" sz="3300" dirty="0" smtClean="0"/>
              <a:t>Characterizing </a:t>
            </a:r>
            <a:r>
              <a:rPr lang="en-US" sz="3300" dirty="0"/>
              <a:t>A</a:t>
            </a:r>
            <a:r>
              <a:rPr lang="en-US" sz="3300" dirty="0" smtClean="0"/>
              <a:t>ggregate </a:t>
            </a:r>
            <a:r>
              <a:rPr lang="en-US" sz="3300" dirty="0"/>
              <a:t>R</a:t>
            </a:r>
            <a:r>
              <a:rPr lang="en-US" sz="3300" dirty="0" smtClean="0"/>
              <a:t>eactivity </a:t>
            </a:r>
            <a:r>
              <a:rPr lang="en-US" sz="3300" dirty="0"/>
              <a:t>in MCPT </a:t>
            </a:r>
            <a:r>
              <a:rPr lang="en-US" sz="3300" dirty="0" smtClean="0"/>
              <a:t>Protocol</a:t>
            </a:r>
            <a:endParaRPr lang="en-US" sz="3300" dirty="0"/>
          </a:p>
        </p:txBody>
      </p:sp>
      <p:sp>
        <p:nvSpPr>
          <p:cNvPr id="3" name="Content Placeholder 2"/>
          <p:cNvSpPr>
            <a:spLocks noGrp="1"/>
          </p:cNvSpPr>
          <p:nvPr>
            <p:ph idx="1"/>
          </p:nvPr>
        </p:nvSpPr>
        <p:spPr/>
        <p:txBody>
          <a:bodyPr/>
          <a:lstStyle/>
          <a:p>
            <a:endParaRPr lang="en-US" dirty="0" smtClean="0"/>
          </a:p>
          <a:p>
            <a:endParaRPr lang="en-US" dirty="0"/>
          </a:p>
        </p:txBody>
      </p:sp>
      <p:sp>
        <p:nvSpPr>
          <p:cNvPr id="5" name="Rectangle 4"/>
          <p:cNvSpPr/>
          <p:nvPr/>
        </p:nvSpPr>
        <p:spPr>
          <a:xfrm>
            <a:off x="2895600" y="3200400"/>
            <a:ext cx="5638800" cy="533400"/>
          </a:xfrm>
          <a:prstGeom prst="rect">
            <a:avLst/>
          </a:prstGeom>
          <a:solidFill>
            <a:schemeClr val="accent1">
              <a:alpha val="10000"/>
            </a:schemeClr>
          </a:solidFill>
          <a:ln w="50800" cmpd="sng">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5600" y="3744036"/>
            <a:ext cx="5638800" cy="533400"/>
          </a:xfrm>
          <a:prstGeom prst="rect">
            <a:avLst/>
          </a:prstGeom>
          <a:solidFill>
            <a:schemeClr val="accent1">
              <a:alpha val="10000"/>
            </a:schemeClr>
          </a:solidFill>
          <a:ln w="50800" cmpd="sng">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95600" y="4299045"/>
            <a:ext cx="5638800" cy="533400"/>
          </a:xfrm>
          <a:prstGeom prst="rect">
            <a:avLst/>
          </a:prstGeom>
          <a:solidFill>
            <a:schemeClr val="accent1">
              <a:alpha val="10000"/>
            </a:schemeClr>
          </a:solidFill>
          <a:ln w="50800" cmpd="sng">
            <a:solidFill>
              <a:schemeClr val="accent4">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95600" y="4832445"/>
            <a:ext cx="5638800" cy="533400"/>
          </a:xfrm>
          <a:prstGeom prst="rect">
            <a:avLst/>
          </a:prstGeom>
          <a:solidFill>
            <a:schemeClr val="accent1">
              <a:alpha val="10000"/>
            </a:schemeClr>
          </a:solid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nvGraphicFramePr>
        <p:xfrm>
          <a:off x="533401" y="1600200"/>
          <a:ext cx="8381999" cy="4267200"/>
        </p:xfrm>
        <a:graphic>
          <a:graphicData uri="http://schemas.openxmlformats.org/drawingml/2006/table">
            <a:tbl>
              <a:tblPr/>
              <a:tblGrid>
                <a:gridCol w="2460138"/>
                <a:gridCol w="2326594"/>
                <a:gridCol w="3595267"/>
              </a:tblGrid>
              <a:tr h="1066800">
                <a:tc>
                  <a:txBody>
                    <a:bodyPr/>
                    <a:lstStyle/>
                    <a:p>
                      <a:pPr marL="0" marR="0" indent="0" algn="l">
                        <a:lnSpc>
                          <a:spcPct val="200000"/>
                        </a:lnSpc>
                        <a:spcBef>
                          <a:spcPts val="0"/>
                        </a:spcBef>
                        <a:spcAft>
                          <a:spcPts val="0"/>
                        </a:spcAft>
                      </a:pPr>
                      <a:r>
                        <a:rPr lang="en-US" sz="1400" b="1" dirty="0">
                          <a:latin typeface="Times New Roman"/>
                          <a:ea typeface="Calibri"/>
                          <a:cs typeface="Times New Roman"/>
                        </a:rPr>
                        <a:t>Degree of Reactivity</a:t>
                      </a:r>
                      <a:endParaRPr lang="en-US" sz="1400" b="1"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dirty="0">
                          <a:latin typeface="Times New Roman"/>
                          <a:ea typeface="Calibri"/>
                          <a:cs typeface="Times New Roman"/>
                        </a:rPr>
                        <a:t>% Expansion at 56 Days (8 Weeks)</a:t>
                      </a:r>
                      <a:endParaRPr lang="en-US" sz="1400" b="1"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dirty="0">
                          <a:latin typeface="Times New Roman"/>
                          <a:ea typeface="Calibri"/>
                          <a:cs typeface="Times New Roman"/>
                        </a:rPr>
                        <a:t>Average Rate of Expansion </a:t>
                      </a:r>
                      <a:endParaRPr lang="en-US" sz="1400" b="1" dirty="0">
                        <a:latin typeface="Garamond"/>
                        <a:ea typeface="Times New Roman"/>
                        <a:cs typeface="Times New Roman"/>
                      </a:endParaRPr>
                    </a:p>
                    <a:p>
                      <a:pPr marL="0" marR="0" indent="0" algn="l">
                        <a:lnSpc>
                          <a:spcPct val="200000"/>
                        </a:lnSpc>
                        <a:spcBef>
                          <a:spcPts val="0"/>
                        </a:spcBef>
                        <a:spcAft>
                          <a:spcPts val="0"/>
                        </a:spcAft>
                      </a:pPr>
                      <a:r>
                        <a:rPr lang="en-US" sz="1400" b="1" dirty="0">
                          <a:latin typeface="Times New Roman"/>
                          <a:ea typeface="Calibri"/>
                          <a:cs typeface="Times New Roman"/>
                        </a:rPr>
                        <a:t>from 8 to 12 </a:t>
                      </a:r>
                      <a:r>
                        <a:rPr lang="en-US" sz="1400" b="1" dirty="0" smtClean="0">
                          <a:latin typeface="Times New Roman"/>
                          <a:ea typeface="Calibri"/>
                          <a:cs typeface="Times New Roman"/>
                        </a:rPr>
                        <a:t>weeks</a:t>
                      </a:r>
                      <a:endParaRPr lang="en-US" sz="1400" b="1"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indent="0" algn="l">
                        <a:lnSpc>
                          <a:spcPct val="200000"/>
                        </a:lnSpc>
                        <a:spcBef>
                          <a:spcPts val="0"/>
                        </a:spcBef>
                        <a:spcAft>
                          <a:spcPts val="0"/>
                        </a:spcAft>
                      </a:pPr>
                      <a:r>
                        <a:rPr lang="en-US" sz="1400" b="1">
                          <a:latin typeface="Times New Roman"/>
                          <a:ea typeface="Calibri"/>
                          <a:cs typeface="Times New Roman"/>
                        </a:rPr>
                        <a:t>Non-reactive</a:t>
                      </a:r>
                      <a:endParaRPr lang="en-US" sz="1400" b="1">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dirty="0">
                          <a:latin typeface="Times New Roman"/>
                          <a:ea typeface="Calibri"/>
                          <a:cs typeface="Times New Roman"/>
                        </a:rPr>
                        <a:t>≤ 0.030 %</a:t>
                      </a:r>
                      <a:endParaRPr lang="en-US" sz="1400" b="1"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dirty="0">
                          <a:latin typeface="Times New Roman"/>
                          <a:ea typeface="Calibri"/>
                          <a:cs typeface="Times New Roman"/>
                        </a:rPr>
                        <a:t>N/A*</a:t>
                      </a:r>
                      <a:endParaRPr lang="en-US" sz="1400" b="1"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indent="0" algn="l">
                        <a:lnSpc>
                          <a:spcPct val="200000"/>
                        </a:lnSpc>
                        <a:spcBef>
                          <a:spcPts val="0"/>
                        </a:spcBef>
                        <a:spcAft>
                          <a:spcPts val="0"/>
                        </a:spcAft>
                      </a:pPr>
                      <a:r>
                        <a:rPr lang="en-US" sz="1400" b="1">
                          <a:latin typeface="Times New Roman"/>
                          <a:ea typeface="Calibri"/>
                          <a:cs typeface="Times New Roman"/>
                        </a:rPr>
                        <a:t>Non-reactive</a:t>
                      </a:r>
                      <a:endParaRPr lang="en-US" sz="1400" b="1">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a:latin typeface="Times New Roman"/>
                          <a:ea typeface="Calibri"/>
                          <a:cs typeface="Times New Roman"/>
                        </a:rPr>
                        <a:t>0.031% - 0.040%</a:t>
                      </a:r>
                      <a:endParaRPr lang="en-US" sz="1400" b="1">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dirty="0">
                          <a:latin typeface="Times New Roman"/>
                          <a:ea typeface="Calibri"/>
                          <a:cs typeface="Times New Roman"/>
                        </a:rPr>
                        <a:t>&lt; 0.010% per two weeks</a:t>
                      </a:r>
                      <a:endParaRPr lang="en-US" sz="1400" b="1"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indent="0" algn="l">
                        <a:lnSpc>
                          <a:spcPct val="200000"/>
                        </a:lnSpc>
                        <a:spcBef>
                          <a:spcPts val="0"/>
                        </a:spcBef>
                        <a:spcAft>
                          <a:spcPts val="0"/>
                        </a:spcAft>
                      </a:pPr>
                      <a:r>
                        <a:rPr lang="en-US" sz="1400" b="1">
                          <a:latin typeface="Times New Roman"/>
                          <a:ea typeface="Calibri"/>
                          <a:cs typeface="Times New Roman"/>
                        </a:rPr>
                        <a:t>Low/Slow Reactive</a:t>
                      </a:r>
                      <a:endParaRPr lang="en-US" sz="1400" b="1">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a:latin typeface="Times New Roman"/>
                          <a:ea typeface="Calibri"/>
                          <a:cs typeface="Times New Roman"/>
                        </a:rPr>
                        <a:t>0.031% – 0.040%</a:t>
                      </a:r>
                      <a:endParaRPr lang="en-US" sz="1400" b="1">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dirty="0">
                          <a:latin typeface="Times New Roman"/>
                          <a:ea typeface="Calibri"/>
                          <a:cs typeface="Times New Roman"/>
                        </a:rPr>
                        <a:t>&gt; 0.010% per two weeks</a:t>
                      </a:r>
                      <a:endParaRPr lang="en-US" sz="1400" b="1"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indent="0" algn="l">
                        <a:lnSpc>
                          <a:spcPct val="200000"/>
                        </a:lnSpc>
                        <a:spcBef>
                          <a:spcPts val="0"/>
                        </a:spcBef>
                        <a:spcAft>
                          <a:spcPts val="0"/>
                        </a:spcAft>
                      </a:pPr>
                      <a:r>
                        <a:rPr lang="en-US" sz="1400" b="1">
                          <a:latin typeface="Times New Roman"/>
                          <a:ea typeface="Calibri"/>
                          <a:cs typeface="Times New Roman"/>
                        </a:rPr>
                        <a:t>Moderate Reactive</a:t>
                      </a:r>
                      <a:endParaRPr lang="en-US" sz="1400" b="1">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a:latin typeface="Times New Roman"/>
                          <a:ea typeface="Calibri"/>
                          <a:cs typeface="Times New Roman"/>
                        </a:rPr>
                        <a:t>0.041% – 0.120%</a:t>
                      </a:r>
                      <a:endParaRPr lang="en-US" sz="1400" b="1">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dirty="0">
                          <a:latin typeface="Times New Roman"/>
                          <a:ea typeface="Calibri"/>
                          <a:cs typeface="Times New Roman"/>
                        </a:rPr>
                        <a:t>N/A*</a:t>
                      </a:r>
                      <a:endParaRPr lang="en-US" sz="1400" b="1"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indent="0" algn="l">
                        <a:lnSpc>
                          <a:spcPct val="200000"/>
                        </a:lnSpc>
                        <a:spcBef>
                          <a:spcPts val="0"/>
                        </a:spcBef>
                        <a:spcAft>
                          <a:spcPts val="0"/>
                        </a:spcAft>
                      </a:pPr>
                      <a:r>
                        <a:rPr lang="en-US" sz="1400" b="1">
                          <a:latin typeface="Times New Roman"/>
                          <a:ea typeface="Calibri"/>
                          <a:cs typeface="Times New Roman"/>
                        </a:rPr>
                        <a:t>High Reactive</a:t>
                      </a:r>
                      <a:endParaRPr lang="en-US" sz="1400" b="1">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a:latin typeface="Times New Roman"/>
                          <a:ea typeface="Calibri"/>
                          <a:cs typeface="Times New Roman"/>
                        </a:rPr>
                        <a:t>&gt; 0.121%-0.240%</a:t>
                      </a:r>
                      <a:endParaRPr lang="en-US" sz="1400" b="1">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400" b="1" dirty="0">
                          <a:latin typeface="Times New Roman"/>
                          <a:ea typeface="Calibri"/>
                          <a:cs typeface="Times New Roman"/>
                        </a:rPr>
                        <a:t>N/A*</a:t>
                      </a:r>
                      <a:endParaRPr lang="en-US" sz="1400" b="1"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indent="0" algn="l">
                        <a:lnSpc>
                          <a:spcPct val="200000"/>
                        </a:lnSpc>
                        <a:spcBef>
                          <a:spcPts val="0"/>
                        </a:spcBef>
                        <a:spcAft>
                          <a:spcPts val="0"/>
                        </a:spcAft>
                      </a:pPr>
                      <a:r>
                        <a:rPr lang="en-US" sz="1200">
                          <a:latin typeface="Times New Roman"/>
                          <a:ea typeface="Calibri"/>
                          <a:cs typeface="Times New Roman"/>
                        </a:rPr>
                        <a:t>Very Highly Reactive</a:t>
                      </a:r>
                      <a:endParaRPr lang="en-US" sz="12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200">
                          <a:latin typeface="Times New Roman"/>
                          <a:ea typeface="Calibri"/>
                          <a:cs typeface="Times New Roman"/>
                        </a:rPr>
                        <a:t>≥ 0.241%</a:t>
                      </a:r>
                      <a:endParaRPr lang="en-US" sz="120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200000"/>
                        </a:lnSpc>
                        <a:spcBef>
                          <a:spcPts val="0"/>
                        </a:spcBef>
                        <a:spcAft>
                          <a:spcPts val="0"/>
                        </a:spcAft>
                      </a:pPr>
                      <a:r>
                        <a:rPr lang="en-US" sz="1200" dirty="0">
                          <a:latin typeface="Times New Roman"/>
                          <a:ea typeface="Calibri"/>
                          <a:cs typeface="Times New Roman"/>
                        </a:rPr>
                        <a:t>N/A*</a:t>
                      </a:r>
                      <a:endParaRPr lang="en-US" sz="1200" dirty="0">
                        <a:latin typeface="Garamond"/>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787675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t>Evaluating SCMs in the MCPT</a:t>
            </a:r>
            <a:endParaRPr lang="en-US" sz="3300" dirty="0"/>
          </a:p>
        </p:txBody>
      </p:sp>
      <p:sp>
        <p:nvSpPr>
          <p:cNvPr id="4" name="Content Placeholder 3"/>
          <p:cNvSpPr>
            <a:spLocks noGrp="1"/>
          </p:cNvSpPr>
          <p:nvPr>
            <p:ph sz="half" idx="2"/>
          </p:nvPr>
        </p:nvSpPr>
        <p:spPr>
          <a:xfrm>
            <a:off x="457200" y="1600200"/>
            <a:ext cx="8229600" cy="4525963"/>
          </a:xfrm>
        </p:spPr>
        <p:txBody>
          <a:bodyPr/>
          <a:lstStyle/>
          <a:p>
            <a:r>
              <a:rPr lang="en-US" sz="2400" dirty="0" smtClean="0"/>
              <a:t>Three </a:t>
            </a:r>
            <a:r>
              <a:rPr lang="en-US" sz="2400" dirty="0"/>
              <a:t>fly </a:t>
            </a:r>
            <a:r>
              <a:rPr lang="en-US" sz="2400" dirty="0" smtClean="0"/>
              <a:t>ashes used</a:t>
            </a:r>
          </a:p>
          <a:p>
            <a:pPr marL="800100" lvl="1" indent="-342900">
              <a:buFont typeface="+mj-lt"/>
              <a:buAutoNum type="arabicPeriod"/>
            </a:pPr>
            <a:r>
              <a:rPr lang="en-US" sz="2400" b="1" dirty="0" smtClean="0"/>
              <a:t>Low-lime </a:t>
            </a:r>
            <a:r>
              <a:rPr lang="en-US" sz="2400" b="1" dirty="0"/>
              <a:t>fly </a:t>
            </a:r>
            <a:r>
              <a:rPr lang="en-US" sz="2400" b="1" dirty="0" smtClean="0"/>
              <a:t>ash </a:t>
            </a:r>
          </a:p>
          <a:p>
            <a:pPr marL="800100" lvl="1" indent="-342900">
              <a:buFont typeface="+mj-lt"/>
              <a:buAutoNum type="arabicPeriod"/>
            </a:pPr>
            <a:r>
              <a:rPr lang="en-US" sz="2400" b="1" dirty="0" smtClean="0"/>
              <a:t>intermediate-lime </a:t>
            </a:r>
            <a:r>
              <a:rPr lang="en-US" sz="2400" b="1" dirty="0"/>
              <a:t>fly </a:t>
            </a:r>
            <a:r>
              <a:rPr lang="en-US" sz="2400" b="1" dirty="0" smtClean="0"/>
              <a:t>ash,  and </a:t>
            </a:r>
          </a:p>
          <a:p>
            <a:pPr marL="800100" lvl="1" indent="-342900">
              <a:buFont typeface="+mj-lt"/>
              <a:buAutoNum type="arabicPeriod"/>
            </a:pPr>
            <a:r>
              <a:rPr lang="en-US" sz="2400" b="1" dirty="0" smtClean="0"/>
              <a:t>high-lime </a:t>
            </a:r>
            <a:r>
              <a:rPr lang="en-US" sz="2400" b="1" dirty="0"/>
              <a:t>fly ash </a:t>
            </a:r>
            <a:endParaRPr lang="en-US" sz="2400" b="1" dirty="0" smtClean="0"/>
          </a:p>
          <a:p>
            <a:endParaRPr lang="en-US" sz="2400" dirty="0" smtClean="0"/>
          </a:p>
          <a:p>
            <a:r>
              <a:rPr lang="en-US" sz="2400" dirty="0" smtClean="0"/>
              <a:t>All were </a:t>
            </a:r>
            <a:r>
              <a:rPr lang="en-US" sz="2400" dirty="0"/>
              <a:t>used at a dosage of 25% by mass replacement of cement </a:t>
            </a:r>
            <a:endParaRPr lang="en-US" sz="2400" dirty="0" smtClean="0"/>
          </a:p>
          <a:p>
            <a:r>
              <a:rPr lang="en-US" sz="2400" dirty="0"/>
              <a:t>Later nine different fly ashes (3 high-lime -HL, 3 low-lime-LL and 3 intermediate-lime- IL fly ashes) at 25% cement replacement levels were investigated</a:t>
            </a:r>
          </a:p>
          <a:p>
            <a:endParaRPr lang="en-US" sz="2400"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5000" y="1600200"/>
            <a:ext cx="184785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45</a:t>
            </a:fld>
            <a:endParaRPr lang="en-US" dirty="0"/>
          </a:p>
        </p:txBody>
      </p:sp>
    </p:spTree>
    <p:extLst>
      <p:ext uri="{BB962C8B-B14F-4D97-AF65-F5344CB8AC3E}">
        <p14:creationId xmlns:p14="http://schemas.microsoft.com/office/powerpoint/2010/main" xmlns="" val="22200959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Nine different fly ashes (3 high-lime, 3 low-lime and 3 intermediate-lime fly ashes) at 25% cement replacement </a:t>
            </a:r>
            <a:r>
              <a:rPr lang="en-US" sz="2900" dirty="0" smtClean="0"/>
              <a:t>levels</a:t>
            </a:r>
            <a:endParaRPr lang="en-US" sz="2900" dirty="0"/>
          </a:p>
        </p:txBody>
      </p:sp>
      <p:sp>
        <p:nvSpPr>
          <p:cNvPr id="4" name="TextBox 3"/>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46</a:t>
            </a:fld>
            <a:endParaRPr lang="en-US" dirty="0"/>
          </a:p>
        </p:txBody>
      </p:sp>
      <p:graphicFrame>
        <p:nvGraphicFramePr>
          <p:cNvPr id="7" name="Chart 6"/>
          <p:cNvGraphicFramePr/>
          <p:nvPr/>
        </p:nvGraphicFramePr>
        <p:xfrm>
          <a:off x="762000" y="1447800"/>
          <a:ext cx="7610475" cy="4686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8815178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b="1" dirty="0" smtClean="0"/>
              <a:t>Lime Content vs. % Expansion at 56 Days at 25% replacement levels for nine fly ashes </a:t>
            </a:r>
            <a:endParaRPr lang="en-US" sz="2700" dirty="0"/>
          </a:p>
        </p:txBody>
      </p:sp>
      <p:graphicFrame>
        <p:nvGraphicFramePr>
          <p:cNvPr id="7" name="Chart 6"/>
          <p:cNvGraphicFramePr/>
          <p:nvPr/>
        </p:nvGraphicFramePr>
        <p:xfrm>
          <a:off x="1447800" y="1600200"/>
          <a:ext cx="6700837" cy="43005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8077200" cy="4525963"/>
          </a:xfrm>
        </p:spPr>
        <p:txBody>
          <a:bodyPr/>
          <a:lstStyle/>
          <a:p>
            <a:pPr algn="just"/>
            <a:r>
              <a:rPr lang="en-US" sz="2400" dirty="0"/>
              <a:t>Spratt limestone as reactive aggregate  </a:t>
            </a:r>
            <a:endParaRPr lang="en-US" sz="2400" baseline="-25000" dirty="0"/>
          </a:p>
          <a:p>
            <a:pPr algn="just"/>
            <a:endParaRPr lang="en-US" sz="2400" dirty="0" smtClean="0"/>
          </a:p>
          <a:p>
            <a:pPr marL="0" indent="0" algn="just">
              <a:buNone/>
            </a:pPr>
            <a:r>
              <a:rPr lang="en-US" sz="2400" dirty="0" smtClean="0"/>
              <a:t>Mass </a:t>
            </a:r>
            <a:r>
              <a:rPr lang="en-US" sz="2400" dirty="0"/>
              <a:t>replacement of cement</a:t>
            </a:r>
            <a:endParaRPr lang="en-US" sz="2400" dirty="0" smtClean="0"/>
          </a:p>
          <a:p>
            <a:pPr algn="just"/>
            <a:r>
              <a:rPr lang="en-US" sz="2400" dirty="0" smtClean="0"/>
              <a:t>Slag was used </a:t>
            </a:r>
            <a:r>
              <a:rPr lang="en-US" sz="2400" dirty="0"/>
              <a:t>at a dosage of </a:t>
            </a:r>
            <a:r>
              <a:rPr lang="en-US" sz="2400" dirty="0" smtClean="0"/>
              <a:t>40% </a:t>
            </a:r>
          </a:p>
          <a:p>
            <a:pPr algn="just"/>
            <a:r>
              <a:rPr lang="en-US" sz="2400" dirty="0" smtClean="0"/>
              <a:t>Metakaolin </a:t>
            </a:r>
            <a:r>
              <a:rPr lang="en-US" sz="2400" dirty="0"/>
              <a:t>was used at a dosage of </a:t>
            </a:r>
            <a:r>
              <a:rPr lang="en-US" sz="2400" dirty="0" smtClean="0"/>
              <a:t>10% </a:t>
            </a:r>
            <a:endParaRPr lang="en-US" sz="2400" dirty="0"/>
          </a:p>
          <a:p>
            <a:pPr algn="just"/>
            <a:r>
              <a:rPr lang="en-US" sz="2400" dirty="0" smtClean="0"/>
              <a:t>Silica Fume </a:t>
            </a:r>
            <a:r>
              <a:rPr lang="en-US" sz="2400" dirty="0"/>
              <a:t>was used at a dosage of 10% </a:t>
            </a:r>
          </a:p>
          <a:p>
            <a:pPr marL="0" indent="0" algn="just">
              <a:buNone/>
            </a:pPr>
            <a:endParaRPr lang="en-US" sz="2400" dirty="0" smtClean="0"/>
          </a:p>
          <a:p>
            <a:pPr marL="0" indent="0" algn="just">
              <a:buNone/>
            </a:pPr>
            <a:r>
              <a:rPr lang="en-US" sz="2400" dirty="0" smtClean="0"/>
              <a:t>Additionally LiNO</a:t>
            </a:r>
            <a:r>
              <a:rPr lang="en-US" sz="2400" baseline="-25000" dirty="0" smtClean="0"/>
              <a:t>3 </a:t>
            </a:r>
            <a:r>
              <a:rPr lang="en-US" sz="2400" dirty="0" smtClean="0"/>
              <a:t>was </a:t>
            </a:r>
            <a:r>
              <a:rPr lang="en-US" sz="2400" dirty="0"/>
              <a:t>used at a dosage of </a:t>
            </a:r>
            <a:r>
              <a:rPr lang="en-US" sz="2400" dirty="0" smtClean="0"/>
              <a:t>100% </a:t>
            </a:r>
          </a:p>
        </p:txBody>
      </p:sp>
      <p:sp>
        <p:nvSpPr>
          <p:cNvPr id="4" name="Title 1"/>
          <p:cNvSpPr>
            <a:spLocks noGrp="1"/>
          </p:cNvSpPr>
          <p:nvPr>
            <p:ph type="title"/>
          </p:nvPr>
        </p:nvSpPr>
        <p:spPr>
          <a:xfrm>
            <a:off x="457200" y="274638"/>
            <a:ext cx="8229600" cy="1143000"/>
          </a:xfrm>
        </p:spPr>
        <p:txBody>
          <a:bodyPr/>
          <a:lstStyle/>
          <a:p>
            <a:r>
              <a:rPr lang="en-US" sz="2900" dirty="0"/>
              <a:t>Effectiveness of S</a:t>
            </a:r>
            <a:r>
              <a:rPr lang="en-US" sz="2900" dirty="0" smtClean="0"/>
              <a:t>lag, Meta-kaolin, Silica fume and LiNO</a:t>
            </a:r>
            <a:r>
              <a:rPr lang="en-US" sz="2900" baseline="-25000" dirty="0" smtClean="0"/>
              <a:t>3</a:t>
            </a:r>
            <a:r>
              <a:rPr lang="en-US" sz="2900" dirty="0" smtClean="0"/>
              <a:t> </a:t>
            </a:r>
            <a:r>
              <a:rPr lang="en-US" sz="2900" dirty="0"/>
              <a:t>in mitigating </a:t>
            </a:r>
            <a:r>
              <a:rPr lang="en-US" sz="2900" dirty="0" smtClean="0"/>
              <a:t>ASR</a:t>
            </a:r>
            <a:endParaRPr lang="en-US" sz="29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91567" y="1497152"/>
            <a:ext cx="1448588" cy="1160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91567" y="2971800"/>
            <a:ext cx="152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91567" y="4595668"/>
            <a:ext cx="1552433" cy="1328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57500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smtClean="0"/>
              <a:t>Effectiveness of Slag, Meta-kaolin, Silica fume and LiNO</a:t>
            </a:r>
            <a:r>
              <a:rPr lang="en-US" sz="2900" baseline="-25000" dirty="0" smtClean="0"/>
              <a:t>3</a:t>
            </a:r>
            <a:r>
              <a:rPr lang="en-US" sz="2900" dirty="0" smtClean="0"/>
              <a:t> </a:t>
            </a:r>
            <a:r>
              <a:rPr lang="en-US" sz="2900" dirty="0"/>
              <a:t>in mitigating ASR in </a:t>
            </a:r>
            <a:r>
              <a:rPr lang="en-US" sz="2900" dirty="0" smtClean="0"/>
              <a:t>MCPT</a:t>
            </a:r>
            <a:endParaRPr lang="en-US" sz="2900" dirty="0"/>
          </a:p>
        </p:txBody>
      </p:sp>
      <p:cxnSp>
        <p:nvCxnSpPr>
          <p:cNvPr id="11" name="AutoShape 3"/>
          <p:cNvCxnSpPr>
            <a:cxnSpLocks noChangeShapeType="1"/>
          </p:cNvCxnSpPr>
          <p:nvPr/>
        </p:nvCxnSpPr>
        <p:spPr bwMode="auto">
          <a:xfrm flipV="1">
            <a:off x="6248400" y="2362200"/>
            <a:ext cx="0" cy="3276600"/>
          </a:xfrm>
          <a:prstGeom prst="straightConnector1">
            <a:avLst/>
          </a:prstGeom>
          <a:noFill/>
          <a:ln w="28575">
            <a:solidFill>
              <a:srgbClr val="000000"/>
            </a:solidFill>
            <a:prstDash val="dash"/>
            <a:round/>
            <a:headEnd/>
            <a:tailEnd/>
          </a:ln>
          <a:extLst>
            <a:ext uri="{909E8E84-426E-40DD-AFC4-6F175D3DCCD1}">
              <a14:hiddenFill xmlns:a14="http://schemas.microsoft.com/office/drawing/2010/main" xmlns="">
                <a:noFill/>
              </a14:hiddenFill>
            </a:ext>
          </a:extLst>
        </p:spPr>
      </p:cxnSp>
      <p:graphicFrame>
        <p:nvGraphicFramePr>
          <p:cNvPr id="8" name="Chart 7"/>
          <p:cNvGraphicFramePr>
            <a:graphicFrameLocks/>
          </p:cNvGraphicFramePr>
          <p:nvPr>
            <p:extLst>
              <p:ext uri="{D42A27DB-BD31-4B8C-83A1-F6EECF244321}">
                <p14:modId xmlns:p14="http://schemas.microsoft.com/office/powerpoint/2010/main" xmlns="" val="4283313"/>
              </p:ext>
            </p:extLst>
          </p:nvPr>
        </p:nvGraphicFramePr>
        <p:xfrm>
          <a:off x="152400" y="1981200"/>
          <a:ext cx="9193840" cy="426864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086600" y="6488668"/>
            <a:ext cx="1828800" cy="369332"/>
          </a:xfrm>
          <a:prstGeom prst="rect">
            <a:avLst/>
          </a:prstGeom>
          <a:noFill/>
        </p:spPr>
        <p:txBody>
          <a:bodyPr wrap="square" rtlCol="0">
            <a:spAutoFit/>
          </a:bodyPr>
          <a:lstStyle/>
          <a:p>
            <a:pPr algn="r"/>
            <a:fld id="{DBFF2C16-BC7C-4643-8BE1-F86383DFD474}" type="slidenum">
              <a:rPr lang="en-US" smtClean="0"/>
              <a:pPr algn="r"/>
              <a:t>49</a:t>
            </a:fld>
            <a:endParaRPr lang="en-US" dirty="0"/>
          </a:p>
        </p:txBody>
      </p:sp>
    </p:spTree>
    <p:extLst>
      <p:ext uri="{BB962C8B-B14F-4D97-AF65-F5344CB8AC3E}">
        <p14:creationId xmlns:p14="http://schemas.microsoft.com/office/powerpoint/2010/main" xmlns="" val="2839722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384871" y="685800"/>
            <a:ext cx="8759129" cy="538609"/>
          </a:xfrm>
          <a:prstGeom prst="rect">
            <a:avLst/>
          </a:prstGeom>
          <a:noFill/>
          <a:ln w="9525">
            <a:noFill/>
            <a:miter lim="800000"/>
            <a:headEnd/>
            <a:tailEnd/>
          </a:ln>
        </p:spPr>
        <p:txBody>
          <a:bodyPr wrap="none">
            <a:spAutoFit/>
          </a:bodyPr>
          <a:lstStyle/>
          <a:p>
            <a:r>
              <a:rPr lang="en-US" sz="2900" dirty="0" smtClean="0">
                <a:solidFill>
                  <a:srgbClr val="002060"/>
                </a:solidFill>
              </a:rPr>
              <a:t>Creation of alkali-silica gel and cracking of concrete </a:t>
            </a:r>
            <a:endParaRPr lang="en-US" sz="2900" dirty="0"/>
          </a:p>
        </p:txBody>
      </p:sp>
      <p:pic>
        <p:nvPicPr>
          <p:cNvPr id="143364" name="cracking.avi">
            <a:hlinkClick r:id="" action="ppaction://media"/>
          </p:cNvPr>
          <p:cNvPicPr>
            <a:picLocks noRot="1" noChangeAspect="1" noChangeArrowheads="1"/>
          </p:cNvPicPr>
          <p:nvPr>
            <a:videoFile r:link="rId1"/>
          </p:nvPr>
        </p:nvPicPr>
        <p:blipFill>
          <a:blip r:embed="rId3" cstate="print"/>
          <a:srcRect/>
          <a:stretch>
            <a:fillRect/>
          </a:stretch>
        </p:blipFill>
        <p:spPr bwMode="auto">
          <a:xfrm>
            <a:off x="5181600" y="1447800"/>
            <a:ext cx="3429000" cy="2493818"/>
          </a:xfrm>
          <a:prstGeom prst="rect">
            <a:avLst/>
          </a:prstGeom>
          <a:noFill/>
          <a:ln w="9525">
            <a:noFill/>
            <a:miter lim="800000"/>
            <a:headEnd/>
            <a:tailEnd/>
          </a:ln>
        </p:spPr>
      </p:pic>
      <p:pic>
        <p:nvPicPr>
          <p:cNvPr id="5" name="Picture 1029" descr="C:\My Documents\Job\close up crack 011203 COPY.jpg"/>
          <p:cNvPicPr>
            <a:picLocks noChangeAspect="1" noChangeArrowheads="1"/>
          </p:cNvPicPr>
          <p:nvPr/>
        </p:nvPicPr>
        <p:blipFill>
          <a:blip r:embed="rId4" cstate="print"/>
          <a:srcRect/>
          <a:stretch>
            <a:fillRect/>
          </a:stretch>
        </p:blipFill>
        <p:spPr bwMode="auto">
          <a:xfrm>
            <a:off x="1676400" y="3962400"/>
            <a:ext cx="3149600" cy="2362200"/>
          </a:xfrm>
          <a:prstGeom prst="rect">
            <a:avLst/>
          </a:prstGeom>
          <a:noFill/>
          <a:ln w="9525">
            <a:noFill/>
            <a:miter lim="800000"/>
            <a:headEnd/>
            <a:tailEnd/>
          </a:ln>
        </p:spPr>
      </p:pic>
      <p:pic>
        <p:nvPicPr>
          <p:cNvPr id="6" name="Picture 4" descr="C:\My Documents\Job\Gel Expansion.jpg"/>
          <p:cNvPicPr>
            <a:picLocks noChangeAspect="1" noChangeArrowheads="1"/>
          </p:cNvPicPr>
          <p:nvPr/>
        </p:nvPicPr>
        <p:blipFill>
          <a:blip r:embed="rId5" cstate="print"/>
          <a:srcRect/>
          <a:stretch>
            <a:fillRect/>
          </a:stretch>
        </p:blipFill>
        <p:spPr bwMode="auto">
          <a:xfrm>
            <a:off x="1600200" y="1447800"/>
            <a:ext cx="3484724" cy="2438400"/>
          </a:xfrm>
          <a:prstGeom prst="rect">
            <a:avLst/>
          </a:prstGeom>
          <a:noFill/>
        </p:spPr>
      </p:pic>
      <p:pic>
        <p:nvPicPr>
          <p:cNvPr id="7" name="Picture 8" descr="C:\My Documents\research\tutorial\highway pics\crack4.jpg"/>
          <p:cNvPicPr>
            <a:picLocks noChangeAspect="1" noChangeArrowheads="1"/>
          </p:cNvPicPr>
          <p:nvPr/>
        </p:nvPicPr>
        <p:blipFill>
          <a:blip r:embed="rId6" cstate="print"/>
          <a:srcRect l="13043" t="11594" b="7246"/>
          <a:stretch>
            <a:fillRect/>
          </a:stretch>
        </p:blipFill>
        <p:spPr bwMode="auto">
          <a:xfrm>
            <a:off x="5257800" y="4038600"/>
            <a:ext cx="3330483" cy="2331703"/>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336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3364"/>
                                        </p:tgtEl>
                                      </p:cBhvr>
                                    </p:cmd>
                                  </p:childTnLst>
                                </p:cTn>
                              </p:par>
                            </p:childTnLst>
                          </p:cTn>
                        </p:par>
                      </p:childTnLst>
                    </p:cTn>
                  </p:par>
                </p:childTnLst>
              </p:cTn>
              <p:nextCondLst>
                <p:cond evt="onClick" delay="0">
                  <p:tgtEl>
                    <p:spTgt spid="143364"/>
                  </p:tgtEl>
                </p:cond>
              </p:nextCondLst>
            </p:seq>
            <p:video>
              <p:cMediaNode>
                <p:cTn id="7" fill="hold" display="0">
                  <p:stCondLst>
                    <p:cond delay="indefinite"/>
                  </p:stCondLst>
                  <p:endCondLst>
                    <p:cond evt="onNext" delay="0">
                      <p:tgtEl>
                        <p:sldTgt/>
                      </p:tgtEl>
                    </p:cond>
                    <p:cond evt="onPrev" delay="0">
                      <p:tgtEl>
                        <p:sldTgt/>
                      </p:tgtEl>
                    </p:cond>
                  </p:endCondLst>
                </p:cTn>
                <p:tgtEl>
                  <p:spTgt spid="143364"/>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MCPT Method and AASHTO Code</a:t>
            </a:r>
            <a:endParaRPr lang="en-US" dirty="0"/>
          </a:p>
        </p:txBody>
      </p:sp>
      <p:sp>
        <p:nvSpPr>
          <p:cNvPr id="3" name="Content Placeholder 2"/>
          <p:cNvSpPr>
            <a:spLocks noGrp="1"/>
          </p:cNvSpPr>
          <p:nvPr>
            <p:ph idx="1"/>
          </p:nvPr>
        </p:nvSpPr>
        <p:spPr>
          <a:xfrm>
            <a:off x="457200" y="1752600"/>
            <a:ext cx="8229600" cy="4525963"/>
          </a:xfrm>
        </p:spPr>
        <p:txBody>
          <a:bodyPr/>
          <a:lstStyle/>
          <a:p>
            <a:r>
              <a:rPr lang="en-US" sz="2400" dirty="0" smtClean="0"/>
              <a:t>Round Robin Testing of MCPT -conducted across six labs:</a:t>
            </a:r>
          </a:p>
          <a:p>
            <a:pPr lvl="1"/>
            <a:r>
              <a:rPr lang="en-US" sz="2000" dirty="0" smtClean="0"/>
              <a:t>Nebraska DOT( Department of Transportation)</a:t>
            </a:r>
          </a:p>
          <a:p>
            <a:pPr lvl="1"/>
            <a:r>
              <a:rPr lang="en-US" sz="2000" dirty="0" smtClean="0"/>
              <a:t>Delaware DOT</a:t>
            </a:r>
          </a:p>
          <a:p>
            <a:pPr lvl="1"/>
            <a:r>
              <a:rPr lang="en-US" sz="2000" dirty="0" smtClean="0"/>
              <a:t>Turner-Fairbanks Highway Research Center, FHWA</a:t>
            </a:r>
          </a:p>
          <a:p>
            <a:pPr lvl="1"/>
            <a:r>
              <a:rPr lang="en-US" sz="2000" dirty="0" smtClean="0"/>
              <a:t>Purdue University</a:t>
            </a:r>
          </a:p>
          <a:p>
            <a:pPr lvl="1"/>
            <a:r>
              <a:rPr lang="en-US" sz="2000" dirty="0" smtClean="0"/>
              <a:t>Bowser </a:t>
            </a:r>
            <a:r>
              <a:rPr lang="en-US" sz="2000" dirty="0" err="1" smtClean="0"/>
              <a:t>Morner</a:t>
            </a:r>
            <a:r>
              <a:rPr lang="en-US" sz="2000" dirty="0" smtClean="0"/>
              <a:t>, Inc.</a:t>
            </a:r>
          </a:p>
          <a:p>
            <a:pPr lvl="1"/>
            <a:r>
              <a:rPr lang="en-US" sz="2000" dirty="0" smtClean="0"/>
              <a:t>Clemson University</a:t>
            </a:r>
          </a:p>
          <a:p>
            <a:pPr lvl="1"/>
            <a:endParaRPr lang="en-US" sz="2000" dirty="0"/>
          </a:p>
          <a:p>
            <a:r>
              <a:rPr lang="en-US" sz="2400" dirty="0" smtClean="0"/>
              <a:t>AASHTO adopted Miniature Concrete Prism Test as a provisional test  </a:t>
            </a:r>
            <a:r>
              <a:rPr lang="en-US" sz="2400" b="1" i="1" dirty="0" smtClean="0"/>
              <a:t>standard AASHTO TP 111 </a:t>
            </a:r>
            <a:r>
              <a:rPr lang="en-US" sz="2400" dirty="0" smtClean="0"/>
              <a:t>in 2014.</a:t>
            </a:r>
          </a:p>
        </p:txBody>
      </p:sp>
    </p:spTree>
    <p:extLst>
      <p:ext uri="{BB962C8B-B14F-4D97-AF65-F5344CB8AC3E}">
        <p14:creationId xmlns="" xmlns:p14="http://schemas.microsoft.com/office/powerpoint/2010/main" val="27098156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ussu.co.uk/files/minisites/1443/faq(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txBox="1">
            <a:spLocks noChangeArrowheads="1"/>
          </p:cNvSpPr>
          <p:nvPr/>
        </p:nvSpPr>
        <p:spPr bwMode="auto">
          <a:xfrm>
            <a:off x="914400" y="3124199"/>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6000" b="1" dirty="0" smtClean="0"/>
              <a:t>Questions?</a:t>
            </a:r>
          </a:p>
        </p:txBody>
      </p:sp>
      <p:sp>
        <p:nvSpPr>
          <p:cNvPr id="6" name="Rectangle 5"/>
          <p:cNvSpPr/>
          <p:nvPr/>
        </p:nvSpPr>
        <p:spPr>
          <a:xfrm>
            <a:off x="3124200" y="4191000"/>
            <a:ext cx="2837636" cy="384721"/>
          </a:xfrm>
          <a:prstGeom prst="rect">
            <a:avLst/>
          </a:prstGeom>
        </p:spPr>
        <p:txBody>
          <a:bodyPr wrap="none">
            <a:spAutoFit/>
          </a:bodyPr>
          <a:lstStyle/>
          <a:p>
            <a:pPr>
              <a:defRPr/>
            </a:pPr>
            <a:r>
              <a:rPr lang="en-US" sz="1900" b="1" dirty="0" smtClean="0">
                <a:hlinkClick r:id="rId3"/>
              </a:rPr>
              <a:t>elatife@g.clemson.edu</a:t>
            </a:r>
            <a:endParaRPr lang="en-US" sz="1900" b="1" dirty="0" smtClean="0"/>
          </a:p>
        </p:txBody>
      </p:sp>
    </p:spTree>
    <p:extLst>
      <p:ext uri="{BB962C8B-B14F-4D97-AF65-F5344CB8AC3E}">
        <p14:creationId xmlns="" xmlns:p14="http://schemas.microsoft.com/office/powerpoint/2010/main" val="2559216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p:cNvPicPr>
            <a:picLocks noChangeAspect="1" noChangeArrowheads="1"/>
          </p:cNvPicPr>
          <p:nvPr/>
        </p:nvPicPr>
        <p:blipFill>
          <a:blip r:embed="rId2" cstate="print"/>
          <a:srcRect/>
          <a:stretch>
            <a:fillRect/>
          </a:stretch>
        </p:blipFill>
        <p:spPr bwMode="auto">
          <a:xfrm>
            <a:off x="4419600" y="1447800"/>
            <a:ext cx="4038600" cy="2514600"/>
          </a:xfrm>
          <a:prstGeom prst="rect">
            <a:avLst/>
          </a:prstGeom>
          <a:noFill/>
          <a:ln w="9525">
            <a:noFill/>
            <a:miter lim="800000"/>
            <a:headEnd/>
            <a:tailEnd/>
          </a:ln>
        </p:spPr>
      </p:pic>
      <p:sp>
        <p:nvSpPr>
          <p:cNvPr id="51203" name="Title 1"/>
          <p:cNvSpPr>
            <a:spLocks noGrp="1"/>
          </p:cNvSpPr>
          <p:nvPr>
            <p:ph type="title"/>
          </p:nvPr>
        </p:nvSpPr>
        <p:spPr>
          <a:xfrm>
            <a:off x="381000" y="457200"/>
            <a:ext cx="8229600" cy="639763"/>
          </a:xfrm>
        </p:spPr>
        <p:txBody>
          <a:bodyPr/>
          <a:lstStyle/>
          <a:p>
            <a:pPr eaLnBrk="1" hangingPunct="1"/>
            <a:r>
              <a:rPr lang="en-US" sz="2800" dirty="0" smtClean="0"/>
              <a:t>SEM images of ASR gel within Spratt Limestone </a:t>
            </a:r>
          </a:p>
        </p:txBody>
      </p:sp>
      <p:pic>
        <p:nvPicPr>
          <p:cNvPr id="51204" name="Content Placeholder 3" descr="File16.TIF"/>
          <p:cNvPicPr>
            <a:picLocks noGrp="1" noChangeAspect="1"/>
          </p:cNvPicPr>
          <p:nvPr>
            <p:ph idx="1"/>
          </p:nvPr>
        </p:nvPicPr>
        <p:blipFill>
          <a:blip r:embed="rId3" cstate="print"/>
          <a:srcRect/>
          <a:stretch>
            <a:fillRect/>
          </a:stretch>
        </p:blipFill>
        <p:spPr>
          <a:xfrm>
            <a:off x="1219200" y="1524000"/>
            <a:ext cx="3276600" cy="2457450"/>
          </a:xfrm>
        </p:spPr>
      </p:pic>
      <p:pic>
        <p:nvPicPr>
          <p:cNvPr id="51205" name="Picture 4" descr="File15.TIF"/>
          <p:cNvPicPr>
            <a:picLocks noChangeAspect="1"/>
          </p:cNvPicPr>
          <p:nvPr/>
        </p:nvPicPr>
        <p:blipFill>
          <a:blip r:embed="rId4" cstate="print"/>
          <a:srcRect/>
          <a:stretch>
            <a:fillRect/>
          </a:stretch>
        </p:blipFill>
        <p:spPr bwMode="auto">
          <a:xfrm>
            <a:off x="1295400" y="4038600"/>
            <a:ext cx="3200400" cy="2400300"/>
          </a:xfrm>
          <a:prstGeom prst="rect">
            <a:avLst/>
          </a:prstGeom>
          <a:noFill/>
          <a:ln w="9525">
            <a:noFill/>
            <a:miter lim="800000"/>
            <a:headEnd/>
            <a:tailEnd/>
          </a:ln>
        </p:spPr>
      </p:pic>
      <p:pic>
        <p:nvPicPr>
          <p:cNvPr id="51206" name="Picture 5" descr="SP-L6.TIF"/>
          <p:cNvPicPr>
            <a:picLocks noChangeAspect="1"/>
          </p:cNvPicPr>
          <p:nvPr/>
        </p:nvPicPr>
        <p:blipFill>
          <a:blip r:embed="rId5" cstate="print"/>
          <a:srcRect/>
          <a:stretch>
            <a:fillRect/>
          </a:stretch>
        </p:blipFill>
        <p:spPr bwMode="auto">
          <a:xfrm>
            <a:off x="4800600" y="3962400"/>
            <a:ext cx="327660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274638"/>
            <a:ext cx="8229600" cy="563562"/>
          </a:xfrm>
        </p:spPr>
        <p:txBody>
          <a:bodyPr/>
          <a:lstStyle/>
          <a:p>
            <a:pPr eaLnBrk="1" hangingPunct="1"/>
            <a:r>
              <a:rPr lang="en-US" sz="2800" dirty="0" smtClean="0"/>
              <a:t>Microstructure of Spratt MC Prism (100% RH)</a:t>
            </a:r>
          </a:p>
        </p:txBody>
      </p:sp>
      <p:pic>
        <p:nvPicPr>
          <p:cNvPr id="84994" name="Picture 5"/>
          <p:cNvPicPr>
            <a:picLocks noChangeAspect="1" noChangeArrowheads="1"/>
          </p:cNvPicPr>
          <p:nvPr/>
        </p:nvPicPr>
        <p:blipFill>
          <a:blip r:embed="rId2" cstate="print"/>
          <a:srcRect/>
          <a:stretch>
            <a:fillRect/>
          </a:stretch>
        </p:blipFill>
        <p:spPr bwMode="auto">
          <a:xfrm>
            <a:off x="0" y="1600200"/>
            <a:ext cx="4800600" cy="3276600"/>
          </a:xfrm>
          <a:prstGeom prst="rect">
            <a:avLst/>
          </a:prstGeom>
          <a:noFill/>
          <a:ln w="9525">
            <a:noFill/>
            <a:miter lim="800000"/>
            <a:headEnd/>
            <a:tailEnd/>
          </a:ln>
        </p:spPr>
      </p:pic>
      <p:pic>
        <p:nvPicPr>
          <p:cNvPr id="84995" name="Picture 4"/>
          <p:cNvPicPr>
            <a:picLocks noChangeAspect="1" noChangeArrowheads="1"/>
          </p:cNvPicPr>
          <p:nvPr/>
        </p:nvPicPr>
        <p:blipFill>
          <a:blip r:embed="rId3" cstate="print"/>
          <a:srcRect/>
          <a:stretch>
            <a:fillRect/>
          </a:stretch>
        </p:blipFill>
        <p:spPr bwMode="auto">
          <a:xfrm>
            <a:off x="4419600" y="1600200"/>
            <a:ext cx="44196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274638"/>
            <a:ext cx="8229600" cy="487362"/>
          </a:xfrm>
        </p:spPr>
        <p:txBody>
          <a:bodyPr/>
          <a:lstStyle/>
          <a:p>
            <a:pPr eaLnBrk="1" hangingPunct="1"/>
            <a:r>
              <a:rPr lang="en-US" sz="2400" dirty="0" smtClean="0"/>
              <a:t>Microstructure of Spratt MC Prisms Soaked in1N </a:t>
            </a:r>
            <a:r>
              <a:rPr lang="en-US" sz="2400" dirty="0" err="1" smtClean="0"/>
              <a:t>NaOH</a:t>
            </a:r>
            <a:endParaRPr lang="en-US" sz="2400" dirty="0" smtClean="0"/>
          </a:p>
        </p:txBody>
      </p:sp>
      <p:pic>
        <p:nvPicPr>
          <p:cNvPr id="86018" name="Picture 2" descr="H:\FHWA SEM-EDX\SEM-Images taken by- Dr Prasad July 2009\L3-SP-SEM\L3-SP-2.JPG"/>
          <p:cNvPicPr>
            <a:picLocks noGrp="1" noChangeAspect="1" noChangeArrowheads="1"/>
          </p:cNvPicPr>
          <p:nvPr>
            <p:ph idx="1"/>
          </p:nvPr>
        </p:nvPicPr>
        <p:blipFill>
          <a:blip r:embed="rId2" cstate="print"/>
          <a:srcRect/>
          <a:stretch>
            <a:fillRect/>
          </a:stretch>
        </p:blipFill>
        <p:spPr>
          <a:xfrm>
            <a:off x="1143000" y="1447800"/>
            <a:ext cx="3505200" cy="2628900"/>
          </a:xfrm>
        </p:spPr>
      </p:pic>
      <p:pic>
        <p:nvPicPr>
          <p:cNvPr id="86019" name="Picture 3" descr="H:\FHWA SEM-EDX\SEM-Images taken by- Dr Prasad July 2009\L3-SP-SEM\L3-SP-5.JPG"/>
          <p:cNvPicPr>
            <a:picLocks noChangeAspect="1" noChangeArrowheads="1"/>
          </p:cNvPicPr>
          <p:nvPr/>
        </p:nvPicPr>
        <p:blipFill>
          <a:blip r:embed="rId3" cstate="print"/>
          <a:srcRect/>
          <a:stretch>
            <a:fillRect/>
          </a:stretch>
        </p:blipFill>
        <p:spPr bwMode="auto">
          <a:xfrm>
            <a:off x="4800600" y="1447800"/>
            <a:ext cx="3505200" cy="2628900"/>
          </a:xfrm>
          <a:prstGeom prst="rect">
            <a:avLst/>
          </a:prstGeom>
          <a:noFill/>
          <a:ln w="9525">
            <a:noFill/>
            <a:miter lim="800000"/>
            <a:headEnd/>
            <a:tailEnd/>
          </a:ln>
        </p:spPr>
      </p:pic>
      <p:pic>
        <p:nvPicPr>
          <p:cNvPr id="86020" name="Picture 5"/>
          <p:cNvPicPr>
            <a:picLocks noChangeAspect="1" noChangeArrowheads="1"/>
          </p:cNvPicPr>
          <p:nvPr/>
        </p:nvPicPr>
        <p:blipFill>
          <a:blip r:embed="rId4" cstate="print"/>
          <a:srcRect/>
          <a:stretch>
            <a:fillRect/>
          </a:stretch>
        </p:blipFill>
        <p:spPr bwMode="auto">
          <a:xfrm>
            <a:off x="4800600" y="4114800"/>
            <a:ext cx="3505200" cy="2743200"/>
          </a:xfrm>
          <a:prstGeom prst="rect">
            <a:avLst/>
          </a:prstGeom>
          <a:noFill/>
          <a:ln w="9525">
            <a:noFill/>
            <a:miter lim="800000"/>
            <a:headEnd/>
            <a:tailEnd/>
          </a:ln>
        </p:spPr>
      </p:pic>
      <p:pic>
        <p:nvPicPr>
          <p:cNvPr id="86021" name="Picture 4" descr="H:\FHWA SEM-EDX\SEM-Images taken by- Dr Prasad July 2009\L3-SP-SEM\L3-SP-3.JPG"/>
          <p:cNvPicPr>
            <a:picLocks noChangeAspect="1" noChangeArrowheads="1"/>
          </p:cNvPicPr>
          <p:nvPr/>
        </p:nvPicPr>
        <p:blipFill>
          <a:blip r:embed="rId5" cstate="print"/>
          <a:srcRect/>
          <a:stretch>
            <a:fillRect/>
          </a:stretch>
        </p:blipFill>
        <p:spPr bwMode="auto">
          <a:xfrm>
            <a:off x="1143000" y="4114800"/>
            <a:ext cx="35052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3"/>
          <p:cNvPicPr>
            <a:picLocks noChangeAspect="1" noChangeArrowheads="1"/>
          </p:cNvPicPr>
          <p:nvPr/>
        </p:nvPicPr>
        <p:blipFill>
          <a:blip r:embed="rId2" cstate="print"/>
          <a:srcRect/>
          <a:stretch>
            <a:fillRect/>
          </a:stretch>
        </p:blipFill>
        <p:spPr bwMode="auto">
          <a:xfrm>
            <a:off x="4648200" y="1981200"/>
            <a:ext cx="4403725" cy="2844800"/>
          </a:xfrm>
          <a:prstGeom prst="rect">
            <a:avLst/>
          </a:prstGeom>
          <a:noFill/>
          <a:ln w="9525">
            <a:noFill/>
            <a:miter lim="800000"/>
            <a:headEnd/>
            <a:tailEnd/>
          </a:ln>
        </p:spPr>
      </p:pic>
      <p:pic>
        <p:nvPicPr>
          <p:cNvPr id="87042" name="Picture 4"/>
          <p:cNvPicPr>
            <a:picLocks noChangeAspect="1" noChangeArrowheads="1"/>
          </p:cNvPicPr>
          <p:nvPr/>
        </p:nvPicPr>
        <p:blipFill>
          <a:blip r:embed="rId3" cstate="print"/>
          <a:srcRect/>
          <a:stretch>
            <a:fillRect/>
          </a:stretch>
        </p:blipFill>
        <p:spPr bwMode="auto">
          <a:xfrm>
            <a:off x="381000" y="1981200"/>
            <a:ext cx="4191000" cy="3048000"/>
          </a:xfrm>
          <a:prstGeom prst="rect">
            <a:avLst/>
          </a:prstGeom>
          <a:noFill/>
          <a:ln w="9525">
            <a:noFill/>
            <a:miter lim="800000"/>
            <a:headEnd/>
            <a:tailEnd/>
          </a:ln>
        </p:spPr>
      </p:pic>
      <p:sp>
        <p:nvSpPr>
          <p:cNvPr id="87043" name="Title 7"/>
          <p:cNvSpPr>
            <a:spLocks noGrp="1"/>
          </p:cNvSpPr>
          <p:nvPr>
            <p:ph type="title"/>
          </p:nvPr>
        </p:nvSpPr>
        <p:spPr>
          <a:xfrm>
            <a:off x="1143000" y="228600"/>
            <a:ext cx="6858000" cy="1143000"/>
          </a:xfrm>
        </p:spPr>
        <p:txBody>
          <a:bodyPr/>
          <a:lstStyle/>
          <a:p>
            <a:pPr eaLnBrk="1" hangingPunct="1"/>
            <a:r>
              <a:rPr lang="en-US" sz="3200" smtClean="0"/>
              <a:t>Microstructure of Spratt Limestone Prism (1N NaOH)</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1_Regular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egular Slide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ASR</Template>
  <TotalTime>8254</TotalTime>
  <Words>2063</Words>
  <Application>Microsoft Office PowerPoint</Application>
  <PresentationFormat>On-screen Show (4:3)</PresentationFormat>
  <Paragraphs>494</Paragraphs>
  <Slides>51</Slides>
  <Notes>5</Notes>
  <HiddenSlides>0</HiddenSlides>
  <MMClips>1</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Custom Design</vt:lpstr>
      <vt:lpstr>1_Custom Design</vt:lpstr>
      <vt:lpstr>Flow</vt:lpstr>
      <vt:lpstr>Miniature Concrete Prism Test – A New Test Method for Evaluating the ASR Potential of Aggregates and the Effectiveness of ASR Mitigation Measures  </vt:lpstr>
      <vt:lpstr>Acknowledgement</vt:lpstr>
      <vt:lpstr>Presentation Outline</vt:lpstr>
      <vt:lpstr>ASR - Alkali Silica Reaction</vt:lpstr>
      <vt:lpstr>Slide 5</vt:lpstr>
      <vt:lpstr>SEM images of ASR gel within Spratt Limestone </vt:lpstr>
      <vt:lpstr>Microstructure of Spratt MC Prism (100% RH)</vt:lpstr>
      <vt:lpstr>Microstructure of Spratt MC Prisms Soaked in1N NaOH</vt:lpstr>
      <vt:lpstr>Microstructure of Spratt Limestone Prism (1N NaOH)</vt:lpstr>
      <vt:lpstr>Alkali-Silica Reaction Distresses in the field</vt:lpstr>
      <vt:lpstr>Slide 11</vt:lpstr>
      <vt:lpstr>Slide 12</vt:lpstr>
      <vt:lpstr>Slide 13</vt:lpstr>
      <vt:lpstr>Beginning of ASR Research</vt:lpstr>
      <vt:lpstr>Slide 15</vt:lpstr>
      <vt:lpstr>Slide 16</vt:lpstr>
      <vt:lpstr>Slide 17</vt:lpstr>
      <vt:lpstr>Slide 18</vt:lpstr>
      <vt:lpstr>ASTM C 1260 (AMBT) and ASTM C 1293 (CPT)</vt:lpstr>
      <vt:lpstr>Why do we need MCPT?</vt:lpstr>
      <vt:lpstr>Development of MCPT method </vt:lpstr>
      <vt:lpstr>Aggregates used in the Variables</vt:lpstr>
      <vt:lpstr>NC, SD, NM</vt:lpstr>
      <vt:lpstr>MCPT Samples</vt:lpstr>
      <vt:lpstr>Reference bar and MCPT specimen reading  in the comparator</vt:lpstr>
      <vt:lpstr>Slide 26</vt:lpstr>
      <vt:lpstr>Slide 27</vt:lpstr>
      <vt:lpstr>Slide 28</vt:lpstr>
      <vt:lpstr>Effect of Storage Condition on Expansion in MCPT</vt:lpstr>
      <vt:lpstr>Soak Solution Alkalinity  (0.5N, 1.0N, and 1.5N NaOH solutions)</vt:lpstr>
      <vt:lpstr>Slide 31</vt:lpstr>
      <vt:lpstr>Effect of Sample Shape on Expansion in MCPT Spratt Limestone</vt:lpstr>
      <vt:lpstr>Effect of Temperature on Expansion in MCPT Spratt Limestone</vt:lpstr>
      <vt:lpstr>MCPT Method Parameters</vt:lpstr>
      <vt:lpstr>MCPT Method (continued)</vt:lpstr>
      <vt:lpstr>MCPT Method (continued)</vt:lpstr>
      <vt:lpstr>List of Aggregates Tested in MCPT Protocol </vt:lpstr>
      <vt:lpstr>MCPT 56-expansions for coarse aggregates</vt:lpstr>
      <vt:lpstr>MCPT 56-expansions for fine aggregates</vt:lpstr>
      <vt:lpstr>MCPT Curves Rate of Expansion becomes Steady after 42 Days for Spratt</vt:lpstr>
      <vt:lpstr>SP, NM, SD, NC- 2nd Derivative Curves  </vt:lpstr>
      <vt:lpstr>Expansion Data of Test Specimens Containing Selected Aggregates in Different Test Methods  (Note: red:- reactive, green:- non-reactive)</vt:lpstr>
      <vt:lpstr>Choosing Age Limit for MCPT Comparison of MCPT-56 day with CPT-365-day</vt:lpstr>
      <vt:lpstr>Proposed Criteria for Characterizing Aggregate Reactivity in MCPT Protocol</vt:lpstr>
      <vt:lpstr>Evaluating SCMs in the MCPT</vt:lpstr>
      <vt:lpstr>Nine different fly ashes (3 high-lime, 3 low-lime and 3 intermediate-lime fly ashes) at 25% cement replacement levels</vt:lpstr>
      <vt:lpstr>Lime Content vs. % Expansion at 56 Days at 25% replacement levels for nine fly ashes </vt:lpstr>
      <vt:lpstr>Effectiveness of Slag, Meta-kaolin, Silica fume and LiNO3 in mitigating ASR</vt:lpstr>
      <vt:lpstr>Effectiveness of Slag, Meta-kaolin, Silica fume and LiNO3 in mitigating ASR in MCPT</vt:lpstr>
      <vt:lpstr>Implementation of MCPT Method and AASHTO Code</vt:lpstr>
      <vt:lpstr>Slide 51</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 2 – RAPID TEST METHODS FOR ASSESSING ASR IN THE LABORATORY</dc:title>
  <dc:creator>Prasad Rangaraju</dc:creator>
  <cp:lastModifiedBy>E_R_Latifee</cp:lastModifiedBy>
  <cp:revision>559</cp:revision>
  <dcterms:created xsi:type="dcterms:W3CDTF">2008-09-12T12:42:46Z</dcterms:created>
  <dcterms:modified xsi:type="dcterms:W3CDTF">2014-12-09T07:25:57Z</dcterms:modified>
</cp:coreProperties>
</file>