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4220" r:id="rId2"/>
  </p:sldMasterIdLst>
  <p:notesMasterIdLst>
    <p:notesMasterId r:id="rId21"/>
  </p:notesMasterIdLst>
  <p:handoutMasterIdLst>
    <p:handoutMasterId r:id="rId22"/>
  </p:handoutMasterIdLst>
  <p:sldIdLst>
    <p:sldId id="256" r:id="rId3"/>
    <p:sldId id="891" r:id="rId4"/>
    <p:sldId id="697" r:id="rId5"/>
    <p:sldId id="696" r:id="rId6"/>
    <p:sldId id="888" r:id="rId7"/>
    <p:sldId id="443" r:id="rId8"/>
    <p:sldId id="858" r:id="rId9"/>
    <p:sldId id="897" r:id="rId10"/>
    <p:sldId id="859" r:id="rId11"/>
    <p:sldId id="878" r:id="rId12"/>
    <p:sldId id="898" r:id="rId13"/>
    <p:sldId id="899" r:id="rId14"/>
    <p:sldId id="900" r:id="rId15"/>
    <p:sldId id="894" r:id="rId16"/>
    <p:sldId id="893" r:id="rId17"/>
    <p:sldId id="895" r:id="rId18"/>
    <p:sldId id="896" r:id="rId19"/>
    <p:sldId id="901" r:id="rId2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2B2B2"/>
    <a:srgbClr val="0000FF"/>
    <a:srgbClr val="EE734C"/>
    <a:srgbClr val="006600"/>
    <a:srgbClr val="00003E"/>
    <a:srgbClr val="A6850A"/>
    <a:srgbClr val="FF5229"/>
    <a:srgbClr val="FF0000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84" autoAdjust="0"/>
  </p:normalViewPr>
  <p:slideViewPr>
    <p:cSldViewPr>
      <p:cViewPr>
        <p:scale>
          <a:sx n="75" d="100"/>
          <a:sy n="75" d="100"/>
        </p:scale>
        <p:origin x="-1637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026" y="-91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539" y="6659186"/>
            <a:ext cx="4028844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F8A24E6-21FB-4E61-BC6E-BDCD2D42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0199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7050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45" y="3330173"/>
            <a:ext cx="7436312" cy="315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539" y="6659186"/>
            <a:ext cx="4028844" cy="3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644B20F-CAF2-4F02-AD61-87005EFF8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4042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1"/>
            <a:ext cx="4028844" cy="350056"/>
          </a:xfrm>
          <a:prstGeom prst="rect">
            <a:avLst/>
          </a:prstGeom>
        </p:spPr>
        <p:txBody>
          <a:bodyPr lIns="88139" tIns="44070" rIns="88139" bIns="44070"/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FHWA BAA Objective 2 Studies - Latifee, Math, </a:t>
            </a:r>
            <a:r>
              <a:rPr lang="en-US" dirty="0" err="1" smtClean="0">
                <a:latin typeface="Arial" charset="0"/>
              </a:rPr>
              <a:t>Wingard</a:t>
            </a:r>
            <a:r>
              <a:rPr lang="en-US" smtClean="0">
                <a:latin typeface="Arial" charset="0"/>
              </a:rPr>
              <a:t> and Rangaraju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6659186"/>
            <a:ext cx="4028844" cy="350056"/>
          </a:xfrm>
          <a:prstGeom prst="rect">
            <a:avLst/>
          </a:prstGeom>
        </p:spPr>
        <p:txBody>
          <a:bodyPr lIns="88139" tIns="44070" rIns="88139" bIns="44070"/>
          <a:lstStyle/>
          <a:p>
            <a:pPr>
              <a:defRPr/>
            </a:pPr>
            <a:r>
              <a:rPr lang="en-US" smtClean="0">
                <a:latin typeface="Arial" charset="0"/>
              </a:rPr>
              <a:t>ASR TWG Meeting, Albuquerque, NM - December 15-16, 2009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BF205F-8353-4AAB-BD89-19E11607593F}" type="slidenum">
              <a:rPr lang="en-US" smtClean="0">
                <a:latin typeface="Arial" charset="0"/>
              </a:rPr>
              <a:pPr>
                <a:defRPr/>
              </a:pPr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Delete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28844" cy="350056"/>
          </a:xfrm>
          <a:prstGeom prst="rect">
            <a:avLst/>
          </a:prstGeom>
        </p:spPr>
        <p:txBody>
          <a:bodyPr lIns="88139" tIns="44070" rIns="88139" bIns="44070"/>
          <a:lstStyle/>
          <a:p>
            <a:pPr>
              <a:defRPr/>
            </a:pPr>
            <a:r>
              <a:rPr lang="en-US" smtClean="0"/>
              <a:t>FHWA BAA Objective 2 Studies - Latifee, Math, Wingard and Rangaraju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1" y="6659186"/>
            <a:ext cx="4028844" cy="350056"/>
          </a:xfrm>
          <a:prstGeom prst="rect">
            <a:avLst/>
          </a:prstGeom>
        </p:spPr>
        <p:txBody>
          <a:bodyPr lIns="88139" tIns="44070" rIns="88139" bIns="44070"/>
          <a:lstStyle/>
          <a:p>
            <a:pPr>
              <a:defRPr/>
            </a:pPr>
            <a:r>
              <a:rPr lang="en-US" smtClean="0"/>
              <a:t>ASR TWG Meeting, Albuquerque, NM - December 15-16,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2F8D9E-128D-4DD4-98F4-CE7BDE7ABBA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318FC-6F2E-4D46-9961-283F25712214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F96D-29B0-4028-B77C-5FC448E80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72FDA-6B2A-4ABA-8C0D-301B3FC0B516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749FB-F082-48CD-9083-654A2AC8E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FA46A-A137-4CB3-B037-F034A8B86D2A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6794-E3A0-48FF-A0BC-42915B8B1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EEDF-993F-4561-A711-5CF7DBF9B2DD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A2F3-612C-4CE6-B76E-77DE337F8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929C-503A-476A-BE56-0851DA8AD67E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2F9C0-6A12-4D93-9A4B-79555E647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CD47-725B-4C71-8613-47D7B22C2A76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ED45-130B-4A5C-8B5D-E74EF9C08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7FA9-65E5-48FF-BBCA-CAAEF5921EBB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80E0B-F858-4262-94C6-09D0E30C9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BE04-6BF6-4A71-BE83-7465BDC1E27A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D941-FFF6-4E77-BCC1-3172C6B50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1FB69-B999-4C88-A743-64E78A6EF348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0D1C4-91D9-470D-BD7E-1F2EB5FFC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EBFBD-942D-4E09-BF5C-9A9017FE9C41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C9F3E-79F8-4425-BB2F-54A060ED7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B0A0-4B63-4FF7-8661-4021238DE909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AAE7-BE3E-4422-B843-AFE72450A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D1DD-1099-4CBD-956C-833BA7DB5B31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5EFD8-5512-4F78-8C0E-7F46FE2D6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61807-75C7-44D7-AF4E-5209956C3DF0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F53CB-97D5-47D5-9F23-C688C782C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36DE-DFD9-4D85-B71F-63A495BF5970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3503F-5A08-45AC-BA5F-E55327BEF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63978-D28F-4532-BA2D-9AE0C97B0779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9492-3176-4BC4-AB05-1D67A2088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FE0EA-858F-4AF4-BB3D-16BFA7816596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C0A2-137F-447F-91EC-252F21E59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2B76-8280-42ED-A8B7-EE9404A0BF1B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7282-2AAA-417C-9576-FE1414D10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8E90D-06F7-462C-B176-119935155ACA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73BCF-5AA5-4758-A859-DDF2449FA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1A56-354C-4B19-B926-AA3AFDD8FFB5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09BC-A9E7-48FD-A545-A34CB73C8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1CD4-5B4D-426B-9BDC-8DB0C64E9802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08BF6-1D36-40CC-BE0C-6EF77248A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D0908-B850-48A0-A162-11492E8AA782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6A926-0D0A-4763-97A2-AED5B0698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DEAB9-10D5-4DDF-BA90-3F6FAE25D8E8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5E53B-0E29-435A-A72A-9CE40E1A2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762B5F7-879B-4650-99EC-8C0F7CC52991}" type="datetimeFigureOut">
              <a:rPr lang="en-US"/>
              <a:pPr>
                <a:defRPr/>
              </a:pPr>
              <a:t>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6B7881C-459E-4049-9FB9-406AE726D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  <p:sldLayoutId id="2147484264" r:id="rId9"/>
    <p:sldLayoutId id="2147484265" r:id="rId10"/>
    <p:sldLayoutId id="21474842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April 14, 2009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16806D36-1393-4B9A-8FF7-89236B6D5A4C}" type="slidenum">
              <a:rPr lang="en-US"/>
              <a:pPr>
                <a:defRPr/>
              </a:pPr>
              <a:t>‹#›</a:t>
            </a:fld>
            <a:r>
              <a:rPr lang="en-US"/>
              <a:t>/38</a:t>
            </a:r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y%20Documents\Job\cracking.avi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86\Desktop\ASR_damag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7772400" cy="1066800"/>
          </a:xfrm>
          <a:solidFill>
            <a:schemeClr val="tx1">
              <a:alpha val="81000"/>
            </a:schemeClr>
          </a:solidFill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b="0" dirty="0" smtClean="0">
                <a:solidFill>
                  <a:schemeClr val="bg1"/>
                </a:solidFill>
              </a:rPr>
              <a:t/>
            </a:r>
            <a:br>
              <a:rPr lang="en-US" sz="3300" b="0" dirty="0" smtClean="0">
                <a:solidFill>
                  <a:schemeClr val="bg1"/>
                </a:solidFill>
              </a:rPr>
            </a:br>
            <a:r>
              <a:rPr lang="en-US" sz="3000" b="0" dirty="0" smtClean="0">
                <a:solidFill>
                  <a:schemeClr val="bg1"/>
                </a:solidFill>
              </a:rPr>
              <a:t>Investigation of ASR expansion due to total alkali and internal alkali (concentration) in the concrete </a:t>
            </a:r>
          </a:p>
        </p:txBody>
      </p:sp>
      <p:pic>
        <p:nvPicPr>
          <p:cNvPr id="8" name="Picture 5" descr="C:\My Documents\research\tutorial\archdamCali.jpg"/>
          <p:cNvPicPr>
            <a:picLocks noChangeAspect="1" noChangeArrowheads="1"/>
          </p:cNvPicPr>
          <p:nvPr/>
        </p:nvPicPr>
        <p:blipFill>
          <a:blip r:embed="rId5" cstate="print">
            <a:lum bright="21000" contrast="1000"/>
          </a:blip>
          <a:srcRect t="12880" b="16280"/>
          <a:stretch>
            <a:fillRect/>
          </a:stretch>
        </p:blipFill>
        <p:spPr bwMode="auto">
          <a:xfrm>
            <a:off x="111369" y="1600201"/>
            <a:ext cx="903263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Subtitle 7"/>
          <p:cNvSpPr>
            <a:spLocks noGrp="1"/>
          </p:cNvSpPr>
          <p:nvPr>
            <p:ph type="subTitle" idx="1"/>
          </p:nvPr>
        </p:nvSpPr>
        <p:spPr>
          <a:xfrm>
            <a:off x="2514600" y="5029200"/>
            <a:ext cx="4648200" cy="457200"/>
          </a:xfrm>
          <a:solidFill>
            <a:schemeClr val="tx1">
              <a:lumMod val="85000"/>
              <a:alpha val="29000"/>
            </a:schemeClr>
          </a:solidFill>
        </p:spPr>
        <p:txBody>
          <a:bodyPr/>
          <a:lstStyle/>
          <a:p>
            <a:pPr marR="0" algn="ctr"/>
            <a:r>
              <a:rPr lang="en-US" sz="2300" b="1" dirty="0" smtClean="0">
                <a:latin typeface="Century Gothic" pitchFamily="34" charset="0"/>
              </a:rPr>
              <a:t>E. R.  Latifee, PhD</a:t>
            </a:r>
          </a:p>
          <a:p>
            <a:pPr marR="0" algn="ctr"/>
            <a:endParaRPr lang="en-US" sz="19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R="0"/>
            <a:endParaRPr lang="en-US" sz="19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Subtitle 7"/>
          <p:cNvSpPr txBox="1">
            <a:spLocks/>
          </p:cNvSpPr>
          <p:nvPr/>
        </p:nvSpPr>
        <p:spPr bwMode="auto">
          <a:xfrm>
            <a:off x="609600" y="5638800"/>
            <a:ext cx="8077200" cy="990600"/>
          </a:xfrm>
          <a:prstGeom prst="rect">
            <a:avLst/>
          </a:prstGeom>
          <a:solidFill>
            <a:schemeClr val="tx1">
              <a:lumMod val="85000"/>
              <a:alpha val="29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/>
              <a:t>10th Global Engineering, Science and Technology  Conference</a:t>
            </a:r>
          </a:p>
          <a:p>
            <a:pPr algn="ctr"/>
            <a:r>
              <a:rPr lang="en-US" sz="1900" b="1" dirty="0" smtClean="0">
                <a:latin typeface="Century Gothic" pitchFamily="34" charset="0"/>
                <a:cs typeface="+mn-cs"/>
              </a:rPr>
              <a:t>January 2, 2015, BIAM Foundation,</a:t>
            </a:r>
          </a:p>
          <a:p>
            <a:pPr algn="ctr"/>
            <a:r>
              <a:rPr lang="en-US" sz="1900" b="1" dirty="0" smtClean="0">
                <a:latin typeface="Century Gothic" pitchFamily="34" charset="0"/>
                <a:cs typeface="+mn-cs"/>
              </a:rPr>
              <a:t> 63 </a:t>
            </a:r>
            <a:r>
              <a:rPr lang="en-US" sz="1900" b="1" dirty="0" err="1" smtClean="0">
                <a:latin typeface="Century Gothic" pitchFamily="34" charset="0"/>
                <a:cs typeface="+mn-cs"/>
              </a:rPr>
              <a:t>Eskaton</a:t>
            </a:r>
            <a:r>
              <a:rPr lang="en-US" sz="1900" b="1" dirty="0" smtClean="0">
                <a:latin typeface="Century Gothic" pitchFamily="34" charset="0"/>
                <a:cs typeface="+mn-cs"/>
              </a:rPr>
              <a:t>, Dhaka, Bangladesh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Latifee\ERLResearch-\Photos-MCPT\DSCN5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657600" cy="4876800"/>
          </a:xfrm>
          <a:prstGeom prst="rect">
            <a:avLst/>
          </a:prstGeom>
          <a:noFill/>
        </p:spPr>
      </p:pic>
      <p:sp>
        <p:nvSpPr>
          <p:cNvPr id="64514" name="Text Placeholder 4"/>
          <p:cNvSpPr>
            <a:spLocks noGrp="1"/>
          </p:cNvSpPr>
          <p:nvPr>
            <p:ph type="body" idx="1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600" dirty="0" smtClean="0">
                <a:solidFill>
                  <a:schemeClr val="tx1"/>
                </a:solidFill>
              </a:rPr>
              <a:t>Storage Condition</a:t>
            </a:r>
          </a:p>
        </p:txBody>
      </p:sp>
      <p:pic>
        <p:nvPicPr>
          <p:cNvPr id="64516" name="Picture 6" descr="L4-SP-Pris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Box 8"/>
          <p:cNvSpPr txBox="1">
            <a:spLocks noChangeArrowheads="1"/>
          </p:cNvSpPr>
          <p:nvPr/>
        </p:nvSpPr>
        <p:spPr bwMode="auto">
          <a:xfrm>
            <a:off x="4953000" y="2362200"/>
            <a:ext cx="278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1N NaOH Soak Solution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86600" y="6488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BFF2C16-BC7C-4643-8BE1-F86383DFD474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66800" y="1828800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FFFF00"/>
                </a:solidFill>
              </a:rPr>
              <a:t>60 deg. C Storage Room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84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00200"/>
            <a:ext cx="80772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700" i="1" dirty="0" smtClean="0"/>
              <a:t>Cement alkali of 0.82% boosted to 1.25% Na</a:t>
            </a:r>
            <a:r>
              <a:rPr lang="en-US" sz="2700" i="1" baseline="-25000" dirty="0" smtClean="0"/>
              <a:t>2</a:t>
            </a:r>
            <a:r>
              <a:rPr lang="en-US" sz="2700" i="1" dirty="0" smtClean="0"/>
              <a:t>O</a:t>
            </a:r>
            <a:r>
              <a:rPr lang="en-US" sz="2700" i="1" baseline="-25000" dirty="0" smtClean="0"/>
              <a:t>eq</a:t>
            </a:r>
            <a:r>
              <a:rPr lang="en-US" sz="2700" i="1" dirty="0" smtClean="0"/>
              <a:t> and 1 N </a:t>
            </a:r>
            <a:r>
              <a:rPr lang="en-US" sz="2700" i="1" dirty="0" err="1" smtClean="0"/>
              <a:t>NaOHCement</a:t>
            </a:r>
            <a:r>
              <a:rPr lang="en-US" sz="2700" i="1" dirty="0" smtClean="0"/>
              <a:t>  soak solution matching pore solution </a:t>
            </a:r>
          </a:p>
          <a:p>
            <a:pPr marL="342900" indent="-342900">
              <a:buAutoNum type="arabicPeriod"/>
            </a:pPr>
            <a:r>
              <a:rPr lang="en-US" sz="2700" i="1" dirty="0" smtClean="0"/>
              <a:t>Cement alkali of 0.82% Na</a:t>
            </a:r>
            <a:r>
              <a:rPr lang="en-US" sz="2700" i="1" baseline="-25000" dirty="0" smtClean="0"/>
              <a:t>2</a:t>
            </a:r>
            <a:r>
              <a:rPr lang="en-US" sz="2700" i="1" dirty="0" smtClean="0"/>
              <a:t>Oeq and 0.7 N </a:t>
            </a:r>
            <a:r>
              <a:rPr lang="en-US" sz="2700" i="1" dirty="0" err="1" smtClean="0"/>
              <a:t>NaOH</a:t>
            </a:r>
            <a:r>
              <a:rPr lang="en-US" sz="2700" i="1" dirty="0" smtClean="0"/>
              <a:t> soak solution matching pore solution </a:t>
            </a:r>
          </a:p>
          <a:p>
            <a:pPr marL="342900" indent="-342900">
              <a:buAutoNum type="arabicPeriod"/>
            </a:pPr>
            <a:r>
              <a:rPr lang="en-US" sz="2700" i="1" dirty="0" smtClean="0"/>
              <a:t>Cement alkali of 0.49% Na</a:t>
            </a:r>
            <a:r>
              <a:rPr lang="en-US" sz="2700" i="1" baseline="-25000" dirty="0" smtClean="0"/>
              <a:t>2</a:t>
            </a:r>
            <a:r>
              <a:rPr lang="en-US" sz="2700" i="1" dirty="0" smtClean="0"/>
              <a:t>O</a:t>
            </a:r>
            <a:r>
              <a:rPr lang="en-US" sz="2700" i="1" baseline="-25000" dirty="0" smtClean="0"/>
              <a:t>eq</a:t>
            </a:r>
            <a:r>
              <a:rPr lang="en-US" sz="2700" i="1" dirty="0" smtClean="0"/>
              <a:t> and 0.45 N </a:t>
            </a:r>
            <a:r>
              <a:rPr lang="en-US" sz="2700" i="1" dirty="0" err="1" smtClean="0"/>
              <a:t>NaOH</a:t>
            </a:r>
            <a:r>
              <a:rPr lang="en-US" sz="2700" i="1" dirty="0" smtClean="0"/>
              <a:t> soak solution matching pore solution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953000"/>
            <a:ext cx="7924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300" dirty="0" smtClean="0"/>
              <a:t> </a:t>
            </a:r>
            <a:r>
              <a:rPr lang="en-US" sz="2400" dirty="0" smtClean="0"/>
              <a:t> The pore solution composition of the concrete mixtures was predicted based on the equation </a:t>
            </a:r>
            <a:endParaRPr lang="en-US" sz="2300" dirty="0" smtClean="0"/>
          </a:p>
          <a:p>
            <a:r>
              <a:rPr lang="en-AU" sz="2300" dirty="0" smtClean="0"/>
              <a:t>[OH-] = 0.339 Na</a:t>
            </a:r>
            <a:r>
              <a:rPr lang="en-AU" sz="2300" baseline="-25000" dirty="0" smtClean="0"/>
              <a:t>2</a:t>
            </a:r>
            <a:r>
              <a:rPr lang="en-AU" sz="2300" dirty="0" smtClean="0"/>
              <a:t>O</a:t>
            </a:r>
            <a:r>
              <a:rPr lang="en-AU" sz="2300" baseline="-25000" dirty="0" smtClean="0"/>
              <a:t>eq</a:t>
            </a:r>
            <a:r>
              <a:rPr lang="en-AU" sz="2300" dirty="0" smtClean="0"/>
              <a:t>%/(w/c) + 0.022 +/-  0.06 mol/L</a:t>
            </a:r>
          </a:p>
          <a:p>
            <a:r>
              <a:rPr lang="en-AU" sz="2300" dirty="0" smtClean="0"/>
              <a:t>-Stark and Diamond (1993)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Different Alkali Cements and Soak-solutions- Internal/Pore solution 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382000" cy="549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830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Expansion curves of different cement alkalinity and soak solution alkalinity concrete prisms in the MCPT 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0"/>
            <a:ext cx="5029200" cy="352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823" y="3505200"/>
            <a:ext cx="525417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838200"/>
            <a:ext cx="3733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 smtClean="0"/>
              <a:t>Figure:  28-day % expansion vs. Soak solution alkalinity </a:t>
            </a:r>
            <a:endParaRPr lang="en-US" sz="27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0"/>
            <a:ext cx="3733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dirty="0" smtClean="0"/>
              <a:t>Figure:  56-day % expansion vs. Soak solution alkalinity </a:t>
            </a:r>
            <a:endParaRPr lang="en-US" sz="27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04800"/>
            <a:ext cx="8915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/>
              <a:t>Alkali loading of different MCPT specimens</a:t>
            </a:r>
            <a:endParaRPr lang="en-US" sz="3500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87725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1828800"/>
            <a:ext cx="8610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500" dirty="0" smtClean="0"/>
              <a:t>Alkali loading,  kg/m</a:t>
            </a:r>
            <a:r>
              <a:rPr lang="ms-MY" sz="2500" baseline="30000" dirty="0" smtClean="0"/>
              <a:t>3</a:t>
            </a:r>
            <a:r>
              <a:rPr lang="ms-MY" sz="2500" dirty="0" smtClean="0"/>
              <a:t> (lb/yd</a:t>
            </a:r>
            <a:r>
              <a:rPr lang="ms-MY" sz="2500" baseline="30000" dirty="0" smtClean="0"/>
              <a:t>3</a:t>
            </a:r>
            <a:r>
              <a:rPr lang="ms-MY" sz="2500" dirty="0" smtClean="0"/>
              <a:t>) = Cement content, kg/m</a:t>
            </a:r>
            <a:r>
              <a:rPr lang="ms-MY" sz="2500" baseline="30000" dirty="0" smtClean="0"/>
              <a:t>3</a:t>
            </a:r>
            <a:r>
              <a:rPr lang="ms-MY" sz="2500" dirty="0" smtClean="0"/>
              <a:t> (lb/yd</a:t>
            </a:r>
            <a:r>
              <a:rPr lang="ms-MY" sz="2500" baseline="30000" dirty="0" smtClean="0"/>
              <a:t>3</a:t>
            </a:r>
            <a:r>
              <a:rPr lang="ms-MY" sz="2500" dirty="0" smtClean="0"/>
              <a:t>) x Cement Alkalinity (Na</a:t>
            </a:r>
            <a:r>
              <a:rPr lang="ms-MY" sz="2500" baseline="-25000" dirty="0" smtClean="0"/>
              <a:t>2</a:t>
            </a:r>
            <a:r>
              <a:rPr lang="ms-MY" sz="2500" dirty="0" smtClean="0"/>
              <a:t>O</a:t>
            </a:r>
            <a:r>
              <a:rPr lang="ms-MY" sz="2500" baseline="-25000" dirty="0" smtClean="0"/>
              <a:t>eq</a:t>
            </a:r>
            <a:r>
              <a:rPr lang="ms-MY" sz="2500" dirty="0" smtClean="0"/>
              <a:t> %).</a:t>
            </a:r>
            <a:endParaRPr lang="en-US" sz="25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1524000"/>
            <a:ext cx="89344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4572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smtClean="0"/>
              <a:t>Alkali loading and corresponding 56-day expansions of MCPT specimens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/>
              <a:t>Comparison between alkali loading(lb/yd</a:t>
            </a:r>
            <a:r>
              <a:rPr lang="en-GB" sz="2700" baseline="30000" dirty="0" smtClean="0"/>
              <a:t>3</a:t>
            </a:r>
            <a:r>
              <a:rPr lang="en-GB" sz="2700" dirty="0" smtClean="0"/>
              <a:t>) &amp;</a:t>
            </a:r>
          </a:p>
          <a:p>
            <a:pPr algn="ctr"/>
            <a:r>
              <a:rPr lang="en-GB" sz="2700" dirty="0" smtClean="0"/>
              <a:t> 56-day % expansion</a:t>
            </a:r>
            <a:endParaRPr lang="en-US" sz="2700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75628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68484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/>
              <a:t>Comparison between alkali loading(kg/m</a:t>
            </a:r>
            <a:r>
              <a:rPr lang="en-GB" sz="2700" baseline="30000" dirty="0" smtClean="0"/>
              <a:t>3</a:t>
            </a:r>
            <a:r>
              <a:rPr lang="en-GB" sz="2700" dirty="0" smtClean="0"/>
              <a:t>) &amp;</a:t>
            </a:r>
          </a:p>
          <a:p>
            <a:pPr algn="ctr"/>
            <a:r>
              <a:rPr lang="en-GB" sz="2700" dirty="0" smtClean="0"/>
              <a:t> 56-day % expansion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2400" dirty="0" smtClean="0"/>
              <a:t>Round Robin Testing of MCPT -conducted across six labs:</a:t>
            </a:r>
          </a:p>
          <a:p>
            <a:pPr lvl="1"/>
            <a:r>
              <a:rPr lang="en-US" sz="2000" dirty="0" smtClean="0"/>
              <a:t>Nebraska DOT( Department of Transportation)</a:t>
            </a:r>
          </a:p>
          <a:p>
            <a:pPr lvl="1"/>
            <a:r>
              <a:rPr lang="en-US" sz="2000" dirty="0" smtClean="0"/>
              <a:t>Delaware DOT</a:t>
            </a:r>
          </a:p>
          <a:p>
            <a:pPr lvl="1"/>
            <a:r>
              <a:rPr lang="en-US" sz="2000" dirty="0" smtClean="0"/>
              <a:t>Turner-Fairbanks Highway Research Center, FHWA</a:t>
            </a:r>
          </a:p>
          <a:p>
            <a:pPr lvl="1"/>
            <a:r>
              <a:rPr lang="en-US" sz="2000" dirty="0" smtClean="0"/>
              <a:t>Purdue University</a:t>
            </a:r>
          </a:p>
          <a:p>
            <a:pPr lvl="1"/>
            <a:r>
              <a:rPr lang="en-US" sz="2000" dirty="0" smtClean="0"/>
              <a:t>Bowser </a:t>
            </a:r>
            <a:r>
              <a:rPr lang="en-US" sz="2000" dirty="0" err="1" smtClean="0"/>
              <a:t>Morner</a:t>
            </a:r>
            <a:r>
              <a:rPr lang="en-US" sz="2000" dirty="0" smtClean="0"/>
              <a:t>, Inc.</a:t>
            </a:r>
          </a:p>
          <a:p>
            <a:pPr lvl="1"/>
            <a:r>
              <a:rPr lang="en-US" sz="2000" dirty="0" smtClean="0"/>
              <a:t>Clemson University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AASHTO adopted Miniature Concrete Prism Test as a provisional test  </a:t>
            </a:r>
            <a:r>
              <a:rPr lang="en-US" sz="2400" b="1" i="1" dirty="0" smtClean="0"/>
              <a:t>standard AASHTO TP 111 </a:t>
            </a:r>
            <a:r>
              <a:rPr lang="en-US" sz="2400" dirty="0" smtClean="0"/>
              <a:t>in 2014.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Implementation of MCPT Method and AASHTO Code</a:t>
            </a:r>
            <a:endParaRPr lang="en-US" dirty="0"/>
          </a:p>
        </p:txBody>
      </p:sp>
      <p:pic>
        <p:nvPicPr>
          <p:cNvPr id="4" name="Picture 2" descr="http://ussu.co.uk/files/minisites/1443/faq(1)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57200" y="2362200"/>
            <a:ext cx="838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 dirty="0" smtClean="0">
                <a:solidFill>
                  <a:schemeClr val="tx1"/>
                </a:solidFill>
              </a:rPr>
              <a:t>Questions?</a:t>
            </a:r>
          </a:p>
          <a:p>
            <a:pPr eaLnBrk="1" hangingPunct="1"/>
            <a:r>
              <a:rPr lang="en-US" sz="3000" b="1" dirty="0" smtClean="0">
                <a:solidFill>
                  <a:schemeClr val="tx1"/>
                </a:solidFill>
              </a:rPr>
              <a:t>ERLATIFEE@GMAIL.COM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 contrast="21000"/>
          </a:blip>
          <a:srcRect/>
          <a:stretch>
            <a:fillRect/>
          </a:stretch>
        </p:blipFill>
        <p:spPr bwMode="auto">
          <a:xfrm>
            <a:off x="-13855" y="142240"/>
            <a:ext cx="9157855" cy="671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229600" cy="43894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Dr. Prasad Rangaraju, Clemson University, U.S.A.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Dr. Paul </a:t>
            </a:r>
            <a:r>
              <a:rPr lang="en-US" dirty="0" err="1" smtClean="0"/>
              <a:t>Virmani</a:t>
            </a:r>
            <a:r>
              <a:rPr lang="en-US" dirty="0" smtClean="0"/>
              <a:t>, FHWA,U.S.A.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9458" name="AutoShape 2" descr="data:image/jpeg;base64,/9j/4AAQSkZJRgABAQAAAQABAAD/2wCEAAkGBxASEhUUEhQWFhQXGR4aFxcXGBsdHxsfJh0cISgjIB4hHSggJCAnHhwgIjItJSktMC4wGyIzODMsNygtLisBCgoKDg0OGxAQGi8mHyQ0LSwsNC03LDAsLDcvNCw3LywwLS0xLC4sLC83MCwsLC02NCwsLC8sLCwsLCwvLCwsLP/AABEIAFAAzgMBIgACEQEDEQH/xAAcAAABBQEBAQAAAAAAAAAAAAAABAUGBwgCAwH/xAA9EAACAQIEBAMFBwIEBwEAAAABAgMEEQAFEiEGEzFBByJRFDJhcYEXI0JSk6HRJDMVFrGyNXJ0dZGi8Aj/xAAaAQEAAwEBAQAAAAAAAAAAAAAAAQIDBAUG/8QAKxEAAgIBAgUDBAIDAAAAAAAAAAECEQMSIQQUMWGRQVFxE4HB0SPwIkKh/9oADAMBAAIRAxEAPwCmMGDF8+HfhDAsSzZgmuVhcQm4WMejDu3rfYfvj6LPnjhVyMkrKu4a4Era1Q0YjRCdmlcLf5D3j/4xMH8Cq621RAT6ecfvpxbWYcAZVMhRqSIC1gUUKw+TDe+KqoeJKvIMwNFPK01HcEazcqjdGHpbuOmxtbHCuKyZb+m/sW0pdSF8S8AZlQqXmhJjHWSM6lHztuPqMRbG1rgj1BxSfjF4bIivXUa6QPNPEBtbu6+lu46d/W9+H4/U9MyHH2KiyWgNRUQwBtJlkVAxF7aiBe31wspsiZ/Y/vFAq3KAtsEtIEux9N74QZbWtBLHMltUTq636XUgi/w2w7ycTqTGBTQhIh93GS7KpL6295iTr9036DpbHZkc9X+JVCDP8s9mmMV2NgCdcbRsCexVv5IOxw5vwsCqhJw07QCcQ6GBKldZCtcgsFubbdDhFm+dicW5KKFVEisXJjRSxsCWN7ljub9sLF4udVUxwxpOsSw88Fy2gDTsC2kEjYkDucVf1KVdSdjlODaxiQojOm/MIkQiIgEkSG/lIAJ+h9McJwlVEj+0EOnRIZFCPqJChWvuSVYW7aTe2HqPxDdzJ7QjOjxyAoZZXVnYWuQ8nkXrslrdsNv+brqsTU0TU8djFCS9o2BY31atRJLEm5N8UUs3sNj7HwRVWk5hjjdI2cIXGptMnLItfbzXF+5W2PGq4NrIwxIjbTr2WRWJ0e+AOpKdW9L49arjSaSYymOMExGOw1WsZzPfr11G3yx4f5qmD6wiBtdU4O+xqECN3/CBcfvfEr6w2AcH1ZJAEZ03ElpFtEQCxEhv5bAE/Q44zDhmWGnM7slhIqBQwOoMmsOpvuCPh/phzr/EKqlV1YXEiOr6pZWBLqVJVWcqtrkgKLYacz4ikmgWBkUKvLsRe/3cZjHe24NzhF5m96Gwsy3gqqlkjS8aF2QNdheIP0LqNxfsPXba+PHJuGxUifRN54mVUXRcSFm0L5tVhdrDvYG+FUHG0iOJVhiEpaNpZLv97oIIBGqw3AvpAvbDbw/n0lJqKIramjbzX/A4cWse5Fjh/K0/favyNhSeD6rzD7rUFd9PMXUyJq1Mo6lQVYfGxttvj63BlYG0kR7XDnmLaMhdRDn8Pl3x6U/F7KdTQRPKI3iSUl7qjhxYANpuA5ANr2sMetJxxKkrycqMl5ed7zgq2gr5SrAjY/6jocLzew2Eb8JVYUHShYpzFjWRS7J+ZVB3Gx6ehPTHY4Oqzf8At6VDGRuYumMqLkOb7MB2w41/HPnjmhgRKlIRHzjcFT5tWhQxSxDEAkXAOEL8XPy5o44Y41nV+bYudTNa7bsbfADbc4Xna6DY7qeB6pZTEpja5CoS6rzGKK+lQTckBhf546rOB6iNVIZWLKrNbZUBVmJZr2AUKbn+bY6XjdzIsktPFKY3EkQYuOW2lFNrMLg6AbHvj7Lx3OylGijKMoR183mUKy2PmuL6r3HQgYXnvoNhLFwZWMLgR6TpCNzFtIWBICG+5NiPmCDbEekUgkEWINiD2OJG/GEloVSKNI4JFkiQarLp1HTcm5uzsxJ3u2I/VTl3ZzsWYsQPib40x/U/3IdEt8JMmWqzOBX3SO8pHrp3H/tY/TGpcZ3/APz9IBmLg9TC1voVxevEmeQ0NPJUTHyIOg6seyj4k7Y8rj7lmo0j0HPGYfGbOoqrMnMTBkjUR6h0JF72PcXNvpg4p8ScyzEtGpMUTXAhhuSR6MwGpvj0B9MQdh2O2OnhOEeN6pPf2KylZsjIlIpoA3URID89IwskQMCpFwRYg9xiK+HHFcFfSR6WHOjQLLHfzAgAX9SD64fM+zmCjgeedwsaC+/UnsAO5PYY8uUZKVepoZ04dywUvEEUC3Kx1OlfW29v2xLOOqDPakvA8sDU0tQEjQOuoAyeS4G+2xPyOIXBmLU+drUVnkImEsoALFAw1adhckAgYajn3KzNq2DcCpaVL7alLk2PcalNvrj15Y5ykpL0SM7JiOAMvMvsgbMOffQKg039OZL26W1ab972tvfDPQ8H01PBJUZpJLGiyvDHHAAXkdfeILDTpBuN+tuo7yeTjejMjVH+J15Qgt7EEIYMd9POvYL22F7d8R2m4kpK6lalzGSSErM80E6gy213ujr7xFze99/hbekJZvW69ff7DYfzlNLLkpiy6SSRaiujULMAHjchF0tp2PZrgdD8L4RNwDlwl9l1Zhzvc9p9n/p9fTpbVpv3vbvfAvFGW0NCkNBLJLPHVRzlnjZBKRpvbrpWw02Jv169cOEvG9G0hqDmdcIz5/YghDauugTX0hb7dOnfFP5lem63GxHqPgukioqieueZJYKl6cRxaSHYIhW1xfdm3Pp6HHys4aymi5cOYT1RqXVWcU6pohDdA2oamIG5tv8ADCet4pjmy2aJ3b2mSuM4B1NZNCAec7EjTbffbC3OK/KMyeOpqaialn0qs8awmQSaQBdGBGkkbbg/L11Ty3crrfp/eg2JFT8NQZe1dHBK0qSZRJLra25YSjYAbCyg73O53xXfh/8A8Tov+oj/AN4xOs341y1pJzCziNsqNLGGRr8y8tlO3ow36YrzhKujgraaaU2jjmR3IBNgGBOw3OGFTcZuV21+wy28m4Grkz0VjKnJ5zvcSKTYqwG3XvhkzHh6asp4YUlb77MqlQjadCAGQs2wDbKpNicR7J+IaaPPBWMxFPznfVpN7FWA8vXqRh+y3jKIeyJTAzTjMJpOUQV1xy61ADGyhir7XOx64xlHLGSfYnYQ5Zw3kFRVLRpVVYlLhOayR8uQ33VB7yltwpbYG3vdC8NllBBlVRFVPPyIcxdVEWgyOQkYG7WX1J27Y9eF+FstTNUZGqy6SaxSvTFOSb3u8t9OhLEi3WwsW7xviziKmkpKmnRiZGzCSYCxsU0qt9XTqD3xa5Tmkm62Api4Bo3qqdI5pTBW07yUrHSGEii5STy2I+VutviW+Lw+c5fBU3YTS1PJMe1lUuYwbWvfWDve3THOa8UxCHKDAxMtGCZBpIsdaMACdjcA9MSoeJ9KuYTyBT7L7OqwrpP9xDzAdPb7xm3+AOLt50tv7T/JGwy1fBGXwSVUs88woqeQQrpCtLNLoBYKdIUKCbdD8SMfBwrk8lFLWwT1WiOSJHjk5YZA0iqxJCkHytcW6Eb3wgyDiCkmpZqPMGeNZJTPHPGurRIdjqTqQf8A63XC2qzPKafKaqjpp5Jp5mjYyNEUVtLqbKN9IABO53v19Jf1Fs27tfFDY8l4AT/FpKRncUsSGZpfLq5OgMDe1r3IXp67bYgtTo1NovoudOrra+19hvb4YtPO+ISuQU7MtqqpT2Yv3aCJ2363sfd+p9RiqTjfh5Tlbl8ePUhkg4Cz0UNfBO3uK1pLflOxP0vf6Yubxuo3qky+njO09SBqAuBdbBvkAxOM8Yn/AA7x+RTR01RuaeRZaWX8jKdkfvoYXW43AbuOmfE4W5rJHqgn6Gg+G+HqahhWKnQKABdreZz6se5w38acE0mZR6Zl0yAeSZQNS/yPgf2w5cO57T1sCzwOGVhuL7qe6sOxGHPHjapxlfqamdqjwczeCUNTvG2k+WRJChHx9R9DiY8PeHJpz7dnFSahoF1hXZnWO29yzG7W7AC23ftZ+Y5hDBG0k0ixxr1ZjYDGfPFPxL9v/pqYFaYG7MdjKR027KPTv+2O3HkzcQ9PllWkiC8Q5o1XUzVDdZXLW9B2H0FhiW8LeH4qsumqmdhN5zTRC1pBGLt2JO91FiNx8cQiipnlkSNBd5GVFHqWNh+5xdOacQ5Tl9bSQs1VroE5Q5Qj5RLAai2o6j2vb0GO7PKUUoY+v6KIp/JMlqauTl00TSva9l7D1JOw+uJUvh3PFSVk1ZHLDLCIzEvl0vqYg3Nje1uxFri/XEwzPh+WGmzKloLmZp0m0xmzPTMoIC73IDawQPl3thv4dy2vgyOuFSkkcRaPkpICCPONRCncA7fW+Mp8TKStNLdfJNENm8Ps2VHkakkCoCWPlOwF9gDc7el8Js24MzKmh509M8cW3mNtr9LgG4+oxZlbVSDiuAaj7qpa/wCHksbfK+/z3wxcOTu5z8OxYGCZiCb7hmsfmO2J5jJVuuifr6ikMGZ8FTNKkdFBO59nSZxJo1eYsLrY+7tt364bs24RrqQx+1U7xq7BQfKb79AQSL/PFu1k7xtUuhKsuSIVYGxB+93B7EYhPB0hbJ61WJKpU07KCehLbkfOwxWPEzq/Tb/ooaMx4JqHrZ6ehp53WK1xIU1AED3iCFue1sK8g8PaiekrZWilE1OQsaAqAzgjWGB38qm/UfXE9zlZmq8yQ0zVNK88AkELss0bhVKuoANwOu9hcdcM+Z0LQQ5/G0zTECG8j21G7KfNba46H5YrzM3Gr9vwKK9ruEswhiEstO6xsVCtsdRbdQADck/DDh9nWcgK3scm5Ft1vc9LjVcfXpiwqyvRc6yxZ2+7FJHywx8iyssgVrdL3sL+tvTDNwRkGdx5yrypMCJL1Ez30Onfze6wI6AdNulsacxPTe3S/kUjuGnzubKJ5Jp6oiNyugOlmiUsJSx986SpHvb+hxDs64Wk9vako4Z2bShCSadYuisSSvlAudj6WxJpT/Q5n/3JP97YlHEiSyPm8NIf6xlpmsuztCIY9QU9ep3A9fjjKOWUJOq3+3t+yaKkznhSvpGRaineMyGyXsQxv0uCRf64XzeHWcKjO1HJpW97aSdvQBrn6Yk/DdFU02WTLWq8aSVEHssUoKtzBKpYqp3A03vsL74VZnXy/wCa187bTRxjf8BRQV+Rufqb425idtKtrfzRFFS4MOHEKgVVQBsBNJYD/nOG/HbF2rKiiorZZAiySO6xjSgZiQo9Fv0HywnwYMEqBYn2MZx+WH9Ufxg+xjOPyw/qj+MaUwY8Pn83Y00ozxlXhfxBTPrp3SJu5Sa1/mLWI+eJA+R8YkWNUv0eMfuEvi58GKS4ucnbS8DSZ2zDwr4gnIad1lI6GSctb5X6fTCT7GM4/LD+qP4xpTBi647KulDSjN9N4QZ3GwePlo6m6ss1iD8CBcY+TeDudOxZxEzE3LNNck+pJFycaRwYc9l67DSjPA8L+ItavzfOi6Uf2ltSr6KeoG52G2+Oqjw04jk1cybXrADaqljqAJIBv1AJJHpfGhcGK85k7eBpRnZvCviAyiYyDmjpJ7Q2sbW97r02644j8Js+XXpZRzARJacjWD1DfmB73xozBiedy9vA0ozw3hfxCb3lvqTlm9S26fkPqu526b48YvCXPVVkVkVGILKs5AYjoSBsSO3pjRuDDncnbwNKM9xeGnEiyNKs1pH2ZxUsGb5t1P1wnXwmz4B1DIFk/uATmz738w/FvvvjRmDDncnbwNKM5VXhJnspBlKOQAoLzliAOgF+w9MKz4ccS6VXntpUgqvtT2Ug3BAvYEEXHpjQWDB8bkft4GlGdPsnz6zLqXS7a3HPNmb8xHdvid8fW8K+IDKJi684WtJ7QdYsLDze9sNuvTGisGHO5O3gaUZ3rfC3iCZleaQSOvus9QWK/Inpv6Y4bwoz8y84upmvfme0HXcd9XvX+uNF4MOdydvA0ozbJ4N5yxLMIiSbkmW5J9Sbdcc/YxnH5Yf1R/GNKYMTz+bsNKM1/YxnH5Yf1R/GD7GM4/LD+qP4xpTBhz+bsNKDBgwY4ywYMGDABgwYMAGDBgwAYMGDABgwYMAGDBgwAYMGDABgwYMAGDBgwAYMGDABgwYMAGDBgw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9" name="Picture 3" descr="C:\Latifee\Journal Papers to be published\GEST conference\FHWA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105400"/>
            <a:ext cx="3886200" cy="1509204"/>
          </a:xfrm>
          <a:prstGeom prst="rect">
            <a:avLst/>
          </a:prstGeom>
          <a:noFill/>
        </p:spPr>
      </p:pic>
      <p:pic>
        <p:nvPicPr>
          <p:cNvPr id="6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895600"/>
            <a:ext cx="1371600" cy="137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ASR - </a:t>
            </a:r>
            <a:r>
              <a:rPr lang="en-US" i="1" dirty="0" smtClean="0"/>
              <a:t>Alkali Silica Reaction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endParaRPr lang="en-US" sz="1900" dirty="0" smtClean="0"/>
          </a:p>
          <a:p>
            <a:pPr>
              <a:buFontTx/>
              <a:buNone/>
            </a:pPr>
            <a:endParaRPr lang="en-US" sz="2000" i="1" dirty="0" smtClean="0"/>
          </a:p>
          <a:p>
            <a:pPr>
              <a:buFontTx/>
              <a:buNone/>
            </a:pPr>
            <a:endParaRPr lang="en-US" sz="2000" i="1" dirty="0" smtClean="0"/>
          </a:p>
          <a:p>
            <a:pPr>
              <a:buFontTx/>
              <a:buNone/>
            </a:pPr>
            <a:endParaRPr lang="en-US" sz="2000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3337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16764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dirty="0"/>
              <a:t>Alkalis</a:t>
            </a:r>
          </a:p>
          <a:p>
            <a:r>
              <a:rPr lang="en-US" b="0" dirty="0"/>
              <a:t>+</a:t>
            </a:r>
          </a:p>
          <a:p>
            <a:r>
              <a:rPr lang="en-US" b="0" dirty="0"/>
              <a:t>Reactive Silica</a:t>
            </a:r>
          </a:p>
          <a:p>
            <a:r>
              <a:rPr lang="en-US" b="0" dirty="0"/>
              <a:t>+</a:t>
            </a:r>
          </a:p>
          <a:p>
            <a:r>
              <a:rPr lang="en-US" b="0" dirty="0"/>
              <a:t>Moisture</a:t>
            </a:r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209800" y="19812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>
              <a:lumMod val="25000"/>
            </a:schemeClr>
          </a:solidFill>
          <a:ln w="2540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0" y="1828800"/>
            <a:ext cx="16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dirty="0"/>
              <a:t> ASR Gel </a:t>
            </a:r>
            <a:r>
              <a:rPr lang="en-US" b="0" dirty="0" smtClean="0"/>
              <a:t>which </a:t>
            </a:r>
            <a:r>
              <a:rPr lang="en-US" b="0" dirty="0"/>
              <a:t>expands</a:t>
            </a:r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791200" y="1828800"/>
            <a:ext cx="175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dirty="0"/>
              <a:t>Concrete expansion and</a:t>
            </a:r>
          </a:p>
          <a:p>
            <a:r>
              <a:rPr lang="en-US" b="0" dirty="0"/>
              <a:t>cracking</a:t>
            </a:r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800600" y="19812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>
              <a:lumMod val="25000"/>
            </a:schemeClr>
          </a:solidFill>
          <a:ln w="25400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4800600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i="1" dirty="0" smtClean="0"/>
              <a:t>What is Alkali Silica Reaction?</a:t>
            </a:r>
          </a:p>
          <a:p>
            <a:pPr algn="just"/>
            <a:r>
              <a:rPr lang="en-US" dirty="0" smtClean="0"/>
              <a:t>Alkali-silica reaction (ASR) is a heterogeneous chemical reaction between alkali ions (Na+ and K+) and hydroxide ions (OH-) in the concrete pore solution, generally derived from the Portland cement, and forms of reactive silica (SiO</a:t>
            </a:r>
            <a:r>
              <a:rPr lang="en-US" baseline="-25000" dirty="0" smtClean="0"/>
              <a:t>2</a:t>
            </a:r>
            <a:r>
              <a:rPr lang="en-US" dirty="0" smtClean="0"/>
              <a:t>) in the aggregate (</a:t>
            </a: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/>
              <a:t>chert</a:t>
            </a:r>
            <a:r>
              <a:rPr lang="en-US" dirty="0" smtClean="0"/>
              <a:t>, quartzite, opal, strained quartz crystals).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4871" y="685800"/>
            <a:ext cx="8759129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900" dirty="0" smtClean="0">
                <a:solidFill>
                  <a:srgbClr val="002060"/>
                </a:solidFill>
              </a:rPr>
              <a:t>Creation of alkali-silica gel and cracking of concrete </a:t>
            </a:r>
            <a:endParaRPr lang="en-US" sz="2900" dirty="0"/>
          </a:p>
        </p:txBody>
      </p:sp>
      <p:pic>
        <p:nvPicPr>
          <p:cNvPr id="143364" name="cracking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7800"/>
            <a:ext cx="3429000" cy="24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29" descr="C:\My Documents\Job\close up crack 011203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9624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My Documents\Job\Gel Expans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447800"/>
            <a:ext cx="3484724" cy="2438400"/>
          </a:xfrm>
          <a:prstGeom prst="rect">
            <a:avLst/>
          </a:prstGeom>
          <a:noFill/>
        </p:spPr>
      </p:pic>
      <p:pic>
        <p:nvPicPr>
          <p:cNvPr id="7" name="Picture 8" descr="C:\My Documents\research\tutorial\highway pics\crack4.jpg"/>
          <p:cNvPicPr>
            <a:picLocks noChangeAspect="1" noChangeArrowheads="1"/>
          </p:cNvPicPr>
          <p:nvPr/>
        </p:nvPicPr>
        <p:blipFill>
          <a:blip r:embed="rId6" cstate="print"/>
          <a:srcRect l="13043" t="11594" b="7246"/>
          <a:stretch>
            <a:fillRect/>
          </a:stretch>
        </p:blipFill>
        <p:spPr bwMode="auto">
          <a:xfrm>
            <a:off x="5257800" y="4038600"/>
            <a:ext cx="3330483" cy="2331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6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6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4037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Title 7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SEM and EDX Analysis of Spratt Specimen</a:t>
            </a:r>
            <a:br>
              <a:rPr lang="en-US" sz="3200" dirty="0" smtClean="0"/>
            </a:br>
            <a:endParaRPr lang="en-US" sz="19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5105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b="1" dirty="0" smtClean="0"/>
              <a:t>scanning electron microscope Image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51816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Energy-dispersive X</a:t>
            </a:r>
            <a:r>
              <a:rPr lang="en-US" dirty="0" smtClean="0"/>
              <a:t>-ray spectroscopy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300" dirty="0" smtClean="0"/>
              <a:t>Alkali-Silica Reaction Distresses in the field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47800"/>
            <a:ext cx="3170238" cy="2376488"/>
          </a:xfrm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447800"/>
            <a:ext cx="343058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8862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MCPT Samples</a:t>
            </a:r>
          </a:p>
        </p:txBody>
      </p:sp>
      <p:pic>
        <p:nvPicPr>
          <p:cNvPr id="5" name="Picture 6" descr="L4-SP-Pris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273426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Latifee\ERLResearch-\Photos-MCPT\Photos-March 13\DSCN5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91000"/>
            <a:ext cx="3098800" cy="2324100"/>
          </a:xfrm>
          <a:prstGeom prst="rect">
            <a:avLst/>
          </a:prstGeom>
          <a:noFill/>
        </p:spPr>
      </p:pic>
      <p:pic>
        <p:nvPicPr>
          <p:cNvPr id="19" name="Picture 18" descr="http://www.humboldtmfg.com/product-images/H-3251_lg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3429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219200"/>
            <a:ext cx="3429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342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0231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8229600" cy="213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Reference bar </a:t>
            </a:r>
            <a:r>
              <a:rPr lang="en-US" sz="3300" dirty="0" smtClean="0"/>
              <a:t>and MCPT specimen reading  in </a:t>
            </a:r>
            <a:r>
              <a:rPr lang="en-US" sz="3300" dirty="0"/>
              <a:t>the comparator</a:t>
            </a:r>
          </a:p>
        </p:txBody>
      </p:sp>
      <p:pic>
        <p:nvPicPr>
          <p:cNvPr id="2050" name="Picture 2" descr="C:\Users\786\Downloads\ref ba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219576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786\Downloads\sam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0"/>
            <a:ext cx="22653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388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15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ASR</Template>
  <TotalTime>8627</TotalTime>
  <Words>436</Words>
  <Application>Microsoft Office PowerPoint</Application>
  <PresentationFormat>On-screen Show (4:3)</PresentationFormat>
  <Paragraphs>75</Paragraphs>
  <Slides>18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1_Custom Design</vt:lpstr>
      <vt:lpstr>Flow</vt:lpstr>
      <vt:lpstr> Investigation of ASR expansion due to total alkali and internal alkali (concentration) in the concrete </vt:lpstr>
      <vt:lpstr>Acknowledgement</vt:lpstr>
      <vt:lpstr>ASR - Alkali Silica Reaction</vt:lpstr>
      <vt:lpstr>Slide 4</vt:lpstr>
      <vt:lpstr>SEM and EDX Analysis of Spratt Specimen </vt:lpstr>
      <vt:lpstr>Alkali-Silica Reaction Distresses in the field</vt:lpstr>
      <vt:lpstr>MCPT Samples</vt:lpstr>
      <vt:lpstr>Materials</vt:lpstr>
      <vt:lpstr>Reference bar and MCPT specimen reading  in the comparator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Implementation of MCPT Method and AASHTO Code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2 – RAPID TEST METHODS FOR ASSESSING ASR IN THE LABORATORY</dc:title>
  <dc:creator>Prasad Rangaraju</dc:creator>
  <cp:lastModifiedBy>E_R_Latifee</cp:lastModifiedBy>
  <cp:revision>604</cp:revision>
  <dcterms:created xsi:type="dcterms:W3CDTF">2008-09-12T12:42:46Z</dcterms:created>
  <dcterms:modified xsi:type="dcterms:W3CDTF">2015-01-01T07:03:23Z</dcterms:modified>
</cp:coreProperties>
</file>