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4220" r:id="rId3"/>
  </p:sldMasterIdLst>
  <p:notesMasterIdLst>
    <p:notesMasterId r:id="rId78"/>
  </p:notesMasterIdLst>
  <p:handoutMasterIdLst>
    <p:handoutMasterId r:id="rId79"/>
  </p:handoutMasterIdLst>
  <p:sldIdLst>
    <p:sldId id="256" r:id="rId4"/>
    <p:sldId id="515" r:id="rId5"/>
    <p:sldId id="543" r:id="rId6"/>
    <p:sldId id="586" r:id="rId7"/>
    <p:sldId id="587" r:id="rId8"/>
    <p:sldId id="588" r:id="rId9"/>
    <p:sldId id="443" r:id="rId10"/>
    <p:sldId id="540" r:id="rId11"/>
    <p:sldId id="541" r:id="rId12"/>
    <p:sldId id="542" r:id="rId13"/>
    <p:sldId id="548" r:id="rId14"/>
    <p:sldId id="549" r:id="rId15"/>
    <p:sldId id="550" r:id="rId16"/>
    <p:sldId id="551" r:id="rId17"/>
    <p:sldId id="594" r:id="rId18"/>
    <p:sldId id="595" r:id="rId19"/>
    <p:sldId id="598" r:id="rId20"/>
    <p:sldId id="602" r:id="rId21"/>
    <p:sldId id="555" r:id="rId22"/>
    <p:sldId id="553" r:id="rId23"/>
    <p:sldId id="556" r:id="rId24"/>
    <p:sldId id="557" r:id="rId25"/>
    <p:sldId id="558" r:id="rId26"/>
    <p:sldId id="559" r:id="rId27"/>
    <p:sldId id="560" r:id="rId28"/>
    <p:sldId id="561" r:id="rId29"/>
    <p:sldId id="562" r:id="rId30"/>
    <p:sldId id="563" r:id="rId31"/>
    <p:sldId id="564" r:id="rId32"/>
    <p:sldId id="565" r:id="rId33"/>
    <p:sldId id="566" r:id="rId34"/>
    <p:sldId id="567" r:id="rId35"/>
    <p:sldId id="568" r:id="rId36"/>
    <p:sldId id="570" r:id="rId37"/>
    <p:sldId id="574" r:id="rId38"/>
    <p:sldId id="575" r:id="rId39"/>
    <p:sldId id="605" r:id="rId40"/>
    <p:sldId id="606" r:id="rId41"/>
    <p:sldId id="607" r:id="rId42"/>
    <p:sldId id="608" r:id="rId43"/>
    <p:sldId id="609" r:id="rId44"/>
    <p:sldId id="610" r:id="rId45"/>
    <p:sldId id="611" r:id="rId46"/>
    <p:sldId id="532" r:id="rId47"/>
    <p:sldId id="518" r:id="rId48"/>
    <p:sldId id="535" r:id="rId49"/>
    <p:sldId id="536" r:id="rId50"/>
    <p:sldId id="577" r:id="rId51"/>
    <p:sldId id="578" r:id="rId52"/>
    <p:sldId id="579" r:id="rId53"/>
    <p:sldId id="580" r:id="rId54"/>
    <p:sldId id="581" r:id="rId55"/>
    <p:sldId id="582" r:id="rId56"/>
    <p:sldId id="508" r:id="rId57"/>
    <p:sldId id="507" r:id="rId58"/>
    <p:sldId id="613" r:id="rId59"/>
    <p:sldId id="614" r:id="rId60"/>
    <p:sldId id="584" r:id="rId61"/>
    <p:sldId id="533" r:id="rId62"/>
    <p:sldId id="612" r:id="rId63"/>
    <p:sldId id="519" r:id="rId64"/>
    <p:sldId id="522" r:id="rId65"/>
    <p:sldId id="525" r:id="rId66"/>
    <p:sldId id="526" r:id="rId67"/>
    <p:sldId id="523" r:id="rId68"/>
    <p:sldId id="524" r:id="rId69"/>
    <p:sldId id="534" r:id="rId70"/>
    <p:sldId id="527" r:id="rId71"/>
    <p:sldId id="528" r:id="rId72"/>
    <p:sldId id="529" r:id="rId73"/>
    <p:sldId id="530" r:id="rId74"/>
    <p:sldId id="509" r:id="rId75"/>
    <p:sldId id="505" r:id="rId76"/>
    <p:sldId id="335" r:id="rId7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734C"/>
    <a:srgbClr val="006600"/>
    <a:srgbClr val="00003E"/>
    <a:srgbClr val="A6850A"/>
    <a:srgbClr val="FF5229"/>
    <a:srgbClr val="FF0000"/>
    <a:srgbClr val="B2B2B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84" autoAdjust="0"/>
  </p:normalViewPr>
  <p:slideViewPr>
    <p:cSldViewPr>
      <p:cViewPr>
        <p:scale>
          <a:sx n="70" d="100"/>
          <a:sy n="70" d="100"/>
        </p:scale>
        <p:origin x="-133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24"/>
    </p:cViewPr>
  </p:sorterViewPr>
  <p:notesViewPr>
    <p:cSldViewPr>
      <p:cViewPr varScale="1">
        <p:scale>
          <a:sx n="54" d="100"/>
          <a:sy n="54" d="100"/>
        </p:scale>
        <p:origin x="-280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ERLResearch-\Excel%20files-Nov%2014-2009\CURING-CONDITION-L4-L6-L7-L15-L24-11-19-25-27-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RLResearch-\MCPT-Excel%20files-May%2018-2010\ALKALI%20SOLN%20VARIABLE%20L4-30-31-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RLResearch-\Excel%20files-Nov%2014-2009\Cyln-vs-Prsm-L11-12-4-14-15-17-18-19-Oct%204-200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RLResearch-\Excel%20files-Nov%2014-2009\TEMPERATURE%20-L11-4-10-20-15-16-19-26-21-22-28-29-2009.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TU10_SERVER\STU10\USERS\ELATIFE\MCPT%20Excel%20files-05-15-2011\MCPT%20All%20Summary%20GRAPHS%20-May%2016-201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MCPT Expansion with Different Curing Conditions</a:t>
            </a:r>
            <a:endParaRPr lang="en-US"/>
          </a:p>
        </c:rich>
      </c:tx>
      <c:layout>
        <c:manualLayout>
          <c:xMode val="edge"/>
          <c:yMode val="edge"/>
          <c:x val="0.16650645231846234"/>
          <c:y val="2.9075768102516816E-2"/>
        </c:manualLayout>
      </c:layout>
      <c:overlay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autoTitleDeleted val="0"/>
    <c:plotArea>
      <c:layout/>
      <c:scatterChart>
        <c:scatterStyle val="lineMarker"/>
        <c:varyColors val="0"/>
        <c:ser>
          <c:idx val="0"/>
          <c:order val="0"/>
          <c:tx>
            <c:strRef>
              <c:f>Combined!$E$52</c:f>
              <c:strCache>
                <c:ptCount val="1"/>
                <c:pt idx="0">
                  <c:v>L4-SP-1N NaOH</c:v>
                </c:pt>
              </c:strCache>
            </c:strRef>
          </c:tx>
          <c:spPr>
            <a:ln w="38100">
              <a:solidFill>
                <a:srgbClr val="FF0000"/>
              </a:solidFill>
            </a:ln>
            <a:effectLst>
              <a:innerShdw blurRad="114300">
                <a:prstClr val="black"/>
              </a:innerShdw>
            </a:effectLst>
          </c:spPr>
          <c:marker>
            <c:symbol val="diamond"/>
            <c:size val="11"/>
            <c:spPr>
              <a:solidFill>
                <a:srgbClr val="9BBB59">
                  <a:lumMod val="50000"/>
                </a:srgbClr>
              </a:solidFill>
              <a:ln>
                <a:solidFill>
                  <a:srgbClr val="9BBB59">
                    <a:lumMod val="50000"/>
                  </a:srgbClr>
                </a:solidFill>
              </a:ln>
              <a:effectLst>
                <a:innerShdw blurRad="114300">
                  <a:prstClr val="black"/>
                </a:innerShdw>
              </a:effectLst>
              <a:scene3d>
                <a:camera prst="orthographicFront"/>
                <a:lightRig rig="threePt" dir="t"/>
              </a:scene3d>
              <a:sp3d prstMaterial="dkEdge"/>
            </c:spPr>
          </c:marker>
          <c:errBars>
            <c:errDir val="y"/>
            <c:errBarType val="both"/>
            <c:errValType val="percentage"/>
            <c:noEndCap val="0"/>
            <c:val val="5"/>
          </c:errBars>
          <c:errBars>
            <c:errDir val="x"/>
            <c:errBarType val="both"/>
            <c:errValType val="fixedVal"/>
            <c:noEndCap val="0"/>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Combined!$E$53:$E$63</c:f>
              <c:numCache>
                <c:formatCode>0.0000</c:formatCode>
                <c:ptCount val="11"/>
                <c:pt idx="0" formatCode="General">
                  <c:v>0</c:v>
                </c:pt>
                <c:pt idx="1">
                  <c:v>6.9999999999999047E-3</c:v>
                </c:pt>
                <c:pt idx="2">
                  <c:v>2.8666666666666601E-2</c:v>
                </c:pt>
                <c:pt idx="3">
                  <c:v>4.8999999999999932E-2</c:v>
                </c:pt>
                <c:pt idx="4">
                  <c:v>6.7666666666666833E-2</c:v>
                </c:pt>
                <c:pt idx="5">
                  <c:v>9.4000000000000264E-2</c:v>
                </c:pt>
                <c:pt idx="6">
                  <c:v>0.11233333333333315</c:v>
                </c:pt>
                <c:pt idx="7">
                  <c:v>0.13333333333333344</c:v>
                </c:pt>
                <c:pt idx="8">
                  <c:v>0.14900000000000024</c:v>
                </c:pt>
                <c:pt idx="9">
                  <c:v>0.16366666666666677</c:v>
                </c:pt>
                <c:pt idx="10">
                  <c:v>0.17933333333333548</c:v>
                </c:pt>
              </c:numCache>
            </c:numRef>
          </c:yVal>
          <c:smooth val="0"/>
        </c:ser>
        <c:ser>
          <c:idx val="1"/>
          <c:order val="1"/>
          <c:tx>
            <c:strRef>
              <c:f>Combined!$G$52</c:f>
              <c:strCache>
                <c:ptCount val="1"/>
                <c:pt idx="0">
                  <c:v>L7-SP-Towel Wrap</c:v>
                </c:pt>
              </c:strCache>
            </c:strRef>
          </c:tx>
          <c:spPr>
            <a:ln w="38100">
              <a:solidFill>
                <a:srgbClr val="0000FF"/>
              </a:solidFill>
            </a:ln>
            <a:effectLst>
              <a:outerShdw sx="1000" sy="1000" algn="ctr" rotWithShape="0">
                <a:srgbClr val="000000">
                  <a:alpha val="99000"/>
                </a:srgbClr>
              </a:outerShdw>
            </a:effectLst>
          </c:spPr>
          <c:marke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sx="1000" sy="1000" algn="ctr" rotWithShape="0">
                  <a:srgbClr val="000000">
                    <a:alpha val="99000"/>
                  </a:srgbClr>
                </a:outerShdw>
              </a:effectLst>
              <a:scene3d>
                <a:camera prst="orthographicFront"/>
                <a:lightRig rig="threePt" dir="t"/>
              </a:scene3d>
              <a:sp3d prstMaterial="dkEdge"/>
            </c:spPr>
          </c:marker>
          <c:errBars>
            <c:errDir val="y"/>
            <c:errBarType val="both"/>
            <c:errValType val="percentage"/>
            <c:noEndCap val="0"/>
            <c:val val="5"/>
          </c:errBars>
          <c:errBars>
            <c:errDir val="x"/>
            <c:errBarType val="both"/>
            <c:errValType val="fixedVal"/>
            <c:noEndCap val="0"/>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Combined!$G$53:$G$63</c:f>
              <c:numCache>
                <c:formatCode>0.0000</c:formatCode>
                <c:ptCount val="11"/>
                <c:pt idx="0" formatCode="General">
                  <c:v>0</c:v>
                </c:pt>
                <c:pt idx="1">
                  <c:v>9.0000000000000548E-3</c:v>
                </c:pt>
                <c:pt idx="2">
                  <c:v>1.5666666666666561E-2</c:v>
                </c:pt>
                <c:pt idx="3">
                  <c:v>2.9666666666666602E-2</c:v>
                </c:pt>
                <c:pt idx="4">
                  <c:v>4.1333333333333534E-2</c:v>
                </c:pt>
                <c:pt idx="5">
                  <c:v>5.5333333333334317E-2</c:v>
                </c:pt>
                <c:pt idx="6">
                  <c:v>7.0000000000000132E-2</c:v>
                </c:pt>
                <c:pt idx="7">
                  <c:v>8.7666666666667267E-2</c:v>
                </c:pt>
                <c:pt idx="8">
                  <c:v>9.3000000000000527E-2</c:v>
                </c:pt>
                <c:pt idx="9">
                  <c:v>9.6333333333333271E-2</c:v>
                </c:pt>
                <c:pt idx="10">
                  <c:v>9.8000000000000267E-2</c:v>
                </c:pt>
              </c:numCache>
            </c:numRef>
          </c:yVal>
          <c:smooth val="0"/>
        </c:ser>
        <c:ser>
          <c:idx val="2"/>
          <c:order val="2"/>
          <c:tx>
            <c:strRef>
              <c:f>Combined!$F$52</c:f>
              <c:strCache>
                <c:ptCount val="1"/>
                <c:pt idx="0">
                  <c:v>L6-SP-Free Standing</c:v>
                </c:pt>
              </c:strCache>
            </c:strRef>
          </c:tx>
          <c:spPr>
            <a:ln>
              <a:solidFill>
                <a:srgbClr val="006600"/>
              </a:solidFill>
            </a:ln>
          </c:spPr>
          <c:marker>
            <c:spPr>
              <a:solidFill>
                <a:schemeClr val="tx1"/>
              </a:solidFill>
            </c:spPr>
          </c:marker>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Combined!$F$53:$F$63</c:f>
              <c:numCache>
                <c:formatCode>0.0000</c:formatCode>
                <c:ptCount val="11"/>
                <c:pt idx="0" formatCode="General">
                  <c:v>0</c:v>
                </c:pt>
                <c:pt idx="1">
                  <c:v>1.3000000000000183E-2</c:v>
                </c:pt>
                <c:pt idx="2">
                  <c:v>1.5000000000000221E-2</c:v>
                </c:pt>
                <c:pt idx="3">
                  <c:v>2.55000000000002E-2</c:v>
                </c:pt>
                <c:pt idx="4">
                  <c:v>3.9000000000000402E-2</c:v>
                </c:pt>
                <c:pt idx="5">
                  <c:v>5.8000000000000433E-2</c:v>
                </c:pt>
                <c:pt idx="6">
                  <c:v>6.7000000000000434E-2</c:v>
                </c:pt>
                <c:pt idx="7">
                  <c:v>8.2000000000000128E-2</c:v>
                </c:pt>
                <c:pt idx="8">
                  <c:v>9.0000000000000246E-2</c:v>
                </c:pt>
                <c:pt idx="9">
                  <c:v>9.3500000000001068E-2</c:v>
                </c:pt>
                <c:pt idx="10">
                  <c:v>9.7000000000000211E-2</c:v>
                </c:pt>
              </c:numCache>
            </c:numRef>
          </c:yVal>
          <c:smooth val="0"/>
        </c:ser>
        <c:dLbls>
          <c:showLegendKey val="0"/>
          <c:showVal val="0"/>
          <c:showCatName val="0"/>
          <c:showSerName val="0"/>
          <c:showPercent val="0"/>
          <c:showBubbleSize val="0"/>
        </c:dLbls>
        <c:axId val="36640640"/>
        <c:axId val="36651392"/>
      </c:scatterChart>
      <c:valAx>
        <c:axId val="36640640"/>
        <c:scaling>
          <c:orientation val="minMax"/>
          <c:max val="84"/>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Age, Days</a:t>
                </a:r>
                <a:endParaRPr lang="en-US" sz="14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endParaRPr lang="en-US" sz="1400" b="1" i="0" u="none" strike="noStrike" kern="1200" baseline="0" dirty="0">
                  <a:solidFill>
                    <a:sysClr val="windowText" lastClr="000000"/>
                  </a:solidFill>
                  <a:latin typeface="+mn-lt"/>
                  <a:ea typeface="+mn-ea"/>
                  <a:cs typeface="+mn-cs"/>
                </a:endParaRPr>
              </a:p>
            </c:rich>
          </c:tx>
          <c:layout/>
          <c:overlay val="0"/>
        </c:title>
        <c:numFmt formatCode="General" sourceLinked="1"/>
        <c:majorTickMark val="out"/>
        <c:minorTickMark val="none"/>
        <c:tickLblPos val="nextTo"/>
        <c:crossAx val="36651392"/>
        <c:crosses val="autoZero"/>
        <c:crossBetween val="midCat"/>
        <c:majorUnit val="7"/>
      </c:valAx>
      <c:valAx>
        <c:axId val="36651392"/>
        <c:scaling>
          <c:orientation val="minMax"/>
          <c:max val="0.24000000000000021"/>
        </c:scaling>
        <c:delete val="0"/>
        <c:axPos val="l"/>
        <c:majorGridlines/>
        <c:title>
          <c:tx>
            <c:rich>
              <a:bodyPr rot="-5400000" vert="horz"/>
              <a:lstStyle/>
              <a:p>
                <a:pPr>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 </a:t>
                </a:r>
                <a:r>
                  <a:rPr lang="en-US" sz="1400" b="1" i="0" u="none" strike="noStrike" kern="1200" baseline="0" dirty="0">
                    <a:solidFill>
                      <a:sysClr val="windowText" lastClr="000000"/>
                    </a:solidFill>
                    <a:latin typeface="+mn-lt"/>
                    <a:ea typeface="+mn-ea"/>
                    <a:cs typeface="+mn-cs"/>
                  </a:rPr>
                  <a:t>Expansion</a:t>
                </a:r>
              </a:p>
            </c:rich>
          </c:tx>
          <c:layout/>
          <c:overlay val="0"/>
        </c:title>
        <c:numFmt formatCode="General" sourceLinked="1"/>
        <c:majorTickMark val="out"/>
        <c:minorTickMark val="none"/>
        <c:tickLblPos val="nextTo"/>
        <c:crossAx val="36640640"/>
        <c:crosses val="autoZero"/>
        <c:crossBetween val="midCat"/>
        <c:majorUnit val="2.0000000000000052E-2"/>
      </c:valAx>
    </c:plotArea>
    <c:legend>
      <c:legendPos val="r"/>
      <c:layout>
        <c:manualLayout>
          <c:xMode val="edge"/>
          <c:yMode val="edge"/>
          <c:x val="0.7812798556430518"/>
          <c:y val="0.250204763007568"/>
          <c:w val="0.21674829433345194"/>
          <c:h val="0.34994284207952792"/>
        </c:manualLayout>
      </c:layout>
      <c:overlay val="0"/>
      <c:spPr>
        <a:solidFill>
          <a:sysClr val="window" lastClr="FFFFFF"/>
        </a:solidFill>
      </c:spPr>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t>Alkali Solution </a:t>
            </a:r>
            <a:r>
              <a:rPr lang="en-US" sz="1800" b="1" i="0" baseline="0" dirty="0" smtClean="0"/>
              <a:t>Variability  </a:t>
            </a:r>
            <a:r>
              <a:rPr lang="en-US" sz="1800" b="1" i="0" baseline="0" dirty="0"/>
              <a:t>in </a:t>
            </a:r>
            <a:r>
              <a:rPr lang="en-US" sz="1800" b="1" i="0" baseline="0" dirty="0" smtClean="0"/>
              <a:t>MCPT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dirty="0"/>
          </a:p>
        </c:rich>
      </c:tx>
      <c:layout/>
      <c:overlay val="0"/>
    </c:title>
    <c:autoTitleDeleted val="0"/>
    <c:plotArea>
      <c:layout>
        <c:manualLayout>
          <c:layoutTarget val="inner"/>
          <c:xMode val="edge"/>
          <c:yMode val="edge"/>
          <c:x val="0.1281128553198366"/>
          <c:y val="0.20749068618078517"/>
          <c:w val="0.77713548829890355"/>
          <c:h val="0.60692194932587806"/>
        </c:manualLayout>
      </c:layout>
      <c:scatterChart>
        <c:scatterStyle val="smoothMarker"/>
        <c:varyColors val="0"/>
        <c:ser>
          <c:idx val="0"/>
          <c:order val="0"/>
          <c:tx>
            <c:strRef>
              <c:f>Combined!$F$47</c:f>
              <c:strCache>
                <c:ptCount val="1"/>
                <c:pt idx="0">
                  <c:v>L4-SP_1 N NaOH</c:v>
                </c:pt>
              </c:strCache>
            </c:strRef>
          </c:tx>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Combined!$F$48:$F$58</c:f>
              <c:numCache>
                <c:formatCode>0.0000</c:formatCode>
                <c:ptCount val="11"/>
                <c:pt idx="0" formatCode="General">
                  <c:v>0</c:v>
                </c:pt>
                <c:pt idx="1">
                  <c:v>6.999999999999857E-3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0.17933333333333476</c:v>
                </c:pt>
              </c:numCache>
            </c:numRef>
          </c:yVal>
          <c:smooth val="1"/>
        </c:ser>
        <c:ser>
          <c:idx val="1"/>
          <c:order val="1"/>
          <c:tx>
            <c:strRef>
              <c:f>Combined!$G$47</c:f>
              <c:strCache>
                <c:ptCount val="1"/>
                <c:pt idx="0">
                  <c:v>L30-SP_1.5 N NaOH</c:v>
                </c:pt>
              </c:strCache>
            </c:strRef>
          </c:tx>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Combined!$G$48:$G$58</c:f>
              <c:numCache>
                <c:formatCode>0.0000</c:formatCode>
                <c:ptCount val="11"/>
                <c:pt idx="0" formatCode="General">
                  <c:v>0</c:v>
                </c:pt>
                <c:pt idx="1">
                  <c:v>1.3666666666666641E-2</c:v>
                </c:pt>
                <c:pt idx="2">
                  <c:v>2.6666666666666786E-2</c:v>
                </c:pt>
                <c:pt idx="3">
                  <c:v>4.1666666666666886E-2</c:v>
                </c:pt>
                <c:pt idx="4">
                  <c:v>6.3000000000000181E-2</c:v>
                </c:pt>
                <c:pt idx="5">
                  <c:v>9.6962962962963972E-2</c:v>
                </c:pt>
                <c:pt idx="6">
                  <c:v>0.12666666666666668</c:v>
                </c:pt>
                <c:pt idx="7">
                  <c:v>0.16300000000000009</c:v>
                </c:pt>
                <c:pt idx="8">
                  <c:v>0.18966666666666671</c:v>
                </c:pt>
                <c:pt idx="9">
                  <c:v>0.20666666666666669</c:v>
                </c:pt>
                <c:pt idx="10">
                  <c:v>0.22466666666666668</c:v>
                </c:pt>
              </c:numCache>
            </c:numRef>
          </c:yVal>
          <c:smooth val="1"/>
        </c:ser>
        <c:ser>
          <c:idx val="2"/>
          <c:order val="2"/>
          <c:tx>
            <c:strRef>
              <c:f>Combined!$H$47</c:f>
              <c:strCache>
                <c:ptCount val="1"/>
                <c:pt idx="0">
                  <c:v>L31-SP_0.5 N NaOH</c:v>
                </c:pt>
              </c:strCache>
            </c:strRef>
          </c:tx>
          <c:spPr>
            <a:ln>
              <a:solidFill>
                <a:srgbClr val="FF0000"/>
              </a:solidFill>
            </a:ln>
          </c:spPr>
          <c:marker>
            <c:spPr>
              <a:solidFill>
                <a:srgbClr val="FF0000"/>
              </a:solidFill>
            </c:spPr>
          </c:marker>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Combined!$H$48:$H$58</c:f>
              <c:numCache>
                <c:formatCode>0.0000</c:formatCode>
                <c:ptCount val="11"/>
                <c:pt idx="0">
                  <c:v>0</c:v>
                </c:pt>
                <c:pt idx="1">
                  <c:v>3.9999999999999298E-3</c:v>
                </c:pt>
                <c:pt idx="2">
                  <c:v>9.3333333333331398E-3</c:v>
                </c:pt>
                <c:pt idx="3">
                  <c:v>1.7333333333333277E-2</c:v>
                </c:pt>
                <c:pt idx="4">
                  <c:v>2.888888888888887E-2</c:v>
                </c:pt>
                <c:pt idx="5">
                  <c:v>5.5333333333334012E-2</c:v>
                </c:pt>
                <c:pt idx="6">
                  <c:v>6.8999999999999909E-2</c:v>
                </c:pt>
                <c:pt idx="7">
                  <c:v>9.2666666666667535E-2</c:v>
                </c:pt>
                <c:pt idx="8">
                  <c:v>0.11099999999999988</c:v>
                </c:pt>
                <c:pt idx="9">
                  <c:v>0.11766666666666672</c:v>
                </c:pt>
                <c:pt idx="10">
                  <c:v>0.12433333333333314</c:v>
                </c:pt>
              </c:numCache>
            </c:numRef>
          </c:yVal>
          <c:smooth val="1"/>
        </c:ser>
        <c:dLbls>
          <c:showLegendKey val="0"/>
          <c:showVal val="0"/>
          <c:showCatName val="0"/>
          <c:showSerName val="0"/>
          <c:showPercent val="0"/>
          <c:showBubbleSize val="0"/>
        </c:dLbls>
        <c:axId val="59972224"/>
        <c:axId val="59978880"/>
      </c:scatterChart>
      <c:valAx>
        <c:axId val="59972224"/>
        <c:scaling>
          <c:orientation val="minMax"/>
          <c:max val="84"/>
        </c:scaling>
        <c:delete val="0"/>
        <c:axPos val="b"/>
        <c:title>
          <c:tx>
            <c:rich>
              <a:bodyPr/>
              <a:lstStyle/>
              <a:p>
                <a:pPr>
                  <a:defRPr/>
                </a:pPr>
                <a:r>
                  <a:rPr lang="en-US" sz="1800" b="1" i="0" baseline="0"/>
                  <a:t>Curing Days</a:t>
                </a:r>
                <a:endParaRPr lang="en-US"/>
              </a:p>
            </c:rich>
          </c:tx>
          <c:layout/>
          <c:overlay val="0"/>
        </c:title>
        <c:numFmt formatCode="General" sourceLinked="1"/>
        <c:majorTickMark val="out"/>
        <c:minorTickMark val="none"/>
        <c:tickLblPos val="nextTo"/>
        <c:txPr>
          <a:bodyPr/>
          <a:lstStyle/>
          <a:p>
            <a:pPr>
              <a:defRPr sz="1400"/>
            </a:pPr>
            <a:endParaRPr lang="en-US"/>
          </a:p>
        </c:txPr>
        <c:crossAx val="59978880"/>
        <c:crosses val="autoZero"/>
        <c:crossBetween val="midCat"/>
        <c:majorUnit val="7"/>
      </c:valAx>
      <c:valAx>
        <c:axId val="5997888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Expansion</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layout/>
          <c:overlay val="0"/>
        </c:title>
        <c:numFmt formatCode="General" sourceLinked="1"/>
        <c:majorTickMark val="out"/>
        <c:minorTickMark val="none"/>
        <c:tickLblPos val="nextTo"/>
        <c:txPr>
          <a:bodyPr/>
          <a:lstStyle/>
          <a:p>
            <a:pPr>
              <a:defRPr sz="1400"/>
            </a:pPr>
            <a:endParaRPr lang="en-US"/>
          </a:p>
        </c:txPr>
        <c:crossAx val="59972224"/>
        <c:crosses val="autoZero"/>
        <c:crossBetween val="midCat"/>
      </c:valAx>
    </c:plotArea>
    <c:legend>
      <c:legendPos val="r"/>
      <c:layout>
        <c:manualLayout>
          <c:xMode val="edge"/>
          <c:yMode val="edge"/>
          <c:x val="0.15102964040322991"/>
          <c:y val="0.21588824575736229"/>
          <c:w val="0.27816685334715613"/>
          <c:h val="0.22370548052354391"/>
        </c:manualLayout>
      </c:layout>
      <c:overlay val="0"/>
      <c:spPr>
        <a:solidFill>
          <a:schemeClr val="accent2">
            <a:lumMod val="40000"/>
            <a:lumOff val="60000"/>
          </a:schemeClr>
        </a:solidFill>
      </c:spPr>
      <c:txPr>
        <a:bodyPr/>
        <a:lstStyle/>
        <a:p>
          <a:pPr>
            <a:defRPr sz="16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vs Concrete Cylinder Expansion</a:t>
            </a:r>
            <a:endParaRPr lang="en-US"/>
          </a:p>
        </c:rich>
      </c:tx>
      <c:layout>
        <c:manualLayout>
          <c:xMode val="edge"/>
          <c:yMode val="edge"/>
          <c:x val="0.19597581915163831"/>
          <c:y val="0"/>
        </c:manualLayout>
      </c:layout>
      <c:overlay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autoTitleDeleted val="0"/>
    <c:plotArea>
      <c:layout/>
      <c:scatterChart>
        <c:scatterStyle val="lineMarker"/>
        <c:varyColors val="0"/>
        <c:ser>
          <c:idx val="0"/>
          <c:order val="0"/>
          <c:tx>
            <c:strRef>
              <c:f>Combined!$E$53</c:f>
              <c:strCache>
                <c:ptCount val="1"/>
                <c:pt idx="0">
                  <c:v>L4-SP-Prism</c:v>
                </c:pt>
              </c:strCache>
            </c:strRef>
          </c:tx>
          <c:spPr>
            <a:ln>
              <a:solidFill>
                <a:srgbClr val="FF0000"/>
              </a:solidFill>
            </a:ln>
          </c:spP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Combined!$E$54:$E$64</c:f>
              <c:numCache>
                <c:formatCode>0.0000</c:formatCode>
                <c:ptCount val="11"/>
                <c:pt idx="0" formatCode="General">
                  <c:v>0</c:v>
                </c:pt>
                <c:pt idx="1">
                  <c:v>6.9999999999998969E-3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0.17933333333333545</c:v>
                </c:pt>
              </c:numCache>
            </c:numRef>
          </c:yVal>
          <c:smooth val="0"/>
        </c:ser>
        <c:ser>
          <c:idx val="1"/>
          <c:order val="1"/>
          <c:tx>
            <c:strRef>
              <c:f>Combined!$F$53</c:f>
              <c:strCache>
                <c:ptCount val="1"/>
                <c:pt idx="0">
                  <c:v>L14-SP-Cyln</c:v>
                </c:pt>
              </c:strCache>
            </c:strRef>
          </c:tx>
          <c:spPr>
            <a:ln w="31750">
              <a:solidFill>
                <a:srgbClr val="006600"/>
              </a:solidFill>
            </a:ln>
          </c:spPr>
          <c:marker>
            <c:spPr>
              <a:solidFill>
                <a:srgbClr val="4F81BD">
                  <a:alpha val="60000"/>
                </a:srgbClr>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8.3333333333334546E-3</c:v>
                </c:pt>
                <c:pt idx="2">
                  <c:v>2.8333333333333391E-2</c:v>
                </c:pt>
                <c:pt idx="3">
                  <c:v>4.8333333333334103E-2</c:v>
                </c:pt>
                <c:pt idx="4">
                  <c:v>7.9333333333334546E-2</c:v>
                </c:pt>
                <c:pt idx="5">
                  <c:v>0.12066666666666746</c:v>
                </c:pt>
                <c:pt idx="6">
                  <c:v>0.14733333333333534</c:v>
                </c:pt>
                <c:pt idx="7">
                  <c:v>0.18066666666666656</c:v>
                </c:pt>
                <c:pt idx="8">
                  <c:v>0.19700000000000001</c:v>
                </c:pt>
                <c:pt idx="9">
                  <c:v>0.2166666666666669</c:v>
                </c:pt>
                <c:pt idx="10">
                  <c:v>0.24666666666666651</c:v>
                </c:pt>
              </c:numCache>
            </c:numRef>
          </c:yVal>
          <c:smooth val="0"/>
        </c:ser>
        <c:dLbls>
          <c:showLegendKey val="0"/>
          <c:showVal val="0"/>
          <c:showCatName val="0"/>
          <c:showSerName val="0"/>
          <c:showPercent val="0"/>
          <c:showBubbleSize val="0"/>
        </c:dLbls>
        <c:axId val="59992704"/>
        <c:axId val="60003456"/>
      </c:scatterChart>
      <c:valAx>
        <c:axId val="59992704"/>
        <c:scaling>
          <c:orientation val="minMax"/>
          <c:max val="84"/>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layout/>
          <c:overlay val="0"/>
        </c:title>
        <c:numFmt formatCode="General" sourceLinked="1"/>
        <c:majorTickMark val="out"/>
        <c:minorTickMark val="none"/>
        <c:tickLblPos val="nextTo"/>
        <c:crossAx val="60003456"/>
        <c:crosses val="autoZero"/>
        <c:crossBetween val="midCat"/>
        <c:majorUnit val="7"/>
      </c:valAx>
      <c:valAx>
        <c:axId val="60003456"/>
        <c:scaling>
          <c:orientation val="minMax"/>
          <c:max val="0.30000000000000032"/>
        </c:scaling>
        <c:delete val="0"/>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Expansion</a:t>
                </a:r>
                <a:endParaRPr lang="en-US" sz="1600" b="1" i="0" u="none" strike="noStrike" kern="1200" baseline="0" dirty="0">
                  <a:solidFill>
                    <a:sysClr val="windowText" lastClr="000000"/>
                  </a:solidFill>
                  <a:latin typeface="+mn-lt"/>
                  <a:ea typeface="+mn-ea"/>
                  <a:cs typeface="+mn-cs"/>
                </a:endParaRPr>
              </a:p>
            </c:rich>
          </c:tx>
          <c:layout/>
          <c:overlay val="0"/>
        </c:title>
        <c:numFmt formatCode="General" sourceLinked="1"/>
        <c:majorTickMark val="out"/>
        <c:minorTickMark val="none"/>
        <c:tickLblPos val="nextTo"/>
        <c:crossAx val="59992704"/>
        <c:crosses val="autoZero"/>
        <c:crossBetween val="midCat"/>
        <c:majorUnit val="2.0000000000000011E-2"/>
      </c:valAx>
    </c:plotArea>
    <c:legend>
      <c:legendPos val="r"/>
      <c:layout>
        <c:manualLayout>
          <c:xMode val="edge"/>
          <c:yMode val="edge"/>
          <c:x val="9.0715113735783198E-2"/>
          <c:y val="0.12332505552190683"/>
          <c:w val="0.21647211286089449"/>
          <c:h val="0.16743438320210358"/>
        </c:manualLayout>
      </c:layout>
      <c:overlay val="0"/>
      <c:spPr>
        <a:solidFill>
          <a:sysClr val="window" lastClr="FFFFFF"/>
        </a:solidFill>
      </c:spPr>
      <c:txPr>
        <a:bodyPr/>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Expansion with Different Temperatures</a:t>
            </a:r>
            <a:endParaRPr lang="en-US"/>
          </a:p>
        </c:rich>
      </c:tx>
      <c:layout>
        <c:manualLayout>
          <c:xMode val="edge"/>
          <c:yMode val="edge"/>
          <c:x val="0.19597581915163831"/>
          <c:y val="0"/>
        </c:manualLayout>
      </c:layout>
      <c:overlay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autoTitleDeleted val="0"/>
    <c:plotArea>
      <c:layout/>
      <c:scatterChart>
        <c:scatterStyle val="lineMarker"/>
        <c:varyColors val="0"/>
        <c:ser>
          <c:idx val="0"/>
          <c:order val="0"/>
          <c:tx>
            <c:strRef>
              <c:f>Combined!$F$53</c:f>
              <c:strCache>
                <c:ptCount val="1"/>
                <c:pt idx="0">
                  <c:v>L4-SP-60C</c:v>
                </c:pt>
              </c:strCache>
            </c:strRef>
          </c:tx>
          <c:spPr>
            <a:ln>
              <a:solidFill>
                <a:schemeClr val="accent2">
                  <a:lumMod val="75000"/>
                </a:schemeClr>
              </a:solidFill>
            </a:ln>
          </c:spPr>
          <c:marker>
            <c:spPr>
              <a:solidFill>
                <a:srgbClr val="0000FF"/>
              </a:solidFill>
            </c:spPr>
          </c:marker>
          <c:errBars>
            <c:errDir val="x"/>
            <c:errBarType val="both"/>
            <c:errValType val="fixedVal"/>
            <c:noEndCap val="0"/>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6.9999999999998969E-3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0.17933333333333545</c:v>
                </c:pt>
              </c:numCache>
            </c:numRef>
          </c:yVal>
          <c:smooth val="0"/>
        </c:ser>
        <c:ser>
          <c:idx val="1"/>
          <c:order val="1"/>
          <c:tx>
            <c:strRef>
              <c:f>Combined!$H$53</c:f>
              <c:strCache>
                <c:ptCount val="1"/>
                <c:pt idx="0">
                  <c:v>L10-SP-38C</c:v>
                </c:pt>
              </c:strCache>
            </c:strRef>
          </c:tx>
          <c:spPr>
            <a:ln w="31750">
              <a:solidFill>
                <a:srgbClr val="006600"/>
              </a:solidFill>
            </a:ln>
          </c:spPr>
          <c:marker>
            <c:spPr>
              <a:solidFill>
                <a:srgbClr val="4F81BD">
                  <a:alpha val="60000"/>
                </a:srgbClr>
              </a:solidFill>
            </c:spPr>
          </c:marker>
          <c:errBars>
            <c:errDir val="y"/>
            <c:errBarType val="both"/>
            <c:errValType val="percentage"/>
            <c:noEndCap val="0"/>
            <c:val val="5"/>
          </c:errBars>
          <c:errBars>
            <c:errDir val="x"/>
            <c:errBarType val="both"/>
            <c:errValType val="fixedVal"/>
            <c:noEndCap val="0"/>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Combined!$H$54:$H$64</c:f>
              <c:numCache>
                <c:formatCode>0.0000</c:formatCode>
                <c:ptCount val="11"/>
                <c:pt idx="0" formatCode="General">
                  <c:v>0</c:v>
                </c:pt>
                <c:pt idx="1">
                  <c:v>9.9999999999991068E-4</c:v>
                </c:pt>
                <c:pt idx="2">
                  <c:v>3.0000000000001002E-3</c:v>
                </c:pt>
                <c:pt idx="3">
                  <c:v>3.9999999999999801E-3</c:v>
                </c:pt>
                <c:pt idx="4">
                  <c:v>4.5000000000000734E-3</c:v>
                </c:pt>
                <c:pt idx="5">
                  <c:v>1.0499999999999798E-2</c:v>
                </c:pt>
                <c:pt idx="6">
                  <c:v>1.7499999999999877E-2</c:v>
                </c:pt>
                <c:pt idx="7">
                  <c:v>3.4000000000000002E-2</c:v>
                </c:pt>
                <c:pt idx="8">
                  <c:v>5.4500000000000014E-2</c:v>
                </c:pt>
                <c:pt idx="9">
                  <c:v>7.3499999999999829E-2</c:v>
                </c:pt>
                <c:pt idx="10">
                  <c:v>8.5852941176472394E-2</c:v>
                </c:pt>
              </c:numCache>
            </c:numRef>
          </c:yVal>
          <c:smooth val="0"/>
        </c:ser>
        <c:ser>
          <c:idx val="2"/>
          <c:order val="2"/>
          <c:tx>
            <c:strRef>
              <c:f>Combined!$G$53</c:f>
              <c:strCache>
                <c:ptCount val="1"/>
                <c:pt idx="0">
                  <c:v>L20-SP-80C</c:v>
                </c:pt>
              </c:strCache>
            </c:strRef>
          </c:tx>
          <c:spPr>
            <a:ln>
              <a:solidFill>
                <a:srgbClr val="C00000"/>
              </a:solidFill>
            </a:ln>
          </c:spPr>
          <c:marker>
            <c:spPr>
              <a:solidFill>
                <a:srgbClr val="FF0000"/>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Combined!$G$54:$G$64</c:f>
              <c:numCache>
                <c:formatCode>0.0000</c:formatCode>
                <c:ptCount val="11"/>
                <c:pt idx="0" formatCode="General">
                  <c:v>0</c:v>
                </c:pt>
                <c:pt idx="1">
                  <c:v>1.5000000000000201E-2</c:v>
                </c:pt>
                <c:pt idx="2">
                  <c:v>4.0333333333334227E-2</c:v>
                </c:pt>
                <c:pt idx="3">
                  <c:v>5.4333333333334809E-2</c:v>
                </c:pt>
                <c:pt idx="4">
                  <c:v>7.3000000000000384E-2</c:v>
                </c:pt>
                <c:pt idx="5">
                  <c:v>0.10033333333333357</c:v>
                </c:pt>
                <c:pt idx="6">
                  <c:v>0.12833333333333341</c:v>
                </c:pt>
                <c:pt idx="7">
                  <c:v>0.17466666666666686</c:v>
                </c:pt>
                <c:pt idx="8">
                  <c:v>0.21533333333333562</c:v>
                </c:pt>
                <c:pt idx="9">
                  <c:v>0.26800000000000035</c:v>
                </c:pt>
                <c:pt idx="10">
                  <c:v>0.31533333333333396</c:v>
                </c:pt>
              </c:numCache>
            </c:numRef>
          </c:yVal>
          <c:smooth val="0"/>
        </c:ser>
        <c:dLbls>
          <c:showLegendKey val="0"/>
          <c:showVal val="0"/>
          <c:showCatName val="0"/>
          <c:showSerName val="0"/>
          <c:showPercent val="0"/>
          <c:showBubbleSize val="0"/>
        </c:dLbls>
        <c:axId val="60134144"/>
        <c:axId val="60136448"/>
      </c:scatterChart>
      <c:valAx>
        <c:axId val="60134144"/>
        <c:scaling>
          <c:orientation val="minMax"/>
          <c:max val="84"/>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layout/>
          <c:overlay val="0"/>
        </c:title>
        <c:numFmt formatCode="General" sourceLinked="1"/>
        <c:majorTickMark val="out"/>
        <c:minorTickMark val="none"/>
        <c:tickLblPos val="nextTo"/>
        <c:crossAx val="60136448"/>
        <c:crosses val="autoZero"/>
        <c:crossBetween val="midCat"/>
        <c:majorUnit val="7"/>
      </c:valAx>
      <c:valAx>
        <c:axId val="60136448"/>
        <c:scaling>
          <c:orientation val="minMax"/>
          <c:max val="0.34"/>
        </c:scaling>
        <c:delete val="0"/>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a:t>
                </a:r>
                <a:r>
                  <a:rPr lang="en-US" sz="1600" b="1" i="0" u="none" strike="noStrike" kern="1200" baseline="0" dirty="0">
                    <a:solidFill>
                      <a:sysClr val="windowText" lastClr="000000"/>
                    </a:solidFill>
                    <a:latin typeface="+mn-lt"/>
                    <a:ea typeface="+mn-ea"/>
                    <a:cs typeface="+mn-cs"/>
                  </a:rPr>
                  <a:t>Expansion</a:t>
                </a:r>
              </a:p>
            </c:rich>
          </c:tx>
          <c:layout/>
          <c:overlay val="0"/>
        </c:title>
        <c:numFmt formatCode="General" sourceLinked="1"/>
        <c:majorTickMark val="out"/>
        <c:minorTickMark val="none"/>
        <c:tickLblPos val="nextTo"/>
        <c:crossAx val="60134144"/>
        <c:crosses val="autoZero"/>
        <c:crossBetween val="midCat"/>
        <c:majorUnit val="2.0000000000000011E-2"/>
      </c:valAx>
    </c:plotArea>
    <c:legend>
      <c:legendPos val="r"/>
      <c:layout>
        <c:manualLayout>
          <c:xMode val="edge"/>
          <c:yMode val="edge"/>
          <c:x val="0.12710518706348153"/>
          <c:y val="0.18226059810705494"/>
          <c:w val="0.20021754706404274"/>
          <c:h val="0.3167133547558893"/>
        </c:manualLayout>
      </c:layout>
      <c:overlay val="0"/>
      <c:spPr>
        <a:solidFill>
          <a:sysClr val="window" lastClr="FFFFFF"/>
        </a:solidFill>
      </c:spPr>
      <c:txPr>
        <a:bodyPr/>
        <a:lstStyle/>
        <a:p>
          <a:pPr>
            <a:defRPr lang="en-US"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ASTM C 1293, CPT vs. MCPT 56 Days Expansion</a:t>
            </a:r>
          </a:p>
        </c:rich>
      </c:tx>
      <c:layout>
        <c:manualLayout>
          <c:xMode val="edge"/>
          <c:yMode val="edge"/>
          <c:x val="0.1970750500246875"/>
          <c:y val="0"/>
        </c:manualLayout>
      </c:layout>
      <c:overlay val="0"/>
    </c:title>
    <c:autoTitleDeleted val="0"/>
    <c:plotArea>
      <c:layout>
        <c:manualLayout>
          <c:layoutTarget val="inner"/>
          <c:xMode val="edge"/>
          <c:yMode val="edge"/>
          <c:x val="0.15333129444325624"/>
          <c:y val="7.540626675422904E-2"/>
          <c:w val="0.67961211598163651"/>
          <c:h val="0.73288359788359825"/>
        </c:manualLayout>
      </c:layout>
      <c:scatterChart>
        <c:scatterStyle val="lineMarker"/>
        <c:varyColors val="0"/>
        <c:ser>
          <c:idx val="1"/>
          <c:order val="0"/>
          <c:spPr>
            <a:ln w="28575">
              <a:noFill/>
            </a:ln>
          </c:spPr>
          <c:marker>
            <c:symbol val="circle"/>
            <c:size val="10"/>
            <c:spPr>
              <a:solidFill>
                <a:srgbClr val="C00000"/>
              </a:solidFill>
            </c:spPr>
          </c:marker>
          <c:dPt>
            <c:idx val="0"/>
            <c:marker>
              <c:spPr>
                <a:solidFill>
                  <a:schemeClr val="accent2">
                    <a:lumMod val="75000"/>
                  </a:schemeClr>
                </a:solidFill>
              </c:spPr>
            </c:marker>
            <c:bubble3D val="0"/>
          </c:dPt>
          <c:dPt>
            <c:idx val="1"/>
            <c:marker>
              <c:spPr>
                <a:solidFill>
                  <a:schemeClr val="accent2">
                    <a:lumMod val="75000"/>
                  </a:schemeClr>
                </a:solidFill>
              </c:spPr>
            </c:marker>
            <c:bubble3D val="0"/>
          </c:dPt>
          <c:dPt>
            <c:idx val="2"/>
            <c:marker>
              <c:spPr>
                <a:solidFill>
                  <a:schemeClr val="accent2">
                    <a:lumMod val="75000"/>
                  </a:schemeClr>
                </a:solidFill>
                <a:ln>
                  <a:solidFill>
                    <a:schemeClr val="accent2">
                      <a:lumMod val="75000"/>
                    </a:schemeClr>
                  </a:solidFill>
                </a:ln>
              </c:spPr>
            </c:marker>
            <c:bubble3D val="0"/>
            <c:spPr>
              <a:ln w="28575">
                <a:solidFill>
                  <a:schemeClr val="accent2">
                    <a:lumMod val="75000"/>
                  </a:schemeClr>
                </a:solidFill>
              </a:ln>
            </c:spPr>
          </c:dPt>
          <c:dPt>
            <c:idx val="3"/>
            <c:marker>
              <c:spPr>
                <a:solidFill>
                  <a:schemeClr val="accent2">
                    <a:lumMod val="75000"/>
                  </a:schemeClr>
                </a:solidFill>
              </c:spPr>
            </c:marker>
            <c:bubble3D val="0"/>
          </c:dPt>
          <c:dPt>
            <c:idx val="4"/>
            <c:marker>
              <c:spPr>
                <a:solidFill>
                  <a:schemeClr val="accent2">
                    <a:lumMod val="75000"/>
                  </a:schemeClr>
                </a:solidFill>
              </c:spPr>
            </c:marker>
            <c:bubble3D val="0"/>
          </c:dPt>
          <c:dPt>
            <c:idx val="5"/>
            <c:marker>
              <c:symbol val="triangle"/>
              <c:size val="10"/>
              <c:spPr>
                <a:noFill/>
                <a:ln w="15875"/>
              </c:spPr>
            </c:marker>
            <c:bubble3D val="0"/>
          </c:dPt>
          <c:dPt>
            <c:idx val="6"/>
            <c:marker>
              <c:spPr>
                <a:solidFill>
                  <a:schemeClr val="accent2">
                    <a:lumMod val="75000"/>
                  </a:schemeClr>
                </a:solidFill>
              </c:spPr>
            </c:marker>
            <c:bubble3D val="0"/>
          </c:dPt>
          <c:dPt>
            <c:idx val="7"/>
            <c:marker>
              <c:spPr>
                <a:solidFill>
                  <a:schemeClr val="accent2">
                    <a:lumMod val="75000"/>
                  </a:schemeClr>
                </a:solidFill>
              </c:spPr>
            </c:marker>
            <c:bubble3D val="0"/>
          </c:dPt>
          <c:dPt>
            <c:idx val="8"/>
            <c:marker>
              <c:spPr>
                <a:solidFill>
                  <a:schemeClr val="accent2">
                    <a:lumMod val="75000"/>
                  </a:schemeClr>
                </a:solidFill>
              </c:spPr>
            </c:marker>
            <c:bubble3D val="0"/>
          </c:dPt>
          <c:dPt>
            <c:idx val="9"/>
            <c:marker>
              <c:symbol val="triangle"/>
              <c:size val="10"/>
              <c:spPr>
                <a:noFill/>
                <a:ln w="12700"/>
              </c:spPr>
            </c:marker>
            <c:bubble3D val="0"/>
          </c:dPt>
          <c:dPt>
            <c:idx val="10"/>
            <c:marker>
              <c:symbol val="triangle"/>
              <c:size val="10"/>
              <c:spPr>
                <a:noFill/>
                <a:ln w="15875"/>
              </c:spPr>
            </c:marker>
            <c:bubble3D val="0"/>
          </c:dPt>
          <c:dPt>
            <c:idx val="11"/>
            <c:marker>
              <c:symbol val="triangle"/>
              <c:size val="10"/>
              <c:spPr>
                <a:noFill/>
                <a:ln w="15875"/>
              </c:spPr>
            </c:marker>
            <c:bubble3D val="0"/>
          </c:dPt>
          <c:trendline>
            <c:trendlineType val="linear"/>
            <c:dispRSqr val="1"/>
            <c:dispEq val="1"/>
            <c:trendlineLbl>
              <c:layout>
                <c:manualLayout>
                  <c:x val="0.1632017351997668"/>
                  <c:y val="0.27380014998125257"/>
                </c:manualLayout>
              </c:layout>
              <c:numFmt formatCode="General" sourceLinked="0"/>
              <c:txPr>
                <a:bodyPr/>
                <a:lstStyle/>
                <a:p>
                  <a:pPr>
                    <a:defRPr/>
                  </a:pPr>
                  <a:endParaRPr lang="en-US"/>
                </a:p>
              </c:txPr>
            </c:trendlineLbl>
          </c:trendline>
          <c:xVal>
            <c:numRef>
              <c:f>Comparison!$AJ$27:$AJ$38</c:f>
              <c:numCache>
                <c:formatCode>General</c:formatCode>
                <c:ptCount val="12"/>
                <c:pt idx="0">
                  <c:v>0.18500000000000016</c:v>
                </c:pt>
                <c:pt idx="1">
                  <c:v>0.14900000000000016</c:v>
                </c:pt>
                <c:pt idx="2">
                  <c:v>0.14900000000000016</c:v>
                </c:pt>
                <c:pt idx="3">
                  <c:v>9.9500000000000144E-2</c:v>
                </c:pt>
                <c:pt idx="4">
                  <c:v>2.0000000000000011E-2</c:v>
                </c:pt>
                <c:pt idx="5">
                  <c:v>4.5999999999999999E-2</c:v>
                </c:pt>
                <c:pt idx="6">
                  <c:v>7.0000000000000021E-2</c:v>
                </c:pt>
                <c:pt idx="7">
                  <c:v>3.9000000000000014E-2</c:v>
                </c:pt>
                <c:pt idx="8">
                  <c:v>2.3299999999999998E-2</c:v>
                </c:pt>
                <c:pt idx="9">
                  <c:v>0.44</c:v>
                </c:pt>
                <c:pt idx="10">
                  <c:v>9.1000000000000025E-2</c:v>
                </c:pt>
                <c:pt idx="11">
                  <c:v>0.115</c:v>
                </c:pt>
              </c:numCache>
            </c:numRef>
          </c:xVal>
          <c:yVal>
            <c:numRef>
              <c:f>Comparison!$AI$27:$AI$38</c:f>
              <c:numCache>
                <c:formatCode>General</c:formatCode>
                <c:ptCount val="12"/>
                <c:pt idx="0">
                  <c:v>0.251</c:v>
                </c:pt>
                <c:pt idx="1">
                  <c:v>0.18100000000000016</c:v>
                </c:pt>
                <c:pt idx="2">
                  <c:v>0.192</c:v>
                </c:pt>
                <c:pt idx="3">
                  <c:v>0.10900000000000008</c:v>
                </c:pt>
                <c:pt idx="4">
                  <c:v>3.0000000000000002E-2</c:v>
                </c:pt>
                <c:pt idx="5">
                  <c:v>0.05</c:v>
                </c:pt>
                <c:pt idx="6">
                  <c:v>7.0000000000000021E-2</c:v>
                </c:pt>
                <c:pt idx="7">
                  <c:v>3.0000000000000002E-2</c:v>
                </c:pt>
                <c:pt idx="8">
                  <c:v>3.0000000000000002E-2</c:v>
                </c:pt>
                <c:pt idx="9">
                  <c:v>0.59</c:v>
                </c:pt>
                <c:pt idx="10">
                  <c:v>9.0000000000000024E-2</c:v>
                </c:pt>
                <c:pt idx="11">
                  <c:v>0.15000000000000016</c:v>
                </c:pt>
              </c:numCache>
            </c:numRef>
          </c:yVal>
          <c:smooth val="0"/>
        </c:ser>
        <c:dLbls>
          <c:showLegendKey val="0"/>
          <c:showVal val="0"/>
          <c:showCatName val="0"/>
          <c:showSerName val="0"/>
          <c:showPercent val="0"/>
          <c:showBubbleSize val="0"/>
        </c:dLbls>
        <c:axId val="66523136"/>
        <c:axId val="66525056"/>
      </c:scatterChart>
      <c:valAx>
        <c:axId val="66523136"/>
        <c:scaling>
          <c:orientation val="minMax"/>
          <c:max val="0.60000000000000064"/>
          <c:min val="0"/>
        </c:scaling>
        <c:delete val="0"/>
        <c:axPos val="b"/>
        <c:majorGridlines>
          <c:spPr>
            <a:ln>
              <a:prstDash val="dash"/>
            </a:ln>
          </c:spPr>
        </c:majorGridlines>
        <c:title>
          <c:tx>
            <c:rich>
              <a:bodyPr/>
              <a:lstStyle/>
              <a:p>
                <a:pPr>
                  <a:defRPr/>
                </a:pPr>
                <a:r>
                  <a:rPr lang="en-US"/>
                  <a:t>% Expansion at 56 Days, MCPT</a:t>
                </a:r>
              </a:p>
            </c:rich>
          </c:tx>
          <c:layout>
            <c:manualLayout>
              <c:xMode val="edge"/>
              <c:yMode val="edge"/>
              <c:x val="0.30530937105084149"/>
              <c:y val="0.9357126192559263"/>
            </c:manualLayout>
          </c:layout>
          <c:overlay val="0"/>
        </c:title>
        <c:numFmt formatCode="General" sourceLinked="1"/>
        <c:majorTickMark val="none"/>
        <c:minorTickMark val="none"/>
        <c:tickLblPos val="nextTo"/>
        <c:txPr>
          <a:bodyPr rot="-5400000" vert="horz"/>
          <a:lstStyle/>
          <a:p>
            <a:pPr>
              <a:defRPr/>
            </a:pPr>
            <a:endParaRPr lang="en-US"/>
          </a:p>
        </c:txPr>
        <c:crossAx val="66525056"/>
        <c:crosses val="autoZero"/>
        <c:crossBetween val="midCat"/>
        <c:majorUnit val="4.0000000000000022E-2"/>
        <c:minorUnit val="8.000000000000014E-3"/>
      </c:valAx>
      <c:valAx>
        <c:axId val="66525056"/>
        <c:scaling>
          <c:orientation val="minMax"/>
          <c:max val="0.60000000000000064"/>
          <c:min val="0"/>
        </c:scaling>
        <c:delete val="0"/>
        <c:axPos val="l"/>
        <c:majorGridlines>
          <c:spPr>
            <a:ln>
              <a:prstDash val="dash"/>
            </a:ln>
          </c:spPr>
        </c:majorGridlines>
        <c:title>
          <c:tx>
            <c:rich>
              <a:bodyPr/>
              <a:lstStyle/>
              <a:p>
                <a:pPr>
                  <a:defRPr/>
                </a:pPr>
                <a:r>
                  <a:rPr lang="en-US"/>
                  <a:t>% Expansion at 365 Days, CPT</a:t>
                </a:r>
              </a:p>
            </c:rich>
          </c:tx>
          <c:layout/>
          <c:overlay val="0"/>
        </c:title>
        <c:numFmt formatCode="General" sourceLinked="1"/>
        <c:majorTickMark val="none"/>
        <c:minorTickMark val="none"/>
        <c:tickLblPos val="nextTo"/>
        <c:crossAx val="66523136"/>
        <c:crosses val="autoZero"/>
        <c:crossBetween val="midCat"/>
        <c:majorUnit val="4.0000000000000022E-2"/>
      </c:valAx>
      <c:spPr>
        <a:ln>
          <a:solidFill>
            <a:schemeClr val="tx1"/>
          </a:solidFill>
        </a:ln>
      </c:spPr>
    </c:plotArea>
    <c:plotVisOnly val="1"/>
    <c:dispBlanksAs val="gap"/>
    <c:showDLblsOverMax val="0"/>
  </c:chart>
  <c:spPr>
    <a:noFill/>
  </c:spPr>
  <c:txPr>
    <a:bodyPr/>
    <a:lstStyle/>
    <a:p>
      <a:pPr>
        <a:defRPr sz="16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0.82203</cdr:x>
      <cdr:y>0.16667</cdr:y>
    </cdr:from>
    <cdr:to>
      <cdr:x>0.88983</cdr:x>
      <cdr:y>0.22727</cdr:y>
    </cdr:to>
    <cdr:sp macro="" textlink="">
      <cdr:nvSpPr>
        <cdr:cNvPr id="2" name="TextBox 1"/>
        <cdr:cNvSpPr txBox="1"/>
      </cdr:nvSpPr>
      <cdr:spPr>
        <a:xfrm xmlns:a="http://schemas.openxmlformats.org/drawingml/2006/main">
          <a:off x="7391400" y="838200"/>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dirty="0" smtClean="0">
              <a:solidFill>
                <a:srgbClr val="FF0000"/>
              </a:solidFill>
            </a:rPr>
            <a:t>80 </a:t>
          </a:r>
          <a:r>
            <a:rPr lang="en-US" sz="1100" b="1" dirty="0" smtClean="0">
              <a:solidFill>
                <a:srgbClr val="FF0000"/>
              </a:solidFill>
              <a:sym typeface="Symbol"/>
            </a:rPr>
            <a:t>C</a:t>
          </a:r>
          <a:endParaRPr lang="en-US" sz="1100" b="1" dirty="0">
            <a:solidFill>
              <a:srgbClr val="FF0000"/>
            </a:solidFill>
          </a:endParaRPr>
        </a:p>
      </cdr:txBody>
    </cdr:sp>
  </cdr:relSizeAnchor>
  <cdr:relSizeAnchor xmlns:cdr="http://schemas.openxmlformats.org/drawingml/2006/chartDrawing">
    <cdr:from>
      <cdr:x>0.83051</cdr:x>
      <cdr:y>0.42424</cdr:y>
    </cdr:from>
    <cdr:to>
      <cdr:x>0.89831</cdr:x>
      <cdr:y>0.48485</cdr:y>
    </cdr:to>
    <cdr:sp macro="" textlink="">
      <cdr:nvSpPr>
        <cdr:cNvPr id="3" name="TextBox 1"/>
        <cdr:cNvSpPr txBox="1"/>
      </cdr:nvSpPr>
      <cdr:spPr>
        <a:xfrm xmlns:a="http://schemas.openxmlformats.org/drawingml/2006/main">
          <a:off x="7467600" y="21336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0000FF"/>
              </a:solidFill>
            </a:rPr>
            <a:t>60 </a:t>
          </a:r>
          <a:r>
            <a:rPr lang="en-US" sz="1100" b="1" dirty="0" smtClean="0">
              <a:solidFill>
                <a:srgbClr val="0000FF"/>
              </a:solidFill>
              <a:sym typeface="Symbol"/>
            </a:rPr>
            <a:t>C</a:t>
          </a:r>
          <a:endParaRPr lang="en-US" sz="1100" b="1" dirty="0">
            <a:solidFill>
              <a:srgbClr val="0000FF"/>
            </a:solidFill>
          </a:endParaRPr>
        </a:p>
      </cdr:txBody>
    </cdr:sp>
  </cdr:relSizeAnchor>
  <cdr:relSizeAnchor xmlns:cdr="http://schemas.openxmlformats.org/drawingml/2006/chartDrawing">
    <cdr:from>
      <cdr:x>0</cdr:x>
      <cdr:y>0</cdr:y>
    </cdr:from>
    <cdr:to>
      <cdr:x>0.0678</cdr:x>
      <cdr:y>0.06061</cdr:y>
    </cdr:to>
    <cdr:sp macro="" textlink="">
      <cdr:nvSpPr>
        <cdr:cNvPr id="4" name="TextBox 1"/>
        <cdr:cNvSpPr txBox="1"/>
      </cdr:nvSpPr>
      <cdr:spPr>
        <a:xfrm xmlns:a="http://schemas.openxmlformats.org/drawingml/2006/main">
          <a:off x="0" y="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FF0000"/>
              </a:solidFill>
            </a:rPr>
            <a:t>80 </a:t>
          </a:r>
          <a:r>
            <a:rPr lang="en-US" sz="1100" b="1" dirty="0" smtClean="0">
              <a:solidFill>
                <a:srgbClr val="FF0000"/>
              </a:solidFill>
              <a:sym typeface="Symbol"/>
            </a:rPr>
            <a:t>C</a:t>
          </a:r>
          <a:endParaRPr lang="en-US" sz="1100" b="1" dirty="0">
            <a:solidFill>
              <a:srgbClr val="FF0000"/>
            </a:solidFill>
          </a:endParaRPr>
        </a:p>
      </cdr:txBody>
    </cdr:sp>
  </cdr:relSizeAnchor>
  <cdr:relSizeAnchor xmlns:cdr="http://schemas.openxmlformats.org/drawingml/2006/chartDrawing">
    <cdr:from>
      <cdr:x>0.83051</cdr:x>
      <cdr:y>0.60606</cdr:y>
    </cdr:from>
    <cdr:to>
      <cdr:x>0.89831</cdr:x>
      <cdr:y>0.66667</cdr:y>
    </cdr:to>
    <cdr:sp macro="" textlink="">
      <cdr:nvSpPr>
        <cdr:cNvPr id="5" name="TextBox 1"/>
        <cdr:cNvSpPr txBox="1"/>
      </cdr:nvSpPr>
      <cdr:spPr>
        <a:xfrm xmlns:a="http://schemas.openxmlformats.org/drawingml/2006/main">
          <a:off x="7467600" y="30480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b="1" dirty="0" smtClean="0">
              <a:solidFill>
                <a:srgbClr val="006600"/>
              </a:solidFill>
            </a:rPr>
            <a:t>38 </a:t>
          </a:r>
          <a:r>
            <a:rPr lang="en-US" sz="1100" b="1" dirty="0" smtClean="0">
              <a:solidFill>
                <a:srgbClr val="006600"/>
              </a:solidFill>
              <a:sym typeface="Symbol"/>
            </a:rPr>
            <a:t>C</a:t>
          </a:r>
          <a:endParaRPr lang="en-US" sz="1100" b="1" dirty="0">
            <a:solidFill>
              <a:srgbClr val="0066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0.15741</cdr:x>
      <cdr:y>0.7619</cdr:y>
    </cdr:from>
    <cdr:to>
      <cdr:x>0.83193</cdr:x>
      <cdr:y>0.76259</cdr:y>
    </cdr:to>
    <cdr:sp macro="" textlink="">
      <cdr:nvSpPr>
        <cdr:cNvPr id="2" name="Straight Connector 1"/>
        <cdr:cNvSpPr/>
      </cdr:nvSpPr>
      <cdr:spPr>
        <a:xfrm xmlns:a="http://schemas.openxmlformats.org/drawingml/2006/main" flipV="1">
          <a:off x="1295400" y="3657600"/>
          <a:ext cx="5551029" cy="3313"/>
        </a:xfrm>
        <a:prstGeom xmlns:a="http://schemas.openxmlformats.org/drawingml/2006/main" prst="line">
          <a:avLst/>
        </a:prstGeom>
        <a:noFill xmlns:a="http://schemas.openxmlformats.org/drawingml/2006/main"/>
        <a:ln xmlns:a="http://schemas.openxmlformats.org/drawingml/2006/main" w="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0.19867</cdr:x>
      <cdr:y>0.08261</cdr:y>
    </cdr:from>
    <cdr:to>
      <cdr:x>0.1987</cdr:x>
      <cdr:y>0.8418</cdr:y>
    </cdr:to>
    <cdr:sp macro="" textlink="">
      <cdr:nvSpPr>
        <cdr:cNvPr id="5" name="Straight Connector 4"/>
        <cdr:cNvSpPr/>
      </cdr:nvSpPr>
      <cdr:spPr>
        <a:xfrm xmlns:a="http://schemas.openxmlformats.org/drawingml/2006/main" rot="5400000" flipH="1" flipV="1">
          <a:off x="-244176" y="2161945"/>
          <a:ext cx="3551253" cy="249"/>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0.59406</cdr:x>
      <cdr:y>0.51923</cdr:y>
    </cdr:from>
    <cdr:to>
      <cdr:x>0.89386</cdr:x>
      <cdr:y>0.72047</cdr:y>
    </cdr:to>
    <cdr:sp macro="" textlink="">
      <cdr:nvSpPr>
        <cdr:cNvPr id="3" name="TextBox 2"/>
        <cdr:cNvSpPr txBox="1"/>
      </cdr:nvSpPr>
      <cdr:spPr>
        <a:xfrm xmlns:a="http://schemas.openxmlformats.org/drawingml/2006/main">
          <a:off x="4572000" y="2057400"/>
          <a:ext cx="2307321" cy="797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Fine Aggregate</a:t>
          </a:r>
        </a:p>
        <a:p xmlns:a="http://schemas.openxmlformats.org/drawingml/2006/main">
          <a:endParaRPr lang="en-US" sz="1200" b="1" dirty="0" smtClean="0"/>
        </a:p>
        <a:p xmlns:a="http://schemas.openxmlformats.org/drawingml/2006/main">
          <a:r>
            <a:rPr lang="en-US" sz="1200" b="1" dirty="0" smtClean="0"/>
            <a:t>Coarse Aggregate</a:t>
          </a:r>
          <a:endParaRPr lang="en-US" sz="1200" b="1" dirty="0"/>
        </a:p>
      </cdr:txBody>
    </cdr:sp>
  </cdr:relSizeAnchor>
  <cdr:relSizeAnchor xmlns:cdr="http://schemas.openxmlformats.org/drawingml/2006/chartDrawing">
    <cdr:from>
      <cdr:x>0.76506</cdr:x>
      <cdr:y>0.63921</cdr:y>
    </cdr:from>
    <cdr:to>
      <cdr:x>0.78113</cdr:x>
      <cdr:y>0.66285</cdr:y>
    </cdr:to>
    <cdr:sp macro="" textlink="">
      <cdr:nvSpPr>
        <cdr:cNvPr id="4" name="Oval 3"/>
        <cdr:cNvSpPr/>
      </cdr:nvSpPr>
      <cdr:spPr>
        <a:xfrm xmlns:a="http://schemas.openxmlformats.org/drawingml/2006/main">
          <a:off x="4829591" y="2878748"/>
          <a:ext cx="101427" cy="106449"/>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0.76256</cdr:x>
      <cdr:y>0.55384</cdr:y>
    </cdr:from>
    <cdr:to>
      <cdr:x>0.78577</cdr:x>
      <cdr:y>0.58313</cdr:y>
    </cdr:to>
    <cdr:sp macro="" textlink="">
      <cdr:nvSpPr>
        <cdr:cNvPr id="7" name="Isosceles Triangle 6"/>
        <cdr:cNvSpPr/>
      </cdr:nvSpPr>
      <cdr:spPr>
        <a:xfrm xmlns:a="http://schemas.openxmlformats.org/drawingml/2006/main">
          <a:off x="4813787" y="2494294"/>
          <a:ext cx="146538" cy="131885"/>
        </a:xfrm>
        <a:prstGeom xmlns:a="http://schemas.openxmlformats.org/drawingml/2006/main" prst="triangl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r>
              <a:rPr lang="en-US"/>
              <a:t>FHWA BAA Objective 2 Studies - Latifee, Math, Wingard and Rangaraju</a:t>
            </a:r>
          </a:p>
        </p:txBody>
      </p:sp>
      <p:sp>
        <p:nvSpPr>
          <p:cNvPr id="1034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034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r>
              <a:rPr lang="en-US"/>
              <a:t>ASR TWG Meeting, Albuquerque, NM - December 15-16, 2009</a:t>
            </a:r>
          </a:p>
        </p:txBody>
      </p:sp>
      <p:sp>
        <p:nvSpPr>
          <p:cNvPr id="1034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4F8A24E6-21FB-4E61-BC6E-BDCD2D42FD36}" type="slidenum">
              <a:rPr lang="en-US"/>
              <a:pPr>
                <a:defRPr/>
              </a:pPr>
              <a:t>‹#›</a:t>
            </a:fld>
            <a:endParaRPr lang="en-US"/>
          </a:p>
        </p:txBody>
      </p:sp>
    </p:spTree>
    <p:extLst>
      <p:ext uri="{BB962C8B-B14F-4D97-AF65-F5344CB8AC3E}">
        <p14:creationId xmlns:p14="http://schemas.microsoft.com/office/powerpoint/2010/main" val="1708019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cs typeface="+mn-cs"/>
              </a:defRPr>
            </a:lvl1pPr>
          </a:lstStyle>
          <a:p>
            <a:pPr>
              <a:defRPr/>
            </a:pPr>
            <a:r>
              <a:rPr lang="en-US"/>
              <a:t>FHWA BAA Objective 2 Studies - Latifee, Math, Wingard and Rangaraju</a:t>
            </a:r>
          </a:p>
        </p:txBody>
      </p:sp>
      <p:sp>
        <p:nvSpPr>
          <p:cNvPr id="296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cs typeface="+mn-cs"/>
              </a:defRPr>
            </a:lvl1pPr>
          </a:lstStyle>
          <a:p>
            <a:pPr>
              <a:defRPr/>
            </a:pPr>
            <a:r>
              <a:rPr lang="en-US"/>
              <a:t>ASR TWG Meeting, Albuquerque, NM - December 15-16, 2009</a:t>
            </a:r>
          </a:p>
        </p:txBody>
      </p:sp>
      <p:sp>
        <p:nvSpPr>
          <p:cNvPr id="297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cs typeface="+mn-cs"/>
              </a:defRPr>
            </a:lvl1pPr>
          </a:lstStyle>
          <a:p>
            <a:pPr>
              <a:defRPr/>
            </a:pPr>
            <a:fld id="{0644B20F-CAF2-4F02-AD61-87005EFF80FA}" type="slidenum">
              <a:rPr lang="en-US"/>
              <a:pPr>
                <a:defRPr/>
              </a:pPr>
              <a:t>‹#›</a:t>
            </a:fld>
            <a:endParaRPr lang="en-US"/>
          </a:p>
        </p:txBody>
      </p:sp>
    </p:spTree>
    <p:extLst>
      <p:ext uri="{BB962C8B-B14F-4D97-AF65-F5344CB8AC3E}">
        <p14:creationId xmlns:p14="http://schemas.microsoft.com/office/powerpoint/2010/main" val="149340420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p:txBody>
          <a:bodyPr/>
          <a:lstStyle/>
          <a:p>
            <a:pPr>
              <a:defRPr/>
            </a:pPr>
            <a:r>
              <a:rPr lang="en-US" dirty="0" smtClean="0">
                <a:latin typeface="Arial" charset="0"/>
              </a:rPr>
              <a:t>FHWA BAA Objective 2 Studies - Latifee, Math, </a:t>
            </a:r>
            <a:r>
              <a:rPr lang="en-US" dirty="0" err="1" smtClean="0">
                <a:latin typeface="Arial" charset="0"/>
              </a:rPr>
              <a:t>Wingard</a:t>
            </a:r>
            <a:r>
              <a:rPr lang="en-US" smtClean="0">
                <a:latin typeface="Arial" charset="0"/>
              </a:rPr>
              <a:t> and Rangaraju</a:t>
            </a:r>
          </a:p>
        </p:txBody>
      </p:sp>
      <p:sp>
        <p:nvSpPr>
          <p:cNvPr id="53251" name="Rectangle 6"/>
          <p:cNvSpPr>
            <a:spLocks noGrp="1" noChangeArrowheads="1"/>
          </p:cNvSpPr>
          <p:nvPr>
            <p:ph type="ftr" sz="quarter" idx="4"/>
          </p:nvPr>
        </p:nvSpPr>
        <p:spPr/>
        <p:txBody>
          <a:bodyPr/>
          <a:lstStyle/>
          <a:p>
            <a:pPr>
              <a:defRPr/>
            </a:pPr>
            <a:r>
              <a:rPr lang="en-US" smtClean="0">
                <a:latin typeface="Arial" charset="0"/>
              </a:rPr>
              <a:t>ASR TWG Meeting, Albuquerque, NM - December 15-16, 2009</a:t>
            </a:r>
          </a:p>
        </p:txBody>
      </p:sp>
      <p:sp>
        <p:nvSpPr>
          <p:cNvPr id="53252" name="Rectangle 7"/>
          <p:cNvSpPr>
            <a:spLocks noGrp="1" noChangeArrowheads="1"/>
          </p:cNvSpPr>
          <p:nvPr>
            <p:ph type="sldNum" sz="quarter" idx="5"/>
          </p:nvPr>
        </p:nvSpPr>
        <p:spPr/>
        <p:txBody>
          <a:bodyPr/>
          <a:lstStyle/>
          <a:p>
            <a:pPr>
              <a:defRPr/>
            </a:pPr>
            <a:fld id="{73BF205F-8353-4AAB-BD89-19E11607593F}" type="slidenum">
              <a:rPr lang="en-US" smtClean="0">
                <a:latin typeface="Arial" charset="0"/>
              </a:rPr>
              <a:pPr>
                <a:defRPr/>
              </a:pPr>
              <a:t>1</a:t>
            </a:fld>
            <a:endParaRPr lang="en-US" smtClean="0">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charset="0"/>
              </a:rPr>
              <a:t>Delete</a:t>
            </a:r>
          </a:p>
        </p:txBody>
      </p:sp>
      <p:sp>
        <p:nvSpPr>
          <p:cNvPr id="4" name="Header Placeholder 3"/>
          <p:cNvSpPr>
            <a:spLocks noGrp="1"/>
          </p:cNvSpPr>
          <p:nvPr>
            <p:ph type="hdr" sz="quarter"/>
          </p:nvPr>
        </p:nvSpPr>
        <p:spPr/>
        <p:txBody>
          <a:bodyPr/>
          <a:lstStyle/>
          <a:p>
            <a:pPr>
              <a:defRPr/>
            </a:pPr>
            <a:r>
              <a:rPr lang="en-US" smtClean="0"/>
              <a:t>FHWA BAA Objective 2 Studies - Latifee, Math, Wingard and Rangaraju</a:t>
            </a:r>
            <a:endParaRPr lang="en-US"/>
          </a:p>
        </p:txBody>
      </p:sp>
      <p:sp>
        <p:nvSpPr>
          <p:cNvPr id="5" name="Footer Placeholder 4"/>
          <p:cNvSpPr>
            <a:spLocks noGrp="1"/>
          </p:cNvSpPr>
          <p:nvPr>
            <p:ph type="ftr" sz="quarter" idx="4"/>
          </p:nvPr>
        </p:nvSpPr>
        <p:spPr/>
        <p:txBody>
          <a:bodyPr/>
          <a:lstStyle/>
          <a:p>
            <a:pPr>
              <a:defRPr/>
            </a:pPr>
            <a:r>
              <a:rPr lang="en-US" smtClean="0"/>
              <a:t>ASR TWG Meeting, Albuquerque, NM - December 15-16, 2009</a:t>
            </a:r>
            <a:endParaRPr lang="en-US"/>
          </a:p>
        </p:txBody>
      </p:sp>
      <p:sp>
        <p:nvSpPr>
          <p:cNvPr id="6" name="Slide Number Placeholder 5"/>
          <p:cNvSpPr>
            <a:spLocks noGrp="1"/>
          </p:cNvSpPr>
          <p:nvPr>
            <p:ph type="sldNum" sz="quarter" idx="5"/>
          </p:nvPr>
        </p:nvSpPr>
        <p:spPr/>
        <p:txBody>
          <a:bodyPr/>
          <a:lstStyle/>
          <a:p>
            <a:pPr>
              <a:defRPr/>
            </a:pPr>
            <a:fld id="{C72F8D9E-128D-4DD4-98F4-CE7BDE7ABBA9}"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4FEBCB9C-0EA9-4538-AA4B-08496B431999}" type="slidenum">
              <a:rPr lang="de-DE"/>
              <a:pPr eaLnBrk="1" hangingPunct="1"/>
              <a:t>18</a:t>
            </a:fld>
            <a:endParaRPr 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z="140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z="140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BFA1237D-7630-4E3C-A65F-5D4BB8FEE8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8D2BC-63CF-4712-BD39-8A98E90785DD}" type="slidenum">
              <a:rPr lang="en-US"/>
              <a:pPr>
                <a:defRPr/>
              </a:pPr>
              <a:t>‹#›</a:t>
            </a:fld>
            <a:r>
              <a:rPr lang="en-US"/>
              <a:t>/38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59485-AABE-4FEE-95F3-E02FD9228101}" type="slidenum">
              <a:rPr lang="en-US"/>
              <a:pPr>
                <a:defRPr/>
              </a:pPr>
              <a:t>‹#›</a:t>
            </a:fld>
            <a:r>
              <a:rPr lang="en-US"/>
              <a:t>/38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318FC-6F2E-4D46-9961-283F25712214}"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AF96D-29B0-4028-B77C-5FC448E801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CD1DD-1099-4CBD-956C-833BA7DB5B31}"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5EFD8-5512-4F78-8C0E-7F46FE2D62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4FE0EA-858F-4AF4-BB3D-16BFA7816596}"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C0A2-137F-447F-91EC-252F21E59D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B2B76-8280-42ED-A8B7-EE9404A0BF1B}"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57282-2AAA-417C-9576-FE1414D10F2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8E90D-06F7-462C-B176-119935155ACA}" type="datetimeFigureOut">
              <a:rPr lang="en-US"/>
              <a:pPr>
                <a:defRPr/>
              </a:pPr>
              <a:t>3/20/2012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573BCF-5AA5-4758-A859-DDF2449FA0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491A56-354C-4B19-B926-AA3AFDD8FFB5}" type="datetimeFigureOut">
              <a:rPr lang="en-US"/>
              <a:pPr>
                <a:defRPr/>
              </a:pPr>
              <a:t>3/20/2012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FE09BC-A9E7-48FD-A545-A34CB73C8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21CD4-5B4D-426B-9BDC-8DB0C64E9802}" type="datetimeFigureOut">
              <a:rPr lang="en-US"/>
              <a:pPr>
                <a:defRPr/>
              </a:pPr>
              <a:t>3/20/2012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08BF6-1D36-40CC-BE0C-6EF77248A9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D0908-B850-48A0-A162-11492E8AA782}"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6A926-0D0A-4763-97A2-AED5B06982F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DEAB9-10D5-4DDF-BA90-3F6FAE25D8E8}" type="datetimeFigureOut">
              <a:rPr lang="en-US"/>
              <a:pPr>
                <a:defRPr/>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5E53B-0E29-435A-A72A-9CE40E1A25E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72FDA-6B2A-4ABA-8C0D-301B3FC0B516}"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749FB-F082-48CD-9083-654A2AC8EA2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FA46A-A137-4CB3-B037-F034A8B86D2A}"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B6794-E3A0-48FF-A0BC-42915B8B1F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51AEEDF-993F-4561-A711-5CF7DBF9B2DD}" type="datetimeFigureOut">
              <a:rPr lang="en-US"/>
              <a:pPr>
                <a:defRPr/>
              </a:pPr>
              <a:t>3/20/2012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9BA2F3-612C-4CE6-B76E-77DE337F8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1929C-503A-476A-BE56-0851DA8AD67E}"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9C0-6A12-4D93-9A4B-79555E6473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68CD47-725B-4C71-8613-47D7B22C2A76}"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2ED45-130B-4A5C-8B5D-E74EF9C08A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EF87FA9-65E5-48FF-BBCA-CAAEF5921EBB}" type="datetimeFigureOut">
              <a:rPr lang="en-US"/>
              <a:pPr>
                <a:defRPr/>
              </a:pPr>
              <a:t>3/20/2012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380E0B-F858-4262-94C6-09D0E30C991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BFBE04-6BF6-4A71-BE83-7465BDC1E27A}" type="datetimeFigureOut">
              <a:rPr lang="en-US"/>
              <a:pPr>
                <a:defRPr/>
              </a:pPr>
              <a:t>3/20/2012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6F1D941-FFF6-4E77-BCC1-3172C6B501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D312A-F966-44A9-8F73-7F81EE93A456}" type="slidenum">
              <a:rPr lang="en-US"/>
              <a:pPr>
                <a:defRPr/>
              </a:pPr>
              <a:t>‹#›</a:t>
            </a:fld>
            <a:r>
              <a:rPr lang="en-US"/>
              <a:t>/38</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761FB69-B999-4C88-A743-64E78A6EF348}" type="datetimeFigureOut">
              <a:rPr lang="en-US"/>
              <a:pPr>
                <a:defRPr/>
              </a:pPr>
              <a:t>3/20/2012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B0D1C4-91D9-470D-BD7E-1F2EB5FFC14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9EBFBD-942D-4E09-BF5C-9A9017FE9C41}" type="datetimeFigureOut">
              <a:rPr lang="en-US"/>
              <a:pPr>
                <a:defRPr/>
              </a:pPr>
              <a:t>3/20/2012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4C9F3E-79F8-4425-BB2F-54A060ED731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7C7B0A0-4B63-4FF7-8661-4021238DE909}" type="datetimeFigureOut">
              <a:rPr lang="en-US"/>
              <a:pPr>
                <a:defRPr/>
              </a:pPr>
              <a:t>3/20/2012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49AAE7-BE3E-4422-B843-AFE72450A52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361807-75C7-44D7-AF4E-5209956C3DF0}" type="datetimeFigureOut">
              <a:rPr lang="en-US"/>
              <a:pPr>
                <a:defRPr/>
              </a:pPr>
              <a:t>3/20/2012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F53CB-97D5-47D5-9F23-C688C782CE2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F36DE-DFD9-4D85-B71F-63A495BF5970}"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3503F-5A08-45AC-BA5F-E55327BEF85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63978-D28F-4532-BA2D-9AE0C97B0779}" type="datetimeFigureOut">
              <a:rPr lang="en-US"/>
              <a:pPr>
                <a:defRPr/>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9492-3176-4BC4-AB05-1D67A2088F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4606C-645D-4833-A2CF-87A938B54D54}" type="slidenum">
              <a:rPr lang="en-US"/>
              <a:pPr>
                <a:defRPr/>
              </a:pPr>
              <a:t>‹#›</a:t>
            </a:fld>
            <a:r>
              <a:rPr lang="en-US"/>
              <a:t>/38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B2D48-26AA-46A1-BD96-5A8DF654192C}" type="slidenum">
              <a:rPr lang="en-US"/>
              <a:pPr>
                <a:defRPr/>
              </a:pPr>
              <a:t>‹#›</a:t>
            </a:fld>
            <a:r>
              <a:rPr lang="en-US"/>
              <a:t>/38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A5824C-222F-43F6-8767-41A1A83FE576}" type="slidenum">
              <a:rPr lang="en-US"/>
              <a:pPr>
                <a:defRPr/>
              </a:pPr>
              <a:t>‹#›</a:t>
            </a:fld>
            <a:r>
              <a:rPr lang="en-US"/>
              <a:t>/38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BCFEE-B63D-4B83-B407-6B95FD7D8844}" type="slidenum">
              <a:rPr lang="en-US"/>
              <a:pPr>
                <a:defRPr/>
              </a:pPr>
              <a:t>‹#›</a:t>
            </a:fld>
            <a:r>
              <a:rPr lang="en-US"/>
              <a:t>/38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C3C46-F2CF-4EAD-A431-8552C1EBFA6E}" type="slidenum">
              <a:rPr lang="en-US"/>
              <a:pPr>
                <a:defRPr/>
              </a:pPr>
              <a:t>‹#›</a:t>
            </a:fld>
            <a:r>
              <a:rPr lang="en-US"/>
              <a:t>/38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1981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mn-cs"/>
              </a:defRPr>
            </a:lvl1pPr>
          </a:lstStyle>
          <a:p>
            <a:pPr>
              <a:defRPr/>
            </a:pPr>
            <a:r>
              <a:rPr lang="en-US"/>
              <a:t>April 14, 2009</a:t>
            </a:r>
          </a:p>
        </p:txBody>
      </p:sp>
      <p:sp>
        <p:nvSpPr>
          <p:cNvPr id="4101" name="Rectangle 5"/>
          <p:cNvSpPr>
            <a:spLocks noGrp="1" noChangeArrowheads="1"/>
          </p:cNvSpPr>
          <p:nvPr>
            <p:ph type="ftr" sz="quarter" idx="3"/>
          </p:nvPr>
        </p:nvSpPr>
        <p:spPr bwMode="auto">
          <a:xfrm>
            <a:off x="4343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mn-cs"/>
              </a:defRPr>
            </a:lvl1pPr>
          </a:lstStyle>
          <a:p>
            <a:pPr>
              <a:defRPr/>
            </a:pPr>
            <a:fld id="{2A8B838A-A69E-43E3-A7ED-0DD288AF1CEB}" type="slidenum">
              <a:rPr lang="en-US"/>
              <a:pPr>
                <a:defRPr/>
              </a:pPr>
              <a:t>‹#›</a:t>
            </a:fld>
            <a:r>
              <a:rPr lang="en-US"/>
              <a:t>/38</a:t>
            </a:r>
          </a:p>
        </p:txBody>
      </p:sp>
      <p:pic>
        <p:nvPicPr>
          <p:cNvPr id="1031" name="Picture 7" descr="ASR Strip"/>
          <p:cNvPicPr>
            <a:picLocks noChangeAspect="1" noChangeArrowheads="1"/>
          </p:cNvPicPr>
          <p:nvPr/>
        </p:nvPicPr>
        <p:blipFill>
          <a:blip r:embed="rId16">
            <a:lum bright="42000" contrast="-42000"/>
            <a:grayscl/>
          </a:blip>
          <a:srcRect/>
          <a:stretch>
            <a:fillRect/>
          </a:stretch>
        </p:blipFill>
        <p:spPr bwMode="auto">
          <a:xfrm>
            <a:off x="0" y="0"/>
            <a:ext cx="457200" cy="6858000"/>
          </a:xfrm>
          <a:prstGeom prst="rect">
            <a:avLst/>
          </a:prstGeom>
          <a:noFill/>
          <a:ln w="9525">
            <a:noFill/>
            <a:miter lim="800000"/>
            <a:headEnd/>
            <a:tailEnd/>
          </a:ln>
        </p:spPr>
      </p:pic>
      <p:pic>
        <p:nvPicPr>
          <p:cNvPr id="1032" name="Picture 8" descr="paw"/>
          <p:cNvPicPr>
            <a:picLocks noChangeAspect="1" noChangeArrowheads="1"/>
          </p:cNvPicPr>
          <p:nvPr/>
        </p:nvPicPr>
        <p:blipFill>
          <a:blip r:embed="rId17"/>
          <a:srcRect/>
          <a:stretch>
            <a:fillRect/>
          </a:stretch>
        </p:blipFill>
        <p:spPr bwMode="auto">
          <a:xfrm>
            <a:off x="0" y="6400800"/>
            <a:ext cx="449263" cy="457200"/>
          </a:xfrm>
          <a:prstGeom prst="rect">
            <a:avLst/>
          </a:prstGeom>
          <a:noFill/>
          <a:ln w="9525">
            <a:noFill/>
            <a:miter lim="800000"/>
            <a:headEnd/>
            <a:tailEnd/>
          </a:ln>
        </p:spPr>
      </p:pic>
      <p:sp>
        <p:nvSpPr>
          <p:cNvPr id="4105" name="Line 9"/>
          <p:cNvSpPr>
            <a:spLocks noChangeShapeType="1"/>
          </p:cNvSpPr>
          <p:nvPr/>
        </p:nvSpPr>
        <p:spPr bwMode="auto">
          <a:xfrm>
            <a:off x="457200" y="1447800"/>
            <a:ext cx="8686800" cy="0"/>
          </a:xfrm>
          <a:prstGeom prst="line">
            <a:avLst/>
          </a:prstGeom>
          <a:noFill/>
          <a:ln w="57150" cmpd="thinThick">
            <a:solidFill>
              <a:schemeClr val="tx1"/>
            </a:solidFill>
            <a:round/>
            <a:headEnd/>
            <a:tailEnd/>
          </a:ln>
          <a:effectLst/>
        </p:spPr>
        <p:txBody>
          <a:bodyPr/>
          <a:lstStyle/>
          <a:p>
            <a:pPr>
              <a:defRPr/>
            </a:pPr>
            <a:endParaRPr lang="en-US">
              <a:latin typeface="Arial" pitchFamily="34" charset="0"/>
              <a:cs typeface="+mn-cs"/>
            </a:endParaRPr>
          </a:p>
        </p:txBody>
      </p:sp>
      <p:pic>
        <p:nvPicPr>
          <p:cNvPr id="1034" name="Picture 10"/>
          <p:cNvPicPr>
            <a:picLocks noChangeAspect="1" noChangeArrowheads="1"/>
          </p:cNvPicPr>
          <p:nvPr/>
        </p:nvPicPr>
        <p:blipFill>
          <a:blip r:embed="rId18"/>
          <a:srcRect/>
          <a:stretch>
            <a:fillRect/>
          </a:stretch>
        </p:blipFill>
        <p:spPr bwMode="auto">
          <a:xfrm>
            <a:off x="457200" y="6402388"/>
            <a:ext cx="1600200" cy="455612"/>
          </a:xfrm>
          <a:prstGeom prst="rect">
            <a:avLst/>
          </a:prstGeom>
          <a:noFill/>
          <a:ln w="9525">
            <a:noFill/>
            <a:miter lim="800000"/>
            <a:headEnd/>
            <a:tailEnd/>
          </a:ln>
        </p:spPr>
      </p:pic>
      <p:sp>
        <p:nvSpPr>
          <p:cNvPr id="4107" name="Line 11"/>
          <p:cNvSpPr>
            <a:spLocks noChangeShapeType="1"/>
          </p:cNvSpPr>
          <p:nvPr/>
        </p:nvSpPr>
        <p:spPr bwMode="auto">
          <a:xfrm>
            <a:off x="0" y="6400800"/>
            <a:ext cx="9144000" cy="0"/>
          </a:xfrm>
          <a:prstGeom prst="line">
            <a:avLst/>
          </a:prstGeom>
          <a:noFill/>
          <a:ln w="3175">
            <a:solidFill>
              <a:srgbClr val="800080"/>
            </a:solidFill>
            <a:round/>
            <a:headEnd/>
            <a:tailEnd/>
          </a:ln>
          <a:effectLst/>
        </p:spPr>
        <p:txBody>
          <a:bodyPr/>
          <a:lstStyle/>
          <a:p>
            <a:pPr>
              <a:defRPr/>
            </a:pPr>
            <a:endParaRPr lang="en-US">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69" r:id="rId12"/>
    <p:sldLayoutId id="2147484270"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5762B5F7-879B-4650-99EC-8C0F7CC52991}" type="datetimeFigureOut">
              <a:rPr lang="en-US"/>
              <a:pPr>
                <a:defRPr/>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6B7881C-459E-4049-9FB9-406AE726D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t>April 14, 2009</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6806D36-1393-4B9A-8FF7-89236B6D5A4C}" type="slidenum">
              <a:rPr lang="en-US"/>
              <a:pPr>
                <a:defRPr/>
              </a:pPr>
              <a:t>‹#›</a:t>
            </a:fld>
            <a:r>
              <a:rPr lang="en-US"/>
              <a:t>/38</a:t>
            </a:r>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26.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C:\My%20Documents\Job\cracking.avi"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elatife@clemson.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86\Desktop\ASR_damage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ctrTitle"/>
          </p:nvPr>
        </p:nvSpPr>
        <p:spPr>
          <a:xfrm>
            <a:off x="762000" y="457201"/>
            <a:ext cx="7772400" cy="2133599"/>
          </a:xfrm>
          <a:solidFill>
            <a:schemeClr val="tx1">
              <a:alpha val="44000"/>
            </a:schemeClr>
          </a:solidFill>
        </p:spPr>
        <p:txBody>
          <a:bodyPr>
            <a:normAutofit/>
          </a:bodyPr>
          <a:lstStyle/>
          <a:p>
            <a:pPr algn="ctr" fontAlgn="auto">
              <a:spcAft>
                <a:spcPts val="0"/>
              </a:spcAft>
              <a:defRPr/>
            </a:pPr>
            <a:r>
              <a:rPr lang="en-US" sz="2800" dirty="0" smtClean="0">
                <a:solidFill>
                  <a:schemeClr val="bg1"/>
                </a:solidFill>
              </a:rPr>
              <a:t> </a:t>
            </a:r>
            <a:r>
              <a:rPr lang="en-US" sz="3000" dirty="0" smtClean="0">
                <a:solidFill>
                  <a:srgbClr val="0000FF"/>
                </a:solidFill>
              </a:rPr>
              <a:t> </a:t>
            </a:r>
            <a:r>
              <a:rPr lang="en-US" sz="3000" dirty="0">
                <a:solidFill>
                  <a:srgbClr val="0000FF"/>
                </a:solidFill>
              </a:rPr>
              <a:t>Evaluating the ASR Potential of Aggregates and Effectiveness of ASR Mitigation Measures in Miniature Concrete Prism </a:t>
            </a:r>
            <a:r>
              <a:rPr lang="en-US" sz="3000" dirty="0" smtClean="0">
                <a:solidFill>
                  <a:srgbClr val="0000FF"/>
                </a:solidFill>
              </a:rPr>
              <a:t>Test </a:t>
            </a:r>
          </a:p>
        </p:txBody>
      </p:sp>
      <p:sp>
        <p:nvSpPr>
          <p:cNvPr id="19459" name="Subtitle 7"/>
          <p:cNvSpPr>
            <a:spLocks noGrp="1"/>
          </p:cNvSpPr>
          <p:nvPr>
            <p:ph type="subTitle" idx="1"/>
          </p:nvPr>
        </p:nvSpPr>
        <p:spPr>
          <a:xfrm>
            <a:off x="2202527" y="4343400"/>
            <a:ext cx="4648200" cy="1371600"/>
          </a:xfrm>
          <a:solidFill>
            <a:schemeClr val="tx1">
              <a:lumMod val="85000"/>
              <a:alpha val="49000"/>
            </a:schemeClr>
          </a:solidFill>
        </p:spPr>
        <p:txBody>
          <a:bodyPr/>
          <a:lstStyle/>
          <a:p>
            <a:pPr marR="0" algn="ctr"/>
            <a:r>
              <a:rPr lang="en-US" sz="1900" b="1" dirty="0" smtClean="0">
                <a:solidFill>
                  <a:schemeClr val="bg1"/>
                </a:solidFill>
                <a:latin typeface="Century Gothic" pitchFamily="34" charset="0"/>
              </a:rPr>
              <a:t>Enamur R  Latifee, Graduate Student</a:t>
            </a:r>
          </a:p>
          <a:p>
            <a:pPr marR="0" algn="ctr"/>
            <a:r>
              <a:rPr lang="en-US" sz="1900" b="1" dirty="0">
                <a:solidFill>
                  <a:schemeClr val="bg1"/>
                </a:solidFill>
                <a:latin typeface="Century Gothic" pitchFamily="34" charset="0"/>
              </a:rPr>
              <a:t>Glenn Department </a:t>
            </a:r>
            <a:r>
              <a:rPr lang="en-US" sz="1900" b="1" dirty="0" smtClean="0">
                <a:solidFill>
                  <a:schemeClr val="bg1"/>
                </a:solidFill>
                <a:latin typeface="Century Gothic" pitchFamily="34" charset="0"/>
              </a:rPr>
              <a:t>of Civil Engineering</a:t>
            </a:r>
          </a:p>
          <a:p>
            <a:pPr marR="0" algn="ctr"/>
            <a:r>
              <a:rPr lang="en-US" sz="1900" b="1" dirty="0" smtClean="0">
                <a:solidFill>
                  <a:schemeClr val="bg1"/>
                </a:solidFill>
                <a:latin typeface="Century Gothic" pitchFamily="34" charset="0"/>
              </a:rPr>
              <a:t>Clemson University</a:t>
            </a:r>
          </a:p>
          <a:p>
            <a:pPr marR="0"/>
            <a:endParaRPr lang="en-US" sz="1900" dirty="0" smtClean="0">
              <a:solidFill>
                <a:schemeClr val="bg1"/>
              </a:solidFill>
              <a:latin typeface="Century Gothic" pitchFamily="34" charset="0"/>
            </a:endParaRPr>
          </a:p>
        </p:txBody>
      </p:sp>
      <p:sp>
        <p:nvSpPr>
          <p:cNvPr id="19460" name="Text Box 4"/>
          <p:cNvSpPr txBox="1">
            <a:spLocks noChangeArrowheads="1"/>
          </p:cNvSpPr>
          <p:nvPr/>
        </p:nvSpPr>
        <p:spPr bwMode="auto">
          <a:xfrm>
            <a:off x="2978536" y="5888037"/>
            <a:ext cx="3400290" cy="677108"/>
          </a:xfrm>
          <a:prstGeom prst="rect">
            <a:avLst/>
          </a:prstGeom>
          <a:solidFill>
            <a:schemeClr val="tx1">
              <a:lumMod val="85000"/>
              <a:alpha val="60000"/>
            </a:schemeClr>
          </a:solidFill>
          <a:ln w="9525">
            <a:noFill/>
            <a:miter lim="800000"/>
            <a:headEnd/>
            <a:tailEnd/>
          </a:ln>
        </p:spPr>
        <p:txBody>
          <a:bodyPr wrap="none">
            <a:spAutoFit/>
          </a:bodyPr>
          <a:lstStyle/>
          <a:p>
            <a:r>
              <a:rPr lang="en-US" sz="1900" b="1" dirty="0">
                <a:solidFill>
                  <a:schemeClr val="bg1"/>
                </a:solidFill>
              </a:rPr>
              <a:t>Concrete Materials Seminar</a:t>
            </a:r>
          </a:p>
          <a:p>
            <a:pPr algn="ctr"/>
            <a:r>
              <a:rPr lang="en-US" sz="1900" b="1" dirty="0" smtClean="0">
                <a:solidFill>
                  <a:schemeClr val="bg1"/>
                </a:solidFill>
              </a:rPr>
              <a:t>February 17, 2012</a:t>
            </a:r>
            <a:endParaRPr lang="en-US" sz="19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Some Case Histories</a:t>
            </a:r>
          </a:p>
        </p:txBody>
      </p:sp>
      <p:sp>
        <p:nvSpPr>
          <p:cNvPr id="3" name="Content Placeholder 2"/>
          <p:cNvSpPr>
            <a:spLocks noGrp="1"/>
          </p:cNvSpPr>
          <p:nvPr>
            <p:ph idx="1"/>
          </p:nvPr>
        </p:nvSpPr>
        <p:spPr/>
        <p:txBody>
          <a:bodyPr/>
          <a:lstStyle/>
          <a:p>
            <a:pPr>
              <a:lnSpc>
                <a:spcPct val="90000"/>
              </a:lnSpc>
            </a:pPr>
            <a:r>
              <a:rPr lang="en-US" dirty="0"/>
              <a:t>Buck Hydroelectric plant on New River (Virginia, US)</a:t>
            </a:r>
          </a:p>
          <a:p>
            <a:pPr>
              <a:lnSpc>
                <a:spcPct val="90000"/>
              </a:lnSpc>
            </a:pPr>
            <a:r>
              <a:rPr lang="en-US" dirty="0"/>
              <a:t>Arch dam in California </a:t>
            </a:r>
          </a:p>
          <a:p>
            <a:pPr lvl="1">
              <a:lnSpc>
                <a:spcPct val="90000"/>
              </a:lnSpc>
            </a:pPr>
            <a:r>
              <a:rPr lang="en-US" dirty="0"/>
              <a:t>crown deflection of 127 mm in 9 years</a:t>
            </a:r>
          </a:p>
          <a:p>
            <a:pPr>
              <a:lnSpc>
                <a:spcPct val="90000"/>
              </a:lnSpc>
            </a:pPr>
            <a:r>
              <a:rPr lang="en-US" dirty="0"/>
              <a:t>Railroad Canyon Dam</a:t>
            </a:r>
          </a:p>
          <a:p>
            <a:pPr>
              <a:lnSpc>
                <a:spcPct val="90000"/>
              </a:lnSpc>
            </a:pPr>
            <a:r>
              <a:rPr lang="en-US" dirty="0"/>
              <a:t>Morrow Point Dam, Colorado, USA</a:t>
            </a:r>
          </a:p>
          <a:p>
            <a:pPr>
              <a:lnSpc>
                <a:spcPct val="90000"/>
              </a:lnSpc>
            </a:pPr>
            <a:r>
              <a:rPr lang="en-US" dirty="0"/>
              <a:t>Stewart Mountain Dam, Arizona</a:t>
            </a:r>
          </a:p>
          <a:p>
            <a:pPr>
              <a:lnSpc>
                <a:spcPct val="90000"/>
              </a:lnSpc>
            </a:pPr>
            <a:r>
              <a:rPr lang="en-US" dirty="0"/>
              <a:t>Parker Dam (Arizona)</a:t>
            </a:r>
          </a:p>
          <a:p>
            <a:pPr lvl="1">
              <a:lnSpc>
                <a:spcPct val="90000"/>
              </a:lnSpc>
            </a:pPr>
            <a:r>
              <a:rPr lang="en-US" dirty="0"/>
              <a:t>expansion in excess of 0.1 percent</a:t>
            </a:r>
          </a:p>
          <a:p>
            <a:endParaRPr lang="en-US" dirty="0"/>
          </a:p>
        </p:txBody>
      </p:sp>
    </p:spTree>
    <p:extLst>
      <p:ext uri="{BB962C8B-B14F-4D97-AF65-F5344CB8AC3E}">
        <p14:creationId xmlns:p14="http://schemas.microsoft.com/office/powerpoint/2010/main" val="566154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My Documents\research\tutorial\archdamCali.jpg"/>
          <p:cNvPicPr>
            <a:picLocks noChangeAspect="1" noChangeArrowheads="1"/>
          </p:cNvPicPr>
          <p:nvPr/>
        </p:nvPicPr>
        <p:blipFill>
          <a:blip r:embed="rId2">
            <a:extLst>
              <a:ext uri="{28A0092B-C50C-407E-A947-70E740481C1C}">
                <a14:useLocalDpi xmlns:a14="http://schemas.microsoft.com/office/drawing/2010/main" val="0"/>
              </a:ext>
            </a:extLst>
          </a:blip>
          <a:srcRect t="12880" b="16280"/>
          <a:stretch>
            <a:fillRect/>
          </a:stretch>
        </p:blipFill>
        <p:spPr bwMode="auto">
          <a:xfrm>
            <a:off x="1676400" y="990600"/>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1295400" y="4267200"/>
            <a:ext cx="7470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100"/>
              <a:t>Hydroelectric dam built in 1938</a:t>
            </a:r>
          </a:p>
          <a:p>
            <a:pPr marL="342900" indent="-342900">
              <a:spcBef>
                <a:spcPct val="20000"/>
              </a:spcBef>
              <a:buFontTx/>
              <a:buChar char="•"/>
            </a:pPr>
            <a:r>
              <a:rPr lang="en-US" sz="2100"/>
              <a:t>180 mm of arch deflection due to alkali silica gel expansion</a:t>
            </a:r>
          </a:p>
          <a:p>
            <a:pPr marL="342900" indent="-342900">
              <a:spcBef>
                <a:spcPct val="20000"/>
              </a:spcBef>
              <a:buFontTx/>
              <a:buChar char="•"/>
            </a:pPr>
            <a:r>
              <a:rPr lang="en-US" sz="2100"/>
              <a:t>Cracking and gel flow in concrete</a:t>
            </a:r>
            <a:endParaRPr lang="en-US" sz="2100">
              <a:latin typeface="Times New Roman" pitchFamily="18" charset="0"/>
            </a:endParaRPr>
          </a:p>
          <a:p>
            <a:pPr marL="342900" indent="-342900">
              <a:spcBef>
                <a:spcPct val="20000"/>
              </a:spcBef>
              <a:buFontTx/>
              <a:buChar char="•"/>
            </a:pPr>
            <a:endParaRPr lang="en-US" sz="2100">
              <a:latin typeface="Times New Roman" pitchFamily="18" charset="0"/>
            </a:endParaRPr>
          </a:p>
        </p:txBody>
      </p:sp>
      <p:sp>
        <p:nvSpPr>
          <p:cNvPr id="14340" name="Text Box 7"/>
          <p:cNvSpPr txBox="1">
            <a:spLocks noChangeArrowheads="1"/>
          </p:cNvSpPr>
          <p:nvPr/>
        </p:nvSpPr>
        <p:spPr bwMode="auto">
          <a:xfrm>
            <a:off x="2133600" y="457200"/>
            <a:ext cx="424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Case Study: Parker Dam, California</a:t>
            </a:r>
            <a:endParaRPr lang="en-US" sz="2800"/>
          </a:p>
        </p:txBody>
      </p:sp>
      <p:sp>
        <p:nvSpPr>
          <p:cNvPr id="14341" name="Rectangle 8"/>
          <p:cNvSpPr>
            <a:spLocks noChangeArrowheads="1"/>
          </p:cNvSpPr>
          <p:nvPr/>
        </p:nvSpPr>
        <p:spPr bwMode="auto">
          <a:xfrm>
            <a:off x="5562600" y="396240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http://www.acres.com/aar/</a:t>
            </a:r>
            <a:endParaRPr lang="en-US" sz="2400">
              <a:latin typeface="Times New Roman" pitchFamily="18" charset="0"/>
            </a:endParaRPr>
          </a:p>
        </p:txBody>
      </p:sp>
      <p:sp>
        <p:nvSpPr>
          <p:cNvPr id="14342" name="Rectangle 10"/>
          <p:cNvSpPr>
            <a:spLocks noChangeArrowheads="1"/>
          </p:cNvSpPr>
          <p:nvPr/>
        </p:nvSpPr>
        <p:spPr bwMode="auto">
          <a:xfrm>
            <a:off x="1371600" y="3962400"/>
            <a:ext cx="4346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500"/>
              </a:spcBef>
              <a:spcAft>
                <a:spcPts val="500"/>
              </a:spcAft>
            </a:pPr>
            <a:r>
              <a:rPr lang="en-US" sz="1200"/>
              <a:t>Alkali-Aggregate Reactions in Hydroelectric Plants and Dams:</a:t>
            </a:r>
            <a:endParaRPr lang="en-US" sz="2400">
              <a:latin typeface="Times New Roman" pitchFamily="18" charset="0"/>
            </a:endParaRPr>
          </a:p>
        </p:txBody>
      </p:sp>
    </p:spTree>
    <p:extLst>
      <p:ext uri="{BB962C8B-B14F-4D97-AF65-F5344CB8AC3E}">
        <p14:creationId xmlns:p14="http://schemas.microsoft.com/office/powerpoint/2010/main" val="426037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7"/>
          <p:cNvSpPr>
            <a:spLocks noChangeArrowheads="1"/>
          </p:cNvSpPr>
          <p:nvPr/>
        </p:nvSpPr>
        <p:spPr bwMode="auto">
          <a:xfrm>
            <a:off x="1066800" y="5029200"/>
            <a:ext cx="7470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dirty="0"/>
              <a:t>Possible ASR damage on concrete retaining wall </a:t>
            </a:r>
            <a:endParaRPr lang="en-US" sz="3200" dirty="0">
              <a:latin typeface="Times New Roman" pitchFamily="18" charset="0"/>
            </a:endParaRPr>
          </a:p>
        </p:txBody>
      </p:sp>
      <p:sp>
        <p:nvSpPr>
          <p:cNvPr id="15363" name="Text Box 1028"/>
          <p:cNvSpPr txBox="1">
            <a:spLocks noChangeArrowheads="1"/>
          </p:cNvSpPr>
          <p:nvPr/>
        </p:nvSpPr>
        <p:spPr bwMode="auto">
          <a:xfrm>
            <a:off x="2590800" y="457200"/>
            <a:ext cx="376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Case Study: I-85 - Atlanta, Georgia</a:t>
            </a:r>
            <a:endParaRPr lang="en-US" sz="2400"/>
          </a:p>
        </p:txBody>
      </p:sp>
      <p:pic>
        <p:nvPicPr>
          <p:cNvPr id="15364" name="Picture 1030" descr="C:\My Documents\research\tutorial\highway pics\roadsigns2.jpg"/>
          <p:cNvPicPr>
            <a:picLocks noChangeAspect="1" noChangeArrowheads="1"/>
          </p:cNvPicPr>
          <p:nvPr/>
        </p:nvPicPr>
        <p:blipFill>
          <a:blip r:embed="rId2">
            <a:extLst>
              <a:ext uri="{28A0092B-C50C-407E-A947-70E740481C1C}">
                <a14:useLocalDpi xmlns:a14="http://schemas.microsoft.com/office/drawing/2010/main" val="0"/>
              </a:ext>
            </a:extLst>
          </a:blip>
          <a:srcRect l="32813"/>
          <a:stretch>
            <a:fillRect/>
          </a:stretch>
        </p:blipFill>
        <p:spPr bwMode="auto">
          <a:xfrm>
            <a:off x="990600" y="1295400"/>
            <a:ext cx="31400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1" descr="C:\My Documents\research\tutorial\highway pics\crac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5410200" y="3429000"/>
            <a:ext cx="942975" cy="990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1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84212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152400"/>
            <a:ext cx="8229600" cy="923925"/>
          </a:xfrm>
          <a:prstGeom prst="rect">
            <a:avLst/>
          </a:prstGeom>
          <a:noFill/>
        </p:spPr>
        <p:txBody>
          <a:bodyPr>
            <a:spAutoFit/>
          </a:bodyPr>
          <a:lstStyle/>
          <a:p>
            <a:pPr>
              <a:defRPr/>
            </a:pPr>
            <a:r>
              <a:rPr lang="en-US" sz="2700" dirty="0">
                <a:solidFill>
                  <a:schemeClr val="tx2"/>
                </a:solidFill>
                <a:latin typeface="+mj-lt"/>
                <a:ea typeface="+mj-ea"/>
                <a:cs typeface="+mj-cs"/>
              </a:rPr>
              <a:t>Typical Distress Observed in Concrete Pavement Exposed to Airfield Deicing Chemicals</a:t>
            </a:r>
          </a:p>
        </p:txBody>
      </p:sp>
    </p:spTree>
    <p:extLst>
      <p:ext uri="{BB962C8B-B14F-4D97-AF65-F5344CB8AC3E}">
        <p14:creationId xmlns:p14="http://schemas.microsoft.com/office/powerpoint/2010/main" val="1232287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4389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0"/>
            <a:ext cx="8229600" cy="923925"/>
          </a:xfrm>
          <a:prstGeom prst="rect">
            <a:avLst/>
          </a:prstGeom>
          <a:noFill/>
        </p:spPr>
        <p:txBody>
          <a:bodyPr>
            <a:spAutoFit/>
          </a:bodyPr>
          <a:lstStyle/>
          <a:p>
            <a:pPr>
              <a:defRPr/>
            </a:pPr>
            <a:r>
              <a:rPr lang="en-US" sz="2700" dirty="0">
                <a:solidFill>
                  <a:schemeClr val="tx2"/>
                </a:solidFill>
                <a:latin typeface="+mj-lt"/>
                <a:ea typeface="+mj-ea"/>
                <a:cs typeface="+mj-cs"/>
              </a:rPr>
              <a:t>Typical Distress Observed in Concrete Pavement Exposed to Airfield Deicing Chemicals</a:t>
            </a:r>
          </a:p>
        </p:txBody>
      </p:sp>
    </p:spTree>
    <p:extLst>
      <p:ext uri="{BB962C8B-B14F-4D97-AF65-F5344CB8AC3E}">
        <p14:creationId xmlns:p14="http://schemas.microsoft.com/office/powerpoint/2010/main" val="217957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161465" cy="507831"/>
          </a:xfrm>
          <a:prstGeom prst="rect">
            <a:avLst/>
          </a:prstGeom>
        </p:spPr>
        <p:txBody>
          <a:bodyPr wrap="none">
            <a:spAutoFit/>
          </a:bodyPr>
          <a:lstStyle/>
          <a:p>
            <a:r>
              <a:rPr lang="en-US" sz="2700" dirty="0" smtClean="0"/>
              <a:t>Example: </a:t>
            </a:r>
            <a:r>
              <a:rPr lang="en-US" sz="2700" dirty="0" err="1" smtClean="0"/>
              <a:t>Shek</a:t>
            </a:r>
            <a:r>
              <a:rPr lang="en-US" sz="2700" dirty="0" smtClean="0"/>
              <a:t> </a:t>
            </a:r>
            <a:r>
              <a:rPr lang="en-US" sz="2700" dirty="0"/>
              <a:t>Wu </a:t>
            </a:r>
            <a:r>
              <a:rPr lang="en-US" sz="2700" dirty="0" err="1"/>
              <a:t>Hui</a:t>
            </a:r>
            <a:r>
              <a:rPr lang="en-US" sz="2700" dirty="0"/>
              <a:t> Treatment </a:t>
            </a:r>
            <a:r>
              <a:rPr lang="en-US" sz="2700" dirty="0" smtClean="0"/>
              <a:t>plant, Hong Kong</a:t>
            </a:r>
            <a:endParaRPr lang="en-US" sz="2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05" y="1600200"/>
            <a:ext cx="622300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48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981200" y="6400800"/>
            <a:ext cx="2133600" cy="304800"/>
          </a:xfrm>
        </p:spPr>
        <p:txBody>
          <a:bodyPr/>
          <a:lstStyle/>
          <a:p>
            <a:pPr>
              <a:defRPr/>
            </a:pPr>
            <a:endParaRPr lang="en-US" dirty="0"/>
          </a:p>
        </p:txBody>
      </p:sp>
      <p:sp>
        <p:nvSpPr>
          <p:cNvPr id="3" name="Slide Number Placeholder 2"/>
          <p:cNvSpPr>
            <a:spLocks noGrp="1"/>
          </p:cNvSpPr>
          <p:nvPr>
            <p:ph type="sldNum" sz="quarter" idx="4294967295"/>
          </p:nvPr>
        </p:nvSpPr>
        <p:spPr>
          <a:xfrm>
            <a:off x="6553200" y="6381750"/>
            <a:ext cx="2133600" cy="476250"/>
          </a:xfrm>
        </p:spPr>
        <p:txBody>
          <a:bodyPr/>
          <a:lstStyle/>
          <a:p>
            <a:pPr>
              <a:defRPr/>
            </a:pPr>
            <a:endParaRPr lang="en-US" dirty="0"/>
          </a:p>
        </p:txBody>
      </p:sp>
      <p:sp>
        <p:nvSpPr>
          <p:cNvPr id="4" name="Rectangle 3"/>
          <p:cNvSpPr/>
          <p:nvPr/>
        </p:nvSpPr>
        <p:spPr>
          <a:xfrm>
            <a:off x="838200" y="457200"/>
            <a:ext cx="7694735" cy="600164"/>
          </a:xfrm>
          <a:prstGeom prst="rect">
            <a:avLst/>
          </a:prstGeom>
        </p:spPr>
        <p:txBody>
          <a:bodyPr wrap="none">
            <a:spAutoFit/>
          </a:bodyPr>
          <a:lstStyle/>
          <a:p>
            <a:r>
              <a:rPr lang="en-US" sz="3300" dirty="0"/>
              <a:t>Example: </a:t>
            </a:r>
            <a:r>
              <a:rPr lang="en-US" sz="3300" dirty="0" err="1"/>
              <a:t>Daqing</a:t>
            </a:r>
            <a:r>
              <a:rPr lang="en-US" sz="3300" dirty="0"/>
              <a:t> Railway Bridge, China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199" y="1740535"/>
            <a:ext cx="6107967" cy="45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41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609600"/>
            <a:ext cx="7162800" cy="646331"/>
          </a:xfrm>
          <a:prstGeom prst="rect">
            <a:avLst/>
          </a:prstGeom>
          <a:noFill/>
        </p:spPr>
        <p:txBody>
          <a:bodyPr wrap="square" rtlCol="0">
            <a:spAutoFit/>
          </a:bodyPr>
          <a:lstStyle/>
          <a:p>
            <a:r>
              <a:rPr lang="en-US" sz="3600" dirty="0" smtClean="0"/>
              <a:t>Countries reported ASR problems </a:t>
            </a:r>
            <a:endParaRPr lang="en-US" sz="3600" dirty="0"/>
          </a:p>
        </p:txBody>
      </p:sp>
      <p:graphicFrame>
        <p:nvGraphicFramePr>
          <p:cNvPr id="9" name="Table 8"/>
          <p:cNvGraphicFramePr>
            <a:graphicFrameLocks noGrp="1"/>
          </p:cNvGraphicFramePr>
          <p:nvPr>
            <p:extLst>
              <p:ext uri="{D42A27DB-BD31-4B8C-83A1-F6EECF244321}">
                <p14:modId xmlns:p14="http://schemas.microsoft.com/office/powerpoint/2010/main" val="1393341511"/>
              </p:ext>
            </p:extLst>
          </p:nvPr>
        </p:nvGraphicFramePr>
        <p:xfrm>
          <a:off x="2895600" y="1981200"/>
          <a:ext cx="3454400" cy="4200525"/>
        </p:xfrm>
        <a:graphic>
          <a:graphicData uri="http://schemas.openxmlformats.org/drawingml/2006/table">
            <a:tbl>
              <a:tblPr>
                <a:tableStyleId>{5C22544A-7EE6-4342-B048-85BDC9FD1C3A}</a:tableStyleId>
              </a:tblPr>
              <a:tblGrid>
                <a:gridCol w="609040"/>
                <a:gridCol w="2845360"/>
              </a:tblGrid>
              <a:tr h="200025">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AUSTRALIA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CANADA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3</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CHINA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4</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DENMARK</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FRANCE</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6</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HONG KONG</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7</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ICELAND</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8</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ITALY</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9</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JAPAN</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10</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KOREA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11</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NETHERLANDS</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12</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NEW ZEALAND</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13</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NORWAY</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14</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ROMANIA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15</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RUSSIA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16</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PORTUGAL</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17</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SOUTH AFRICA</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18</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SWITZERLAND</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19</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TAIWAN</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20</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a:effectLst/>
                        </a:rPr>
                        <a:t>UNITED KINGDOM </a:t>
                      </a:r>
                      <a:endParaRPr lang="en-US" sz="1200" b="1" i="0" u="none" strike="noStrike">
                        <a:solidFill>
                          <a:srgbClr val="000000"/>
                        </a:solidFill>
                        <a:effectLst/>
                        <a:latin typeface="Times New Roman"/>
                      </a:endParaRPr>
                    </a:p>
                  </a:txBody>
                  <a:tcPr marL="9525" marR="9525" marT="9525" marB="0" anchor="ctr"/>
                </a:tc>
              </a:tr>
              <a:tr h="200025">
                <a:tc>
                  <a:txBody>
                    <a:bodyPr/>
                    <a:lstStyle/>
                    <a:p>
                      <a:pPr algn="r" fontAlgn="b"/>
                      <a:r>
                        <a:rPr lang="en-US" sz="1200" u="none" strike="noStrike">
                          <a:effectLst/>
                        </a:rPr>
                        <a:t>21</a:t>
                      </a:r>
                      <a:endParaRPr lang="en-US" sz="1200" b="0" i="0" u="none" strike="noStrike">
                        <a:solidFill>
                          <a:srgbClr val="000000"/>
                        </a:solidFill>
                        <a:effectLst/>
                        <a:latin typeface="Calibri"/>
                      </a:endParaRPr>
                    </a:p>
                  </a:txBody>
                  <a:tcPr marL="9525" marR="9525" marT="9525" marB="0" anchor="b"/>
                </a:tc>
                <a:tc>
                  <a:txBody>
                    <a:bodyPr/>
                    <a:lstStyle/>
                    <a:p>
                      <a:pPr algn="l" fontAlgn="ctr"/>
                      <a:r>
                        <a:rPr lang="en-US" sz="1200" u="none" strike="noStrike" dirty="0">
                          <a:effectLst/>
                        </a:rPr>
                        <a:t>UNITED STATES OF AMERICA</a:t>
                      </a:r>
                      <a:endParaRPr lang="en-US" sz="1200" b="1"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3934041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84">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70C0"/>
          </a:solidFill>
          <a:ln w="9525" cmpd="sng">
            <a:solidFill>
              <a:srgbClr val="FFFFFF"/>
            </a:solidFill>
            <a:prstDash val="solid"/>
            <a:round/>
            <a:headEnd/>
            <a:tailEnd/>
          </a:ln>
        </p:spPr>
        <p:txBody>
          <a:bodyPr/>
          <a:lstStyle/>
          <a:p>
            <a:endParaRPr lang="en-US">
              <a:solidFill>
                <a:srgbClr val="FF0000"/>
              </a:solidFill>
            </a:endParaRPr>
          </a:p>
        </p:txBody>
      </p:sp>
      <p:sp>
        <p:nvSpPr>
          <p:cNvPr id="205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70C0"/>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065" name="Group 19"/>
          <p:cNvGrpSpPr>
            <a:grpSpLocks/>
          </p:cNvGrpSpPr>
          <p:nvPr>
            <p:custDataLst>
              <p:tags r:id="rId16"/>
            </p:custDataLst>
          </p:nvPr>
        </p:nvGrpSpPr>
        <p:grpSpPr bwMode="auto">
          <a:xfrm>
            <a:off x="6510338" y="3411538"/>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3"/>
            </p:custDataLst>
          </p:nvPr>
        </p:nvGrpSpPr>
        <p:grpSpPr bwMode="auto">
          <a:xfrm>
            <a:off x="2706688" y="5295900"/>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1"/>
            </p:custDataLst>
          </p:nvPr>
        </p:nvGrpSpPr>
        <p:grpSpPr bwMode="auto">
          <a:xfrm>
            <a:off x="2092325"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6"/>
            </p:custDataLst>
          </p:nvPr>
        </p:nvGrpSpPr>
        <p:grpSpPr bwMode="auto">
          <a:xfrm>
            <a:off x="7720013"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4"/>
            </p:custDataLst>
          </p:nvPr>
        </p:nvGrpSpPr>
        <p:grpSpPr bwMode="auto">
          <a:xfrm>
            <a:off x="7726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8"/>
            </p:custDataLst>
          </p:nvPr>
        </p:nvGrpSpPr>
        <p:grpSpPr bwMode="auto">
          <a:xfrm>
            <a:off x="5805488"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9"/>
            </p:custDataLst>
          </p:nvPr>
        </p:nvGrpSpPr>
        <p:grpSpPr bwMode="auto">
          <a:xfrm>
            <a:off x="7870825" y="3810000"/>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144" name="Group 164"/>
          <p:cNvGrpSpPr>
            <a:grpSpLocks/>
          </p:cNvGrpSpPr>
          <p:nvPr>
            <p:custDataLst>
              <p:tags r:id="rId95"/>
            </p:custDataLst>
          </p:nvPr>
        </p:nvGrpSpPr>
        <p:grpSpPr bwMode="auto">
          <a:xfrm>
            <a:off x="2193925" y="3246438"/>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0070C0"/>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0070C0"/>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70C0"/>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9"/>
            </p:custDataLst>
          </p:nvPr>
        </p:nvGrpSpPr>
        <p:grpSpPr bwMode="auto">
          <a:xfrm>
            <a:off x="6935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0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5"/>
            </p:custDataLst>
          </p:nvPr>
        </p:nvGrpSpPr>
        <p:grpSpPr bwMode="auto">
          <a:xfrm>
            <a:off x="1708150" y="3622675"/>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8"/>
            </p:custDataLst>
          </p:nvPr>
        </p:nvGrpSpPr>
        <p:grpSpPr bwMode="auto">
          <a:xfrm>
            <a:off x="5168900" y="3859213"/>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2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3"/>
            </p:custDataLst>
          </p:nvPr>
        </p:nvGrpSpPr>
        <p:grpSpPr bwMode="auto">
          <a:xfrm>
            <a:off x="3341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4"/>
            </p:custDataLst>
          </p:nvPr>
        </p:nvGrpSpPr>
        <p:grpSpPr bwMode="auto">
          <a:xfrm>
            <a:off x="1187450" y="1196975"/>
            <a:ext cx="1897063" cy="1133475"/>
            <a:chOff x="527" y="1110"/>
            <a:chExt cx="1410" cy="709"/>
          </a:xfrm>
          <a:solidFill>
            <a:srgbClr val="0070C0"/>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328" name="Group 438"/>
          <p:cNvGrpSpPr>
            <a:grpSpLocks/>
          </p:cNvGrpSpPr>
          <p:nvPr>
            <p:custDataLst>
              <p:tags r:id="rId279"/>
            </p:custDataLst>
          </p:nvPr>
        </p:nvGrpSpPr>
        <p:grpSpPr bwMode="auto">
          <a:xfrm>
            <a:off x="2330450" y="4371975"/>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7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411" name="Group 524"/>
          <p:cNvGrpSpPr>
            <a:grpSpLocks/>
          </p:cNvGrpSpPr>
          <p:nvPr>
            <p:custDataLst>
              <p:tags r:id="rId362"/>
            </p:custDataLst>
          </p:nvPr>
        </p:nvGrpSpPr>
        <p:grpSpPr bwMode="auto">
          <a:xfrm>
            <a:off x="5791200" y="1889125"/>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0070C0"/>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1"/>
            </p:custDataLst>
          </p:nvPr>
        </p:nvGrpSpPr>
        <p:grpSpPr bwMode="auto">
          <a:xfrm>
            <a:off x="4583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304800" y="457200"/>
            <a:ext cx="8382000" cy="538609"/>
          </a:xfrm>
          <a:prstGeom prst="rect">
            <a:avLst/>
          </a:prstGeom>
          <a:noFill/>
        </p:spPr>
        <p:txBody>
          <a:bodyPr wrap="square" rtlCol="0">
            <a:spAutoFit/>
          </a:bodyPr>
          <a:lstStyle/>
          <a:p>
            <a:pPr algn="ctr"/>
            <a:r>
              <a:rPr lang="en-US" sz="2900" b="1" dirty="0" smtClean="0"/>
              <a:t>ASR reported locations around the globe</a:t>
            </a:r>
            <a:endParaRPr lang="en-US" sz="2900" b="1" dirty="0"/>
          </a:p>
        </p:txBody>
      </p:sp>
    </p:spTree>
    <p:extLst>
      <p:ext uri="{BB962C8B-B14F-4D97-AF65-F5344CB8AC3E}">
        <p14:creationId xmlns:p14="http://schemas.microsoft.com/office/powerpoint/2010/main" val="255115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ASR</a:t>
            </a:r>
          </a:p>
        </p:txBody>
      </p:sp>
      <p:sp>
        <p:nvSpPr>
          <p:cNvPr id="21507" name="Content Placeholder 2"/>
          <p:cNvSpPr>
            <a:spLocks noGrp="1"/>
          </p:cNvSpPr>
          <p:nvPr>
            <p:ph idx="1"/>
          </p:nvPr>
        </p:nvSpPr>
        <p:spPr/>
        <p:txBody>
          <a:bodyPr/>
          <a:lstStyle/>
          <a:p>
            <a:r>
              <a:rPr lang="en-US" sz="2000" dirty="0" smtClean="0"/>
              <a:t>ASR is the most common form of alkali-aggregate reaction (AAR) in concrete; the other, much less common, form is alkali-carbonate reaction (ACR). </a:t>
            </a:r>
          </a:p>
          <a:p>
            <a:r>
              <a:rPr lang="en-US" sz="1900" dirty="0" smtClean="0"/>
              <a:t>For damaging reaction to take place the following need to be present in sufficient quantities.</a:t>
            </a:r>
          </a:p>
          <a:p>
            <a:r>
              <a:rPr lang="en-US" sz="1900" dirty="0" smtClean="0"/>
              <a:t>High alkali cement </a:t>
            </a:r>
          </a:p>
          <a:p>
            <a:r>
              <a:rPr lang="en-US" sz="1900" dirty="0" smtClean="0"/>
              <a:t>Reactive aggregate</a:t>
            </a:r>
          </a:p>
          <a:p>
            <a:r>
              <a:rPr lang="en-US" sz="1900" dirty="0" smtClean="0"/>
              <a:t>Moisture [</a:t>
            </a:r>
            <a:r>
              <a:rPr lang="en-US" sz="2000" dirty="0" smtClean="0"/>
              <a:t>above 75%RH within the concrete]</a:t>
            </a:r>
            <a:endParaRPr lang="en-US" sz="19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414838"/>
            <a:ext cx="33337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86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pPr marR="0"/>
            <a:r>
              <a:rPr lang="en-US" dirty="0"/>
              <a:t>Dr. Prasad Rangaraju, </a:t>
            </a:r>
            <a:endParaRPr lang="en-US" dirty="0" smtClean="0"/>
          </a:p>
          <a:p>
            <a:pPr marL="0" marR="0" indent="0">
              <a:buNone/>
            </a:pPr>
            <a:r>
              <a:rPr lang="en-US" dirty="0" smtClean="0"/>
              <a:t>	Associate Professor,</a:t>
            </a:r>
          </a:p>
          <a:p>
            <a:pPr marL="0" marR="0" indent="0">
              <a:buNone/>
            </a:pPr>
            <a:r>
              <a:rPr lang="en-US" dirty="0"/>
              <a:t>	</a:t>
            </a:r>
            <a:r>
              <a:rPr lang="en-US" dirty="0" smtClean="0"/>
              <a:t>Glenn Department </a:t>
            </a:r>
            <a:r>
              <a:rPr lang="en-US" dirty="0"/>
              <a:t>of Civil </a:t>
            </a:r>
            <a:r>
              <a:rPr lang="en-US" dirty="0" smtClean="0"/>
              <a:t>Engineering	Clemson </a:t>
            </a:r>
            <a:r>
              <a:rPr lang="en-US" dirty="0"/>
              <a:t>University</a:t>
            </a:r>
          </a:p>
          <a:p>
            <a:endParaRPr lang="en-US" dirty="0" smtClean="0"/>
          </a:p>
          <a:p>
            <a:r>
              <a:rPr lang="en-US" dirty="0" smtClean="0"/>
              <a:t>Dr. Paul </a:t>
            </a:r>
            <a:r>
              <a:rPr lang="en-US" dirty="0" err="1" smtClean="0"/>
              <a:t>Virmani</a:t>
            </a:r>
            <a:r>
              <a:rPr lang="en-US" dirty="0" smtClean="0"/>
              <a:t>, FHWA</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ASR</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29400" y="1752600"/>
            <a:ext cx="2514600" cy="2247900"/>
          </a:xfrm>
          <a:noFill/>
        </p:spPr>
      </p:pic>
      <p:sp>
        <p:nvSpPr>
          <p:cNvPr id="19460" name="Rectangle 3"/>
          <p:cNvSpPr>
            <a:spLocks noChangeArrowheads="1"/>
          </p:cNvSpPr>
          <p:nvPr/>
        </p:nvSpPr>
        <p:spPr bwMode="auto">
          <a:xfrm>
            <a:off x="533400" y="1828800"/>
            <a:ext cx="6019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t>Aggregate reactivity depends directly on the alkalinity (typically expressed as pH) of the solution in the concrete pores. This alkalinity generally primarily reflects the level of water-soluble alkalis (sodium and potassium) in the concrete. These alkalis are typically derived from the Portland cement.</a:t>
            </a:r>
          </a:p>
        </p:txBody>
      </p:sp>
    </p:spTree>
    <p:extLst>
      <p:ext uri="{BB962C8B-B14F-4D97-AF65-F5344CB8AC3E}">
        <p14:creationId xmlns:p14="http://schemas.microsoft.com/office/powerpoint/2010/main" val="2346932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4000" smtClean="0"/>
              <a:t>Chemistry of Alkali Silica Reaction</a:t>
            </a:r>
            <a:endParaRPr lang="en-US" smtClean="0"/>
          </a:p>
        </p:txBody>
      </p:sp>
      <p:sp>
        <p:nvSpPr>
          <p:cNvPr id="22532" name="Rectangle 3"/>
          <p:cNvSpPr>
            <a:spLocks noGrp="1" noChangeArrowheads="1"/>
          </p:cNvSpPr>
          <p:nvPr>
            <p:ph type="body" idx="1"/>
          </p:nvPr>
        </p:nvSpPr>
        <p:spPr/>
        <p:txBody>
          <a:bodyPr/>
          <a:lstStyle/>
          <a:p>
            <a:r>
              <a:rPr lang="en-US" smtClean="0"/>
              <a:t>Cement production involves raw materials that contain alkalis in the range of 0.2 to 1.5 percent of Na</a:t>
            </a:r>
            <a:r>
              <a:rPr lang="en-US" baseline="-25000" smtClean="0"/>
              <a:t>2</a:t>
            </a:r>
            <a:r>
              <a:rPr lang="en-US" smtClean="0"/>
              <a:t>O</a:t>
            </a:r>
          </a:p>
          <a:p>
            <a:r>
              <a:rPr lang="en-US" smtClean="0"/>
              <a:t>This generates a pore fluid with high pH (12.5 to 13.5)</a:t>
            </a:r>
          </a:p>
          <a:p>
            <a:r>
              <a:rPr lang="en-US" smtClean="0"/>
              <a:t>Strong alkalinity causes the acidic siliceous material to react</a:t>
            </a:r>
          </a:p>
        </p:txBody>
      </p:sp>
    </p:spTree>
    <p:extLst>
      <p:ext uri="{BB962C8B-B14F-4D97-AF65-F5344CB8AC3E}">
        <p14:creationId xmlns:p14="http://schemas.microsoft.com/office/powerpoint/2010/main" val="1578069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304800"/>
            <a:ext cx="7772400" cy="1143000"/>
          </a:xfrm>
        </p:spPr>
        <p:txBody>
          <a:bodyPr/>
          <a:lstStyle/>
          <a:p>
            <a:r>
              <a:rPr lang="en-US" dirty="0" smtClean="0"/>
              <a:t>ASTM specification	</a:t>
            </a:r>
          </a:p>
        </p:txBody>
      </p:sp>
      <p:sp>
        <p:nvSpPr>
          <p:cNvPr id="23556" name="Rectangle 3"/>
          <p:cNvSpPr>
            <a:spLocks noGrp="1" noChangeArrowheads="1"/>
          </p:cNvSpPr>
          <p:nvPr>
            <p:ph type="body" idx="1"/>
          </p:nvPr>
        </p:nvSpPr>
        <p:spPr>
          <a:xfrm>
            <a:off x="685800" y="1447800"/>
            <a:ext cx="7772400" cy="4724400"/>
          </a:xfrm>
        </p:spPr>
        <p:txBody>
          <a:bodyPr/>
          <a:lstStyle/>
          <a:p>
            <a:r>
              <a:rPr lang="en-US" sz="2700" dirty="0" smtClean="0"/>
              <a:t>ASTM C150 designates cements with more than 0.6 percent of Na</a:t>
            </a:r>
            <a:r>
              <a:rPr lang="en-US" sz="2700" baseline="-25000" dirty="0" smtClean="0"/>
              <a:t>2</a:t>
            </a:r>
            <a:r>
              <a:rPr lang="en-US" sz="2700" dirty="0" smtClean="0"/>
              <a:t>O as high-alkali cements</a:t>
            </a:r>
          </a:p>
          <a:p>
            <a:r>
              <a:rPr lang="en-US" sz="2700" dirty="0" smtClean="0"/>
              <a:t>Even with low alkali content, but sufficient amount of cement, alkali-silica reactions can occur</a:t>
            </a:r>
          </a:p>
          <a:p>
            <a:r>
              <a:rPr lang="en-US" sz="2700" dirty="0" smtClean="0"/>
              <a:t>Investigations show that if total alkali content is less than 3 kg/m3, alkali-silica reactions will not occur (ASTM 1293, 1.25% alkali of 420kg/m3 =5.25kg/m3)</a:t>
            </a:r>
          </a:p>
        </p:txBody>
      </p:sp>
    </p:spTree>
    <p:extLst>
      <p:ext uri="{BB962C8B-B14F-4D97-AF65-F5344CB8AC3E}">
        <p14:creationId xmlns:p14="http://schemas.microsoft.com/office/powerpoint/2010/main" val="3350294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z="4000" smtClean="0"/>
              <a:t>Other sources of alkali	</a:t>
            </a:r>
          </a:p>
        </p:txBody>
      </p:sp>
      <p:sp>
        <p:nvSpPr>
          <p:cNvPr id="24580" name="Rectangle 3"/>
          <p:cNvSpPr>
            <a:spLocks noGrp="1" noChangeArrowheads="1"/>
          </p:cNvSpPr>
          <p:nvPr>
            <p:ph type="body" idx="1"/>
          </p:nvPr>
        </p:nvSpPr>
        <p:spPr/>
        <p:txBody>
          <a:bodyPr/>
          <a:lstStyle/>
          <a:p>
            <a:pPr>
              <a:buFontTx/>
              <a:buNone/>
            </a:pPr>
            <a:endParaRPr lang="en-US" smtClean="0"/>
          </a:p>
          <a:p>
            <a:r>
              <a:rPr lang="en-US" smtClean="0"/>
              <a:t>Even if alkali content is small, there is a chance of alkali-silica reaction due to</a:t>
            </a:r>
          </a:p>
          <a:p>
            <a:pPr lvl="1"/>
            <a:r>
              <a:rPr lang="en-US" smtClean="0"/>
              <a:t> alkaline admixtures</a:t>
            </a:r>
          </a:p>
          <a:p>
            <a:pPr lvl="1"/>
            <a:r>
              <a:rPr lang="en-US" smtClean="0"/>
              <a:t> aggregates that are contaminated </a:t>
            </a:r>
          </a:p>
          <a:p>
            <a:pPr lvl="1"/>
            <a:r>
              <a:rPr lang="en-US" smtClean="0"/>
              <a:t>penetration of seawater</a:t>
            </a:r>
          </a:p>
          <a:p>
            <a:pPr lvl="1"/>
            <a:r>
              <a:rPr lang="en-US" smtClean="0"/>
              <a:t>deicing solutions</a:t>
            </a:r>
          </a:p>
        </p:txBody>
      </p:sp>
    </p:spTree>
    <p:extLst>
      <p:ext uri="{BB962C8B-B14F-4D97-AF65-F5344CB8AC3E}">
        <p14:creationId xmlns:p14="http://schemas.microsoft.com/office/powerpoint/2010/main" val="374517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76400" y="762000"/>
            <a:ext cx="4419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300" dirty="0"/>
              <a:t>Reactive Silica</a:t>
            </a:r>
            <a:endParaRPr lang="en-US" sz="3300" dirty="0">
              <a:latin typeface="Times New Roman" pitchFamily="18" charset="0"/>
            </a:endParaRPr>
          </a:p>
        </p:txBody>
      </p:sp>
      <p:sp>
        <p:nvSpPr>
          <p:cNvPr id="25603" name="Rectangle 3"/>
          <p:cNvSpPr>
            <a:spLocks noChangeArrowheads="1"/>
          </p:cNvSpPr>
          <p:nvPr/>
        </p:nvSpPr>
        <p:spPr bwMode="auto">
          <a:xfrm>
            <a:off x="1676400" y="1447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Silica tetrahedron</a:t>
            </a:r>
            <a:r>
              <a:rPr lang="en-US" sz="2400">
                <a:solidFill>
                  <a:srgbClr val="CCFFFF"/>
                </a:solidFill>
              </a:rPr>
              <a:t>:</a:t>
            </a:r>
            <a:endParaRPr lang="en-US" sz="2800">
              <a:latin typeface="Times New Roman" pitchFamily="18" charset="0"/>
            </a:endParaRPr>
          </a:p>
        </p:txBody>
      </p:sp>
      <p:sp>
        <p:nvSpPr>
          <p:cNvPr id="25604" name="Rectangle 4"/>
          <p:cNvSpPr>
            <a:spLocks noChangeArrowheads="1"/>
          </p:cNvSpPr>
          <p:nvPr/>
        </p:nvSpPr>
        <p:spPr bwMode="auto">
          <a:xfrm>
            <a:off x="1752600" y="3429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tx2"/>
                </a:solidFill>
              </a:rPr>
              <a:t>Amorphous Silica</a:t>
            </a:r>
            <a:endParaRPr lang="en-US" sz="2800" dirty="0">
              <a:solidFill>
                <a:schemeClr val="tx2"/>
              </a:solidFill>
              <a:latin typeface="Times New Roman" pitchFamily="18" charset="0"/>
            </a:endParaRPr>
          </a:p>
        </p:txBody>
      </p:sp>
      <p:sp>
        <p:nvSpPr>
          <p:cNvPr id="25605" name="Rectangle 5"/>
          <p:cNvSpPr>
            <a:spLocks noChangeArrowheads="1"/>
          </p:cNvSpPr>
          <p:nvPr/>
        </p:nvSpPr>
        <p:spPr bwMode="auto">
          <a:xfrm>
            <a:off x="5791200" y="3505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tx2"/>
                </a:solidFill>
              </a:rPr>
              <a:t>Crystalline Silica</a:t>
            </a:r>
            <a:endParaRPr lang="en-US" sz="2800" dirty="0">
              <a:solidFill>
                <a:schemeClr val="tx2"/>
              </a:solidFill>
              <a:latin typeface="Times New Roman" pitchFamily="18" charset="0"/>
            </a:endParaRPr>
          </a:p>
        </p:txBody>
      </p:sp>
      <p:sp>
        <p:nvSpPr>
          <p:cNvPr id="25606" name="Text Box 6"/>
          <p:cNvSpPr txBox="1">
            <a:spLocks noChangeArrowheads="1"/>
          </p:cNvSpPr>
          <p:nvPr/>
        </p:nvSpPr>
        <p:spPr bwMode="auto">
          <a:xfrm>
            <a:off x="1676400" y="88900"/>
            <a:ext cx="510588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300" dirty="0"/>
              <a:t>Creation of alkali-silica gel</a:t>
            </a:r>
          </a:p>
        </p:txBody>
      </p:sp>
      <p:pic>
        <p:nvPicPr>
          <p:cNvPr id="25607" name="Picture 7" descr="C:\My Documents\Job\tet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1543050"/>
            <a:ext cx="17240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C:\My Documents\Job\amorph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30194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C:\My Documents\Job\crystal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14800"/>
            <a:ext cx="31051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554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505200" y="841375"/>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Reactive Silica</a:t>
            </a:r>
            <a:endParaRPr lang="en-US" sz="2400" dirty="0">
              <a:solidFill>
                <a:schemeClr val="tx2"/>
              </a:solidFill>
              <a:latin typeface="Times New Roman" pitchFamily="18" charset="0"/>
            </a:endParaRPr>
          </a:p>
        </p:txBody>
      </p:sp>
      <p:sp>
        <p:nvSpPr>
          <p:cNvPr id="26627" name="Text Box 10"/>
          <p:cNvSpPr txBox="1">
            <a:spLocks noChangeArrowheads="1"/>
          </p:cNvSpPr>
          <p:nvPr/>
        </p:nvSpPr>
        <p:spPr bwMode="auto">
          <a:xfrm>
            <a:off x="1676400" y="88900"/>
            <a:ext cx="5545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tx2"/>
                </a:solidFill>
              </a:rPr>
              <a:t>Creation of alkali-silica gel</a:t>
            </a:r>
          </a:p>
        </p:txBody>
      </p:sp>
      <p:sp>
        <p:nvSpPr>
          <p:cNvPr id="26628" name="Rectangle 11"/>
          <p:cNvSpPr>
            <a:spLocks noChangeArrowheads="1"/>
          </p:cNvSpPr>
          <p:nvPr/>
        </p:nvSpPr>
        <p:spPr bwMode="auto">
          <a:xfrm>
            <a:off x="1752600" y="1752600"/>
            <a:ext cx="6629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Amorphous or disordered silica = most chemically reactive</a:t>
            </a:r>
          </a:p>
          <a:p>
            <a:endParaRPr lang="en-US" sz="2400" dirty="0"/>
          </a:p>
          <a:p>
            <a:r>
              <a:rPr lang="en-US" sz="2400" dirty="0"/>
              <a:t>Common reactive minerals: </a:t>
            </a:r>
          </a:p>
          <a:p>
            <a:r>
              <a:rPr lang="en-US" sz="2000" dirty="0"/>
              <a:t>	</a:t>
            </a:r>
            <a:r>
              <a:rPr lang="en-US" sz="2400" dirty="0"/>
              <a:t>strained quartz</a:t>
            </a:r>
            <a:endParaRPr lang="en-US" sz="2000" dirty="0"/>
          </a:p>
          <a:p>
            <a:r>
              <a:rPr lang="en-US" sz="2000" dirty="0"/>
              <a:t>	</a:t>
            </a:r>
            <a:r>
              <a:rPr lang="en-US" sz="2400" dirty="0"/>
              <a:t>opal</a:t>
            </a:r>
          </a:p>
          <a:p>
            <a:r>
              <a:rPr lang="en-US" sz="2400" dirty="0"/>
              <a:t>	obsidian</a:t>
            </a:r>
          </a:p>
          <a:p>
            <a:r>
              <a:rPr lang="en-US" sz="2400" dirty="0"/>
              <a:t>	</a:t>
            </a:r>
            <a:r>
              <a:rPr lang="en-US" sz="2400" dirty="0" err="1"/>
              <a:t>cristobalite</a:t>
            </a:r>
            <a:endParaRPr lang="en-US" sz="2400" dirty="0"/>
          </a:p>
          <a:p>
            <a:r>
              <a:rPr lang="en-US" sz="2400" dirty="0"/>
              <a:t>	</a:t>
            </a:r>
            <a:r>
              <a:rPr lang="en-US" sz="2400" dirty="0" err="1"/>
              <a:t>tridymite</a:t>
            </a:r>
            <a:endParaRPr lang="en-US" sz="2400" dirty="0"/>
          </a:p>
          <a:p>
            <a:r>
              <a:rPr lang="en-US" sz="2400" dirty="0"/>
              <a:t>	</a:t>
            </a:r>
            <a:r>
              <a:rPr lang="en-US" sz="2400" dirty="0" err="1"/>
              <a:t>chelcedony</a:t>
            </a:r>
            <a:endParaRPr lang="en-US" sz="2400" dirty="0"/>
          </a:p>
          <a:p>
            <a:r>
              <a:rPr lang="en-US" sz="2400" dirty="0"/>
              <a:t>	cherts</a:t>
            </a:r>
          </a:p>
          <a:p>
            <a:r>
              <a:rPr lang="en-US" sz="2400" dirty="0"/>
              <a:t>	cryptocrystalline volcanic rocks</a:t>
            </a:r>
          </a:p>
          <a:p>
            <a:r>
              <a:rPr lang="en-US" sz="2400" dirty="0"/>
              <a:t>	</a:t>
            </a:r>
            <a:endParaRPr lang="en-US" sz="2800" dirty="0">
              <a:latin typeface="Times New Roman" pitchFamily="18" charset="0"/>
            </a:endParaRPr>
          </a:p>
        </p:txBody>
      </p:sp>
      <p:pic>
        <p:nvPicPr>
          <p:cNvPr id="26629" name="Picture 12" descr="C:\My Documents\research\tutorial\cristobalite.bmp"/>
          <p:cNvPicPr>
            <a:picLocks noChangeAspect="1" noChangeArrowheads="1"/>
          </p:cNvPicPr>
          <p:nvPr/>
        </p:nvPicPr>
        <p:blipFill>
          <a:blip r:embed="rId2">
            <a:extLst>
              <a:ext uri="{28A0092B-C50C-407E-A947-70E740481C1C}">
                <a14:useLocalDpi xmlns:a14="http://schemas.microsoft.com/office/drawing/2010/main" val="0"/>
              </a:ext>
            </a:extLst>
          </a:blip>
          <a:srcRect l="5469" t="20313" r="57031"/>
          <a:stretch>
            <a:fillRect/>
          </a:stretch>
        </p:blipFill>
        <p:spPr bwMode="auto">
          <a:xfrm>
            <a:off x="5791200" y="2971800"/>
            <a:ext cx="25908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356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00200" y="914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1. Siliceous aggregate in solution</a:t>
            </a:r>
            <a:endParaRPr lang="en-US" sz="2400" dirty="0">
              <a:solidFill>
                <a:schemeClr val="tx2"/>
              </a:solidFill>
              <a:latin typeface="Times New Roman" pitchFamily="18" charset="0"/>
            </a:endParaRPr>
          </a:p>
        </p:txBody>
      </p:sp>
      <p:sp>
        <p:nvSpPr>
          <p:cNvPr id="27651" name="Text Box 3"/>
          <p:cNvSpPr txBox="1">
            <a:spLocks noChangeArrowheads="1"/>
          </p:cNvSpPr>
          <p:nvPr/>
        </p:nvSpPr>
        <p:spPr bwMode="auto">
          <a:xfrm>
            <a:off x="1584325" y="88900"/>
            <a:ext cx="5545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tx2"/>
                </a:solidFill>
              </a:rPr>
              <a:t>Creation of alkali-silica gel</a:t>
            </a:r>
          </a:p>
        </p:txBody>
      </p:sp>
      <p:pic>
        <p:nvPicPr>
          <p:cNvPr id="27652" name="Picture 4" descr="C:\My Documents\Job\preA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752600"/>
            <a:ext cx="57150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355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36675" y="762000"/>
            <a:ext cx="4532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2. Surface of aggregate is attacked by OH</a:t>
            </a:r>
            <a:r>
              <a:rPr lang="en-US" baseline="30000" dirty="0">
                <a:solidFill>
                  <a:schemeClr val="tx2"/>
                </a:solidFill>
              </a:rPr>
              <a:t>-</a:t>
            </a:r>
            <a:endParaRPr lang="en-US" sz="2400" dirty="0">
              <a:solidFill>
                <a:schemeClr val="tx2"/>
              </a:solidFill>
              <a:latin typeface="Times New Roman" pitchFamily="18" charset="0"/>
            </a:endParaRPr>
          </a:p>
        </p:txBody>
      </p:sp>
      <p:sp>
        <p:nvSpPr>
          <p:cNvPr id="28675" name="Text Box 3"/>
          <p:cNvSpPr txBox="1">
            <a:spLocks noChangeArrowheads="1"/>
          </p:cNvSpPr>
          <p:nvPr/>
        </p:nvSpPr>
        <p:spPr bwMode="auto">
          <a:xfrm>
            <a:off x="1981200" y="1524000"/>
            <a:ext cx="1661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H</a:t>
            </a:r>
            <a:r>
              <a:rPr lang="en-US" baseline="-25000" dirty="0">
                <a:solidFill>
                  <a:schemeClr val="tx2"/>
                </a:solidFill>
              </a:rPr>
              <a:t>2</a:t>
            </a:r>
            <a:r>
              <a:rPr lang="en-US" dirty="0">
                <a:solidFill>
                  <a:schemeClr val="tx2"/>
                </a:solidFill>
              </a:rPr>
              <a:t>0 + Si-O-Si</a:t>
            </a:r>
            <a:r>
              <a:rPr lang="en-US" sz="2800" dirty="0">
                <a:solidFill>
                  <a:schemeClr val="tx2"/>
                </a:solidFill>
                <a:latin typeface="Times New Roman" pitchFamily="18" charset="0"/>
              </a:rPr>
              <a:t> </a:t>
            </a:r>
            <a:endParaRPr lang="en-US" sz="2400" dirty="0">
              <a:solidFill>
                <a:schemeClr val="tx2"/>
              </a:solidFill>
              <a:latin typeface="Times New Roman" pitchFamily="18" charset="0"/>
            </a:endParaRPr>
          </a:p>
        </p:txBody>
      </p:sp>
      <p:sp>
        <p:nvSpPr>
          <p:cNvPr id="28676" name="Text Box 4"/>
          <p:cNvSpPr txBox="1">
            <a:spLocks noChangeArrowheads="1"/>
          </p:cNvSpPr>
          <p:nvPr/>
        </p:nvSpPr>
        <p:spPr bwMode="auto">
          <a:xfrm>
            <a:off x="4648200" y="1524000"/>
            <a:ext cx="1762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Si-OH…OH-Si</a:t>
            </a:r>
            <a:r>
              <a:rPr lang="en-US" sz="2800" dirty="0">
                <a:solidFill>
                  <a:schemeClr val="tx2"/>
                </a:solidFill>
                <a:latin typeface="Times New Roman" pitchFamily="18" charset="0"/>
              </a:rPr>
              <a:t> </a:t>
            </a:r>
            <a:endParaRPr lang="en-US" sz="2400" dirty="0">
              <a:solidFill>
                <a:schemeClr val="tx2"/>
              </a:solidFill>
              <a:latin typeface="Times New Roman" pitchFamily="18" charset="0"/>
            </a:endParaRPr>
          </a:p>
        </p:txBody>
      </p:sp>
      <p:sp>
        <p:nvSpPr>
          <p:cNvPr id="28677" name="AutoShape 5"/>
          <p:cNvSpPr>
            <a:spLocks noChangeArrowheads="1"/>
          </p:cNvSpPr>
          <p:nvPr/>
        </p:nvSpPr>
        <p:spPr bwMode="auto">
          <a:xfrm>
            <a:off x="3886200" y="1637645"/>
            <a:ext cx="457200" cy="409575"/>
          </a:xfrm>
          <a:prstGeom prst="rightArrow">
            <a:avLst>
              <a:gd name="adj1" fmla="val 32676"/>
              <a:gd name="adj2" fmla="val 2795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solidFill>
            </a:endParaRPr>
          </a:p>
        </p:txBody>
      </p:sp>
      <p:sp>
        <p:nvSpPr>
          <p:cNvPr id="28678" name="Text Box 6"/>
          <p:cNvSpPr txBox="1">
            <a:spLocks noChangeArrowheads="1"/>
          </p:cNvSpPr>
          <p:nvPr/>
        </p:nvSpPr>
        <p:spPr bwMode="auto">
          <a:xfrm>
            <a:off x="1660525" y="88900"/>
            <a:ext cx="2864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Creation of alkali-silica gel</a:t>
            </a:r>
            <a:endParaRPr lang="en-US" sz="2400" dirty="0">
              <a:solidFill>
                <a:schemeClr val="tx2"/>
              </a:solidFill>
            </a:endParaRPr>
          </a:p>
        </p:txBody>
      </p:sp>
      <p:pic>
        <p:nvPicPr>
          <p:cNvPr id="28679" name="Picture 7" descr="C:\My Documents\Job\OH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88191"/>
            <a:ext cx="5715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97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95400" y="762000"/>
            <a:ext cx="6400800"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3. </a:t>
            </a:r>
            <a:r>
              <a:rPr lang="en-US" dirty="0" err="1">
                <a:solidFill>
                  <a:schemeClr val="tx2"/>
                </a:solidFill>
              </a:rPr>
              <a:t>Silanol</a:t>
            </a:r>
            <a:r>
              <a:rPr lang="en-US" dirty="0">
                <a:solidFill>
                  <a:schemeClr val="tx2"/>
                </a:solidFill>
              </a:rPr>
              <a:t> groups (Si-OH) on surface are broken </a:t>
            </a:r>
          </a:p>
          <a:p>
            <a:pPr eaLnBrk="1" hangingPunct="1"/>
            <a:r>
              <a:rPr lang="en-US" dirty="0">
                <a:solidFill>
                  <a:schemeClr val="tx2"/>
                </a:solidFill>
              </a:rPr>
              <a:t>    down by OH</a:t>
            </a:r>
            <a:r>
              <a:rPr lang="en-US" baseline="30000" dirty="0">
                <a:solidFill>
                  <a:schemeClr val="tx2"/>
                </a:solidFill>
              </a:rPr>
              <a:t>-</a:t>
            </a:r>
            <a:r>
              <a:rPr lang="en-US" dirty="0">
                <a:solidFill>
                  <a:schemeClr val="tx2"/>
                </a:solidFill>
              </a:rPr>
              <a:t> into </a:t>
            </a:r>
            <a:r>
              <a:rPr lang="en-US" dirty="0" err="1">
                <a:solidFill>
                  <a:schemeClr val="tx2"/>
                </a:solidFill>
              </a:rPr>
              <a:t>SiO</a:t>
            </a:r>
            <a:r>
              <a:rPr lang="en-US" baseline="30000" dirty="0">
                <a:solidFill>
                  <a:schemeClr val="tx2"/>
                </a:solidFill>
              </a:rPr>
              <a:t>- </a:t>
            </a:r>
            <a:r>
              <a:rPr lang="en-US" dirty="0">
                <a:solidFill>
                  <a:schemeClr val="tx2"/>
                </a:solidFill>
              </a:rPr>
              <a:t>molecules</a:t>
            </a:r>
            <a:endParaRPr lang="en-US" sz="2400" dirty="0">
              <a:solidFill>
                <a:schemeClr val="tx2"/>
              </a:solidFill>
              <a:latin typeface="Times New Roman" pitchFamily="18" charset="0"/>
            </a:endParaRPr>
          </a:p>
        </p:txBody>
      </p:sp>
      <p:sp>
        <p:nvSpPr>
          <p:cNvPr id="29699" name="Text Box 3"/>
          <p:cNvSpPr txBox="1">
            <a:spLocks noChangeArrowheads="1"/>
          </p:cNvSpPr>
          <p:nvPr/>
        </p:nvSpPr>
        <p:spPr bwMode="auto">
          <a:xfrm>
            <a:off x="2209800" y="1676400"/>
            <a:ext cx="156324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Si-OH + OH</a:t>
            </a:r>
            <a:r>
              <a:rPr lang="en-US" baseline="30000" dirty="0">
                <a:solidFill>
                  <a:schemeClr val="tx2"/>
                </a:solidFill>
              </a:rPr>
              <a:t>-</a:t>
            </a:r>
            <a:r>
              <a:rPr lang="en-US" sz="2800" dirty="0">
                <a:solidFill>
                  <a:schemeClr val="tx2"/>
                </a:solidFill>
                <a:latin typeface="Times New Roman" pitchFamily="18" charset="0"/>
              </a:rPr>
              <a:t> </a:t>
            </a:r>
            <a:endParaRPr lang="en-US" sz="2400" dirty="0">
              <a:solidFill>
                <a:schemeClr val="tx2"/>
              </a:solidFill>
              <a:latin typeface="Times New Roman" pitchFamily="18" charset="0"/>
            </a:endParaRPr>
          </a:p>
        </p:txBody>
      </p:sp>
      <p:sp>
        <p:nvSpPr>
          <p:cNvPr id="29700" name="AutoShape 4"/>
          <p:cNvSpPr>
            <a:spLocks noChangeArrowheads="1"/>
          </p:cNvSpPr>
          <p:nvPr/>
        </p:nvSpPr>
        <p:spPr bwMode="auto">
          <a:xfrm>
            <a:off x="4648200" y="1752600"/>
            <a:ext cx="457200" cy="409575"/>
          </a:xfrm>
          <a:prstGeom prst="rightArrow">
            <a:avLst>
              <a:gd name="adj1" fmla="val 50000"/>
              <a:gd name="adj2" fmla="val 2790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solidFill>
            </a:endParaRPr>
          </a:p>
        </p:txBody>
      </p:sp>
      <p:sp>
        <p:nvSpPr>
          <p:cNvPr id="29701" name="Text Box 5"/>
          <p:cNvSpPr txBox="1">
            <a:spLocks noChangeArrowheads="1"/>
          </p:cNvSpPr>
          <p:nvPr/>
        </p:nvSpPr>
        <p:spPr bwMode="auto">
          <a:xfrm>
            <a:off x="5486400" y="1676400"/>
            <a:ext cx="19177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SiO</a:t>
            </a:r>
            <a:r>
              <a:rPr lang="en-US" baseline="30000">
                <a:solidFill>
                  <a:schemeClr val="tx2"/>
                </a:solidFill>
              </a:rPr>
              <a:t>-</a:t>
            </a:r>
            <a:r>
              <a:rPr lang="en-US">
                <a:solidFill>
                  <a:schemeClr val="tx2"/>
                </a:solidFill>
              </a:rPr>
              <a:t> + H</a:t>
            </a:r>
            <a:r>
              <a:rPr lang="en-US" baseline="-25000">
                <a:solidFill>
                  <a:schemeClr val="tx2"/>
                </a:solidFill>
              </a:rPr>
              <a:t>2</a:t>
            </a:r>
            <a:r>
              <a:rPr lang="en-US">
                <a:solidFill>
                  <a:schemeClr val="tx2"/>
                </a:solidFill>
              </a:rPr>
              <a:t>0</a:t>
            </a:r>
            <a:r>
              <a:rPr lang="en-US" sz="2800">
                <a:solidFill>
                  <a:schemeClr val="tx2"/>
                </a:solidFill>
                <a:latin typeface="Times New Roman" pitchFamily="18" charset="0"/>
              </a:rPr>
              <a:t> </a:t>
            </a:r>
            <a:endParaRPr lang="en-US" sz="2400">
              <a:solidFill>
                <a:schemeClr val="tx2"/>
              </a:solidFill>
              <a:latin typeface="Times New Roman" pitchFamily="18" charset="0"/>
            </a:endParaRPr>
          </a:p>
        </p:txBody>
      </p:sp>
      <p:sp>
        <p:nvSpPr>
          <p:cNvPr id="29702" name="Text Box 6"/>
          <p:cNvSpPr txBox="1">
            <a:spLocks noChangeArrowheads="1"/>
          </p:cNvSpPr>
          <p:nvPr/>
        </p:nvSpPr>
        <p:spPr bwMode="auto">
          <a:xfrm>
            <a:off x="1660525" y="88900"/>
            <a:ext cx="2864887"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pic>
        <p:nvPicPr>
          <p:cNvPr id="29703" name="Picture 7" descr="C:\My Documents\Job\OHbreak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28053"/>
            <a:ext cx="5715000" cy="4221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90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609600"/>
            <a:ext cx="7772400"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4. Released </a:t>
            </a:r>
            <a:r>
              <a:rPr lang="en-US" dirty="0" err="1">
                <a:solidFill>
                  <a:schemeClr val="tx2"/>
                </a:solidFill>
              </a:rPr>
              <a:t>SiO</a:t>
            </a:r>
            <a:r>
              <a:rPr lang="en-US" baseline="30000" dirty="0">
                <a:solidFill>
                  <a:schemeClr val="tx2"/>
                </a:solidFill>
              </a:rPr>
              <a:t>-</a:t>
            </a:r>
            <a:r>
              <a:rPr lang="en-US" dirty="0">
                <a:solidFill>
                  <a:schemeClr val="tx2"/>
                </a:solidFill>
              </a:rPr>
              <a:t> molecules attract alkali </a:t>
            </a:r>
            <a:r>
              <a:rPr lang="en-US" dirty="0" err="1" smtClean="0">
                <a:solidFill>
                  <a:schemeClr val="tx2"/>
                </a:solidFill>
              </a:rPr>
              <a:t>cations</a:t>
            </a:r>
            <a:r>
              <a:rPr lang="en-US" dirty="0" smtClean="0">
                <a:solidFill>
                  <a:schemeClr val="tx2"/>
                </a:solidFill>
              </a:rPr>
              <a:t>  </a:t>
            </a:r>
            <a:r>
              <a:rPr lang="en-US" dirty="0">
                <a:solidFill>
                  <a:schemeClr val="tx2"/>
                </a:solidFill>
              </a:rPr>
              <a:t>in pore solution, forming an alkali-silica gel </a:t>
            </a:r>
            <a:r>
              <a:rPr lang="en-US" dirty="0" smtClean="0">
                <a:solidFill>
                  <a:schemeClr val="tx2"/>
                </a:solidFill>
              </a:rPr>
              <a:t>around </a:t>
            </a:r>
            <a:r>
              <a:rPr lang="en-US" dirty="0">
                <a:solidFill>
                  <a:schemeClr val="tx2"/>
                </a:solidFill>
              </a:rPr>
              <a:t>the aggregate</a:t>
            </a:r>
            <a:r>
              <a:rPr lang="en-US" dirty="0" smtClean="0">
                <a:solidFill>
                  <a:schemeClr val="tx2"/>
                </a:solidFill>
              </a:rPr>
              <a:t>.</a:t>
            </a:r>
            <a:endParaRPr lang="en-US" sz="2400" dirty="0">
              <a:solidFill>
                <a:schemeClr val="tx2"/>
              </a:solidFill>
              <a:latin typeface="Times New Roman" pitchFamily="18" charset="0"/>
            </a:endParaRPr>
          </a:p>
        </p:txBody>
      </p:sp>
      <p:sp>
        <p:nvSpPr>
          <p:cNvPr id="30723" name="Text Box 3"/>
          <p:cNvSpPr txBox="1">
            <a:spLocks noChangeArrowheads="1"/>
          </p:cNvSpPr>
          <p:nvPr/>
        </p:nvSpPr>
        <p:spPr bwMode="auto">
          <a:xfrm>
            <a:off x="1497346" y="88900"/>
            <a:ext cx="304394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pic>
        <p:nvPicPr>
          <p:cNvPr id="30724" name="Picture 4" descr="C:\My Documents\Job\Gel cre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7" y="2208227"/>
            <a:ext cx="6557963" cy="4219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1614421" y="1640652"/>
            <a:ext cx="2349041"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Si-OH + Na</a:t>
            </a:r>
            <a:r>
              <a:rPr lang="en-US" baseline="30000" dirty="0">
                <a:solidFill>
                  <a:schemeClr val="tx2"/>
                </a:solidFill>
              </a:rPr>
              <a:t>+</a:t>
            </a:r>
            <a:r>
              <a:rPr lang="en-US" dirty="0">
                <a:solidFill>
                  <a:schemeClr val="tx2"/>
                </a:solidFill>
              </a:rPr>
              <a:t> + OH</a:t>
            </a:r>
            <a:r>
              <a:rPr lang="en-US" baseline="30000" dirty="0">
                <a:solidFill>
                  <a:schemeClr val="tx2"/>
                </a:solidFill>
              </a:rPr>
              <a:t>-</a:t>
            </a:r>
            <a:r>
              <a:rPr lang="en-US" sz="2800" dirty="0">
                <a:solidFill>
                  <a:schemeClr val="tx2"/>
                </a:solidFill>
                <a:latin typeface="Times New Roman" pitchFamily="18" charset="0"/>
              </a:rPr>
              <a:t> </a:t>
            </a:r>
            <a:endParaRPr lang="en-US" sz="2400" dirty="0">
              <a:solidFill>
                <a:schemeClr val="tx2"/>
              </a:solidFill>
              <a:latin typeface="Times New Roman" pitchFamily="18" charset="0"/>
            </a:endParaRPr>
          </a:p>
        </p:txBody>
      </p:sp>
      <p:sp>
        <p:nvSpPr>
          <p:cNvPr id="30726" name="AutoShape 6"/>
          <p:cNvSpPr>
            <a:spLocks noChangeArrowheads="1"/>
          </p:cNvSpPr>
          <p:nvPr/>
        </p:nvSpPr>
        <p:spPr bwMode="auto">
          <a:xfrm>
            <a:off x="4507950" y="1767945"/>
            <a:ext cx="485775" cy="409575"/>
          </a:xfrm>
          <a:prstGeom prst="rightArrow">
            <a:avLst>
              <a:gd name="adj1" fmla="val 50000"/>
              <a:gd name="adj2" fmla="val 2790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tx2"/>
              </a:solidFill>
            </a:endParaRPr>
          </a:p>
        </p:txBody>
      </p:sp>
      <p:sp>
        <p:nvSpPr>
          <p:cNvPr id="30727" name="Text Box 7"/>
          <p:cNvSpPr txBox="1">
            <a:spLocks noChangeArrowheads="1"/>
          </p:cNvSpPr>
          <p:nvPr/>
        </p:nvSpPr>
        <p:spPr bwMode="auto">
          <a:xfrm>
            <a:off x="5486613" y="1654300"/>
            <a:ext cx="2509838"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Si-O-Na + H</a:t>
            </a:r>
            <a:r>
              <a:rPr lang="en-US" baseline="-25000">
                <a:solidFill>
                  <a:schemeClr val="tx2"/>
                </a:solidFill>
              </a:rPr>
              <a:t>2</a:t>
            </a:r>
            <a:r>
              <a:rPr lang="en-US">
                <a:solidFill>
                  <a:schemeClr val="tx2"/>
                </a:solidFill>
              </a:rPr>
              <a:t>0</a:t>
            </a:r>
            <a:r>
              <a:rPr lang="en-US" sz="2800">
                <a:solidFill>
                  <a:schemeClr val="tx2"/>
                </a:solidFill>
                <a:latin typeface="Times New Roman" pitchFamily="18" charset="0"/>
              </a:rPr>
              <a:t> </a:t>
            </a:r>
            <a:endParaRPr lang="en-US" sz="2400">
              <a:solidFill>
                <a:schemeClr val="tx2"/>
              </a:solidFill>
              <a:latin typeface="Times New Roman" pitchFamily="18" charset="0"/>
            </a:endParaRPr>
          </a:p>
        </p:txBody>
      </p:sp>
    </p:spTree>
    <p:extLst>
      <p:ext uri="{BB962C8B-B14F-4D97-AF65-F5344CB8AC3E}">
        <p14:creationId xmlns:p14="http://schemas.microsoft.com/office/powerpoint/2010/main" val="3317613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ASR review</a:t>
            </a:r>
          </a:p>
          <a:p>
            <a:pPr marL="514350" indent="-514350">
              <a:buFont typeface="+mj-lt"/>
              <a:buAutoNum type="arabicPeriod"/>
            </a:pPr>
            <a:r>
              <a:rPr lang="en-US" dirty="0" smtClean="0"/>
              <a:t>Introduction to Miniature </a:t>
            </a:r>
            <a:r>
              <a:rPr lang="en-US" dirty="0"/>
              <a:t>Concrete Prism Test (MCPT</a:t>
            </a:r>
            <a:r>
              <a:rPr lang="en-US" dirty="0" smtClean="0"/>
              <a:t>)</a:t>
            </a:r>
          </a:p>
          <a:p>
            <a:pPr marL="514350" indent="-514350">
              <a:buFont typeface="+mj-lt"/>
              <a:buAutoNum type="arabicPeriod"/>
            </a:pPr>
            <a:r>
              <a:rPr lang="en-US" dirty="0"/>
              <a:t>Evaluation of Effectiveness of SCMs for ASR Mitigation in the </a:t>
            </a:r>
            <a:r>
              <a:rPr lang="en-US" dirty="0" smtClean="0"/>
              <a:t>MCPT</a:t>
            </a:r>
          </a:p>
          <a:p>
            <a:pPr marL="514350" indent="-514350">
              <a:buFont typeface="+mj-lt"/>
              <a:buAutoNum type="arabicPeriod"/>
            </a:pPr>
            <a:r>
              <a:rPr lang="en-US" dirty="0"/>
              <a:t>Effect of Prolonged Curing of Test Specimens on the Performance of Fly Ashes in MCPT Test Method</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9840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295400" y="762000"/>
            <a:ext cx="647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5. Alkali-silica gel takes in water, </a:t>
            </a:r>
            <a:r>
              <a:rPr lang="en-US">
                <a:solidFill>
                  <a:schemeClr val="tx2"/>
                </a:solidFill>
              </a:rPr>
              <a:t>expanding </a:t>
            </a:r>
            <a:r>
              <a:rPr lang="en-US" smtClean="0">
                <a:solidFill>
                  <a:schemeClr val="tx2"/>
                </a:solidFill>
              </a:rPr>
              <a:t>and exerting </a:t>
            </a:r>
            <a:r>
              <a:rPr lang="en-US" dirty="0">
                <a:solidFill>
                  <a:schemeClr val="tx2"/>
                </a:solidFill>
              </a:rPr>
              <a:t>an osmotic pressure against </a:t>
            </a:r>
            <a:r>
              <a:rPr lang="en-US">
                <a:solidFill>
                  <a:schemeClr val="tx2"/>
                </a:solidFill>
              </a:rPr>
              <a:t>the </a:t>
            </a:r>
            <a:r>
              <a:rPr lang="en-US" smtClean="0">
                <a:solidFill>
                  <a:schemeClr val="tx2"/>
                </a:solidFill>
              </a:rPr>
              <a:t>surrounding </a:t>
            </a:r>
            <a:r>
              <a:rPr lang="en-US" dirty="0">
                <a:solidFill>
                  <a:schemeClr val="tx2"/>
                </a:solidFill>
              </a:rPr>
              <a:t>paste or aggregate.</a:t>
            </a:r>
            <a:endParaRPr lang="en-US" sz="2400" dirty="0">
              <a:solidFill>
                <a:schemeClr val="tx2"/>
              </a:solidFill>
              <a:latin typeface="Times New Roman" pitchFamily="18" charset="0"/>
            </a:endParaRPr>
          </a:p>
        </p:txBody>
      </p:sp>
      <p:sp>
        <p:nvSpPr>
          <p:cNvPr id="31747" name="Text Box 3"/>
          <p:cNvSpPr txBox="1">
            <a:spLocks noChangeArrowheads="1"/>
          </p:cNvSpPr>
          <p:nvPr/>
        </p:nvSpPr>
        <p:spPr bwMode="auto">
          <a:xfrm>
            <a:off x="1676400" y="88900"/>
            <a:ext cx="289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pic>
        <p:nvPicPr>
          <p:cNvPr id="31748" name="Picture 4" descr="C:\My Documents\Job\Gel Expa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229" y="1752600"/>
            <a:ext cx="6153221"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50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219200" y="550565"/>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6. When the expansionary pressure </a:t>
            </a:r>
            <a:r>
              <a:rPr lang="en-US" dirty="0" smtClean="0">
                <a:solidFill>
                  <a:schemeClr val="tx2"/>
                </a:solidFill>
              </a:rPr>
              <a:t>exceeds the </a:t>
            </a:r>
            <a:r>
              <a:rPr lang="en-US" dirty="0">
                <a:solidFill>
                  <a:schemeClr val="tx2"/>
                </a:solidFill>
              </a:rPr>
              <a:t>tensile strength of the concrete, </a:t>
            </a:r>
            <a:r>
              <a:rPr lang="en-US" dirty="0" smtClean="0">
                <a:solidFill>
                  <a:schemeClr val="tx2"/>
                </a:solidFill>
              </a:rPr>
              <a:t>the concrete </a:t>
            </a:r>
            <a:r>
              <a:rPr lang="en-US" dirty="0">
                <a:solidFill>
                  <a:schemeClr val="tx2"/>
                </a:solidFill>
              </a:rPr>
              <a:t>cracks.</a:t>
            </a:r>
            <a:endParaRPr lang="en-US" sz="2400" dirty="0">
              <a:solidFill>
                <a:schemeClr val="tx2"/>
              </a:solidFill>
              <a:latin typeface="Times New Roman" pitchFamily="18" charset="0"/>
            </a:endParaRPr>
          </a:p>
        </p:txBody>
      </p:sp>
      <p:sp>
        <p:nvSpPr>
          <p:cNvPr id="32771" name="Text Box 3"/>
          <p:cNvSpPr txBox="1">
            <a:spLocks noChangeArrowheads="1"/>
          </p:cNvSpPr>
          <p:nvPr/>
        </p:nvSpPr>
        <p:spPr bwMode="auto">
          <a:xfrm>
            <a:off x="1660525" y="88900"/>
            <a:ext cx="2864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pic>
        <p:nvPicPr>
          <p:cNvPr id="143364" name="cracking.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5238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171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36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3364"/>
                                        </p:tgtEl>
                                      </p:cBhvr>
                                    </p:cmd>
                                  </p:childTnLst>
                                </p:cTn>
                              </p:par>
                            </p:childTnLst>
                          </p:cTn>
                        </p:par>
                      </p:childTnLst>
                    </p:cTn>
                  </p:par>
                </p:childTnLst>
              </p:cTn>
              <p:nextCondLst>
                <p:cond evt="onClick" delay="0">
                  <p:tgtEl>
                    <p:spTgt spid="143364"/>
                  </p:tgtEl>
                </p:cond>
              </p:nextCondLst>
            </p:seq>
            <p:video>
              <p:cMediaNode>
                <p:cTn id="7" fill="hold" display="0">
                  <p:stCondLst>
                    <p:cond delay="indefinite"/>
                  </p:stCondLst>
                  <p:endCondLst>
                    <p:cond evt="onNext" delay="0">
                      <p:tgtEl>
                        <p:sldTgt/>
                      </p:tgtEl>
                    </p:cond>
                    <p:cond evt="onPrev" delay="0">
                      <p:tgtEl>
                        <p:sldTgt/>
                      </p:tgtEl>
                    </p:cond>
                  </p:endCondLst>
                </p:cTn>
                <p:tgtEl>
                  <p:spTgt spid="14336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685800" y="685800"/>
            <a:ext cx="8229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tx2"/>
                </a:solidFill>
              </a:rPr>
              <a:t>7.  When cracks reach the surface of a structure, </a:t>
            </a:r>
            <a:r>
              <a:rPr lang="en-US" dirty="0" smtClean="0">
                <a:solidFill>
                  <a:schemeClr val="tx2"/>
                </a:solidFill>
              </a:rPr>
              <a:t>“</a:t>
            </a:r>
            <a:r>
              <a:rPr lang="en-US" dirty="0">
                <a:solidFill>
                  <a:schemeClr val="tx2"/>
                </a:solidFill>
              </a:rPr>
              <a:t>map cracking” results.  Other symptoms of </a:t>
            </a:r>
            <a:r>
              <a:rPr lang="en-US" dirty="0" smtClean="0">
                <a:solidFill>
                  <a:schemeClr val="tx2"/>
                </a:solidFill>
              </a:rPr>
              <a:t>ASR damage </a:t>
            </a:r>
            <a:r>
              <a:rPr lang="en-US" dirty="0">
                <a:solidFill>
                  <a:schemeClr val="tx2"/>
                </a:solidFill>
              </a:rPr>
              <a:t>includes the presence of gel and staining. </a:t>
            </a:r>
            <a:endParaRPr lang="en-US" sz="2400" dirty="0">
              <a:solidFill>
                <a:schemeClr val="tx2"/>
              </a:solidFill>
              <a:latin typeface="Times New Roman" pitchFamily="18" charset="0"/>
            </a:endParaRPr>
          </a:p>
        </p:txBody>
      </p:sp>
      <p:sp>
        <p:nvSpPr>
          <p:cNvPr id="33795" name="Text Box 7"/>
          <p:cNvSpPr txBox="1">
            <a:spLocks noChangeArrowheads="1"/>
          </p:cNvSpPr>
          <p:nvPr/>
        </p:nvSpPr>
        <p:spPr bwMode="auto">
          <a:xfrm>
            <a:off x="1660525" y="88900"/>
            <a:ext cx="2864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pic>
        <p:nvPicPr>
          <p:cNvPr id="33796" name="Picture 8" descr="C:\My Documents\research\tutorial\highway pics\crack4.jpg"/>
          <p:cNvPicPr>
            <a:picLocks noChangeAspect="1" noChangeArrowheads="1"/>
          </p:cNvPicPr>
          <p:nvPr/>
        </p:nvPicPr>
        <p:blipFill>
          <a:blip r:embed="rId2">
            <a:extLst>
              <a:ext uri="{28A0092B-C50C-407E-A947-70E740481C1C}">
                <a14:useLocalDpi xmlns:a14="http://schemas.microsoft.com/office/drawing/2010/main" val="0"/>
              </a:ext>
            </a:extLst>
          </a:blip>
          <a:srcRect l="13043" t="11594" b="7246"/>
          <a:stretch>
            <a:fillRect/>
          </a:stretch>
        </p:blipFill>
        <p:spPr bwMode="auto">
          <a:xfrm>
            <a:off x="1905000" y="1828800"/>
            <a:ext cx="5791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571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14400" y="7620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8. Once ASR damage has begun:</a:t>
            </a:r>
            <a:endParaRPr lang="en-US" sz="2400">
              <a:solidFill>
                <a:schemeClr val="tx2"/>
              </a:solidFill>
              <a:latin typeface="Times New Roman" pitchFamily="18" charset="0"/>
            </a:endParaRPr>
          </a:p>
        </p:txBody>
      </p:sp>
      <p:sp>
        <p:nvSpPr>
          <p:cNvPr id="34819" name="Text Box 3"/>
          <p:cNvSpPr txBox="1">
            <a:spLocks noChangeArrowheads="1"/>
          </p:cNvSpPr>
          <p:nvPr/>
        </p:nvSpPr>
        <p:spPr bwMode="auto">
          <a:xfrm>
            <a:off x="1660525" y="88900"/>
            <a:ext cx="2864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Creation of alkali-silica gel</a:t>
            </a:r>
            <a:endParaRPr lang="en-US" sz="2400">
              <a:solidFill>
                <a:schemeClr val="tx2"/>
              </a:solidFill>
            </a:endParaRPr>
          </a:p>
        </p:txBody>
      </p:sp>
      <p:sp>
        <p:nvSpPr>
          <p:cNvPr id="34820" name="Text Box 7"/>
          <p:cNvSpPr txBox="1">
            <a:spLocks noChangeArrowheads="1"/>
          </p:cNvSpPr>
          <p:nvPr/>
        </p:nvSpPr>
        <p:spPr bwMode="auto">
          <a:xfrm>
            <a:off x="2286000" y="1447800"/>
            <a:ext cx="384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Expansion and cracking of concrete</a:t>
            </a:r>
            <a:endParaRPr lang="en-US" sz="2400">
              <a:solidFill>
                <a:schemeClr val="tx2"/>
              </a:solidFill>
            </a:endParaRPr>
          </a:p>
        </p:txBody>
      </p:sp>
      <p:sp>
        <p:nvSpPr>
          <p:cNvPr id="34821" name="Text Box 8"/>
          <p:cNvSpPr txBox="1">
            <a:spLocks noChangeArrowheads="1"/>
          </p:cNvSpPr>
          <p:nvPr/>
        </p:nvSpPr>
        <p:spPr bwMode="auto">
          <a:xfrm>
            <a:off x="2971800" y="2819400"/>
            <a:ext cx="250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Increased permeability</a:t>
            </a:r>
            <a:endParaRPr lang="en-US" sz="2400">
              <a:solidFill>
                <a:schemeClr val="tx2"/>
              </a:solidFill>
            </a:endParaRPr>
          </a:p>
        </p:txBody>
      </p:sp>
      <p:sp>
        <p:nvSpPr>
          <p:cNvPr id="34822" name="Text Box 9"/>
          <p:cNvSpPr txBox="1">
            <a:spLocks noChangeArrowheads="1"/>
          </p:cNvSpPr>
          <p:nvPr/>
        </p:nvSpPr>
        <p:spPr bwMode="auto">
          <a:xfrm>
            <a:off x="1143000" y="4343400"/>
            <a:ext cx="536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More water and external alkalis penetrate concrete</a:t>
            </a:r>
            <a:endParaRPr lang="en-US" sz="2400">
              <a:solidFill>
                <a:schemeClr val="tx2"/>
              </a:solidFill>
            </a:endParaRPr>
          </a:p>
        </p:txBody>
      </p:sp>
      <p:sp>
        <p:nvSpPr>
          <p:cNvPr id="34823" name="Text Box 10"/>
          <p:cNvSpPr txBox="1">
            <a:spLocks noChangeArrowheads="1"/>
          </p:cNvSpPr>
          <p:nvPr/>
        </p:nvSpPr>
        <p:spPr bwMode="auto">
          <a:xfrm>
            <a:off x="2895600" y="5867400"/>
            <a:ext cx="2620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tx2"/>
                </a:solidFill>
              </a:rPr>
              <a:t>Increased ASR damage</a:t>
            </a:r>
            <a:endParaRPr lang="en-US" sz="2400">
              <a:solidFill>
                <a:schemeClr val="tx2"/>
              </a:solidFill>
            </a:endParaRPr>
          </a:p>
        </p:txBody>
      </p:sp>
      <p:sp>
        <p:nvSpPr>
          <p:cNvPr id="34824" name="AutoShape 11"/>
          <p:cNvSpPr>
            <a:spLocks noChangeArrowheads="1"/>
          </p:cNvSpPr>
          <p:nvPr/>
        </p:nvSpPr>
        <p:spPr bwMode="auto">
          <a:xfrm>
            <a:off x="4419600" y="2133600"/>
            <a:ext cx="381000" cy="533400"/>
          </a:xfrm>
          <a:prstGeom prst="downArrow">
            <a:avLst>
              <a:gd name="adj1" fmla="val 41833"/>
              <a:gd name="adj2" fmla="val 30625"/>
            </a:avLst>
          </a:prstGeom>
          <a:solidFill>
            <a:srgbClr val="0000FF"/>
          </a:solidFill>
          <a:ln w="9525">
            <a:solidFill>
              <a:srgbClr val="CCFFCC"/>
            </a:solidFill>
            <a:miter lim="800000"/>
            <a:headEnd/>
            <a:tailEnd/>
          </a:ln>
        </p:spPr>
        <p:txBody>
          <a:bodyPr wrap="none" anchor="ctr"/>
          <a:lstStyle/>
          <a:p>
            <a:endParaRPr lang="en-US">
              <a:solidFill>
                <a:schemeClr val="tx2"/>
              </a:solidFill>
            </a:endParaRPr>
          </a:p>
        </p:txBody>
      </p:sp>
      <p:sp>
        <p:nvSpPr>
          <p:cNvPr id="34825" name="AutoShape 12"/>
          <p:cNvSpPr>
            <a:spLocks noChangeArrowheads="1"/>
          </p:cNvSpPr>
          <p:nvPr/>
        </p:nvSpPr>
        <p:spPr bwMode="auto">
          <a:xfrm>
            <a:off x="4419600" y="3581400"/>
            <a:ext cx="381000" cy="533400"/>
          </a:xfrm>
          <a:prstGeom prst="downArrow">
            <a:avLst>
              <a:gd name="adj1" fmla="val 41833"/>
              <a:gd name="adj2" fmla="val 30625"/>
            </a:avLst>
          </a:prstGeom>
          <a:solidFill>
            <a:srgbClr val="0000FF"/>
          </a:solidFill>
          <a:ln w="9525">
            <a:solidFill>
              <a:srgbClr val="CCFFCC"/>
            </a:solidFill>
            <a:miter lim="800000"/>
            <a:headEnd/>
            <a:tailEnd/>
          </a:ln>
        </p:spPr>
        <p:txBody>
          <a:bodyPr wrap="none" anchor="ctr"/>
          <a:lstStyle/>
          <a:p>
            <a:endParaRPr lang="en-US">
              <a:solidFill>
                <a:schemeClr val="tx2"/>
              </a:solidFill>
            </a:endParaRPr>
          </a:p>
        </p:txBody>
      </p:sp>
      <p:sp>
        <p:nvSpPr>
          <p:cNvPr id="34826" name="AutoShape 13"/>
          <p:cNvSpPr>
            <a:spLocks noChangeArrowheads="1"/>
          </p:cNvSpPr>
          <p:nvPr/>
        </p:nvSpPr>
        <p:spPr bwMode="auto">
          <a:xfrm>
            <a:off x="4419600" y="5105400"/>
            <a:ext cx="381000" cy="533400"/>
          </a:xfrm>
          <a:prstGeom prst="downArrow">
            <a:avLst>
              <a:gd name="adj1" fmla="val 41833"/>
              <a:gd name="adj2" fmla="val 30625"/>
            </a:avLst>
          </a:prstGeom>
          <a:solidFill>
            <a:srgbClr val="0000FF"/>
          </a:solidFill>
          <a:ln w="9525">
            <a:solidFill>
              <a:srgbClr val="CCFFCC"/>
            </a:solidFill>
            <a:miter lim="800000"/>
            <a:headEnd/>
            <a:tailEnd/>
          </a:ln>
        </p:spPr>
        <p:txBody>
          <a:bodyPr wrap="none" anchor="ctr"/>
          <a:lstStyle/>
          <a:p>
            <a:endParaRPr lang="en-US">
              <a:solidFill>
                <a:schemeClr val="tx2"/>
              </a:solidFill>
            </a:endParaRPr>
          </a:p>
        </p:txBody>
      </p:sp>
    </p:spTree>
    <p:extLst>
      <p:ext uri="{BB962C8B-B14F-4D97-AF65-F5344CB8AC3E}">
        <p14:creationId xmlns:p14="http://schemas.microsoft.com/office/powerpoint/2010/main" val="1903612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p:cNvSpPr txBox="1">
            <a:spLocks noChangeArrowheads="1"/>
          </p:cNvSpPr>
          <p:nvPr/>
        </p:nvSpPr>
        <p:spPr bwMode="auto">
          <a:xfrm>
            <a:off x="1660525" y="88900"/>
            <a:ext cx="3695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CCFFFF"/>
                </a:solidFill>
              </a:rPr>
              <a:t>Images of ASR damage</a:t>
            </a:r>
            <a:endParaRPr lang="en-US" sz="2400"/>
          </a:p>
        </p:txBody>
      </p:sp>
      <p:pic>
        <p:nvPicPr>
          <p:cNvPr id="36867" name="Picture 1028" descr="C:\My Documents\Job\crack and gel ring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027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300" b="1" smtClean="0"/>
              <a:t>SILICA MINERALS IN ORDER OF DECREASING REACTIVITY</a:t>
            </a:r>
            <a:endParaRPr lang="en-US" sz="3300" smtClean="0"/>
          </a:p>
        </p:txBody>
      </p:sp>
      <p:sp>
        <p:nvSpPr>
          <p:cNvPr id="43011" name="Content Placeholder 2"/>
          <p:cNvSpPr>
            <a:spLocks noGrp="1"/>
          </p:cNvSpPr>
          <p:nvPr>
            <p:ph idx="1"/>
          </p:nvPr>
        </p:nvSpPr>
        <p:spPr/>
        <p:txBody>
          <a:bodyPr/>
          <a:lstStyle/>
          <a:p>
            <a:pPr marL="457200" indent="-457200">
              <a:buFontTx/>
              <a:buAutoNum type="arabicPeriod"/>
            </a:pPr>
            <a:r>
              <a:rPr lang="en-US" sz="2100" smtClean="0"/>
              <a:t># Amorphous silica: sedimentary or volcanic glass (a volcanic glass that is devitrified and/or mostly recrystallized may still be reactive)</a:t>
            </a:r>
          </a:p>
          <a:p>
            <a:pPr marL="457200" indent="-457200">
              <a:buFontTx/>
              <a:buAutoNum type="arabicPeriod"/>
            </a:pPr>
            <a:r>
              <a:rPr lang="en-US" sz="2100" smtClean="0"/>
              <a:t># Opal</a:t>
            </a:r>
          </a:p>
          <a:p>
            <a:pPr marL="457200" indent="-457200">
              <a:buFontTx/>
              <a:buAutoNum type="arabicPeriod"/>
            </a:pPr>
            <a:r>
              <a:rPr lang="en-US" sz="2100" smtClean="0"/>
              <a:t># Unstable crystalline silica (tridymite and cristobalite)</a:t>
            </a:r>
          </a:p>
          <a:p>
            <a:pPr marL="457200" indent="-457200">
              <a:buFontTx/>
              <a:buAutoNum type="arabicPeriod"/>
            </a:pPr>
            <a:r>
              <a:rPr lang="en-US" sz="2100" smtClean="0"/>
              <a:t># Chert</a:t>
            </a:r>
          </a:p>
          <a:p>
            <a:pPr marL="457200" indent="-457200">
              <a:buFontTx/>
              <a:buAutoNum type="arabicPeriod"/>
            </a:pPr>
            <a:r>
              <a:rPr lang="en-US" sz="2100" smtClean="0"/>
              <a:t># Chalcedony</a:t>
            </a:r>
          </a:p>
          <a:p>
            <a:pPr marL="457200" indent="-457200">
              <a:buFontTx/>
              <a:buAutoNum type="arabicPeriod"/>
            </a:pPr>
            <a:r>
              <a:rPr lang="en-US" sz="2100" smtClean="0"/>
              <a:t># Other cryptocrystalline forms of silica</a:t>
            </a:r>
          </a:p>
          <a:p>
            <a:pPr marL="457200" indent="-457200">
              <a:buFontTx/>
              <a:buAutoNum type="arabicPeriod"/>
            </a:pPr>
            <a:r>
              <a:rPr lang="en-US" sz="2100" smtClean="0"/>
              <a:t># Metamorphically granulated and distorted quartz</a:t>
            </a:r>
          </a:p>
          <a:p>
            <a:pPr marL="457200" indent="-457200">
              <a:buFontTx/>
              <a:buAutoNum type="arabicPeriod"/>
            </a:pPr>
            <a:r>
              <a:rPr lang="en-US" sz="2100" smtClean="0"/>
              <a:t># Stressed quartz</a:t>
            </a:r>
          </a:p>
          <a:p>
            <a:pPr marL="457200" indent="-457200">
              <a:buFontTx/>
              <a:buAutoNum type="arabicPeriod"/>
            </a:pPr>
            <a:r>
              <a:rPr lang="en-US" sz="2100" smtClean="0"/>
              <a:t># Imperfectly crystallized quartz</a:t>
            </a:r>
          </a:p>
          <a:p>
            <a:pPr marL="457200" indent="-457200">
              <a:buFontTx/>
              <a:buAutoNum type="arabicPeriod"/>
            </a:pPr>
            <a:r>
              <a:rPr lang="en-US" sz="2100" smtClean="0"/>
              <a:t># Pure quartz occurring in perfect crystals </a:t>
            </a:r>
          </a:p>
        </p:txBody>
      </p:sp>
    </p:spTree>
    <p:extLst>
      <p:ext uri="{BB962C8B-B14F-4D97-AF65-F5344CB8AC3E}">
        <p14:creationId xmlns:p14="http://schemas.microsoft.com/office/powerpoint/2010/main" val="2761396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700" b="1" smtClean="0"/>
              <a:t>ROCKS IN ORDER OF DECREASING REACTIVITY</a:t>
            </a:r>
            <a:endParaRPr lang="en-US" sz="3700" smtClean="0"/>
          </a:p>
        </p:txBody>
      </p:sp>
      <p:sp>
        <p:nvSpPr>
          <p:cNvPr id="44035" name="Content Placeholder 2"/>
          <p:cNvSpPr>
            <a:spLocks noGrp="1"/>
          </p:cNvSpPr>
          <p:nvPr>
            <p:ph idx="1"/>
          </p:nvPr>
        </p:nvSpPr>
        <p:spPr/>
        <p:txBody>
          <a:bodyPr/>
          <a:lstStyle/>
          <a:p>
            <a:pPr marL="457200" indent="-457200">
              <a:buFontTx/>
              <a:buAutoNum type="arabicPeriod"/>
            </a:pPr>
            <a:r>
              <a:rPr lang="en-US" sz="2100" smtClean="0"/>
              <a:t># Volcanic glasses, including tuffs (especially highly siliceous ones)</a:t>
            </a:r>
          </a:p>
          <a:p>
            <a:pPr marL="457200" indent="-457200">
              <a:buFontTx/>
              <a:buAutoNum type="arabicPeriod"/>
            </a:pPr>
            <a:r>
              <a:rPr lang="en-US" sz="2100" smtClean="0"/>
              <a:t># Metaquartzites metamorphosed sandstones)</a:t>
            </a:r>
          </a:p>
          <a:p>
            <a:pPr marL="457200" indent="-457200">
              <a:buFontTx/>
              <a:buAutoNum type="arabicPeriod"/>
            </a:pPr>
            <a:r>
              <a:rPr lang="en-US" sz="2100" smtClean="0"/>
              <a:t># Highly granulated granite gneisses</a:t>
            </a:r>
          </a:p>
          <a:p>
            <a:pPr marL="457200" indent="-457200">
              <a:buFontTx/>
              <a:buAutoNum type="arabicPeriod"/>
            </a:pPr>
            <a:r>
              <a:rPr lang="en-US" sz="2100" smtClean="0"/>
              <a:t># Highly stressed granite gneisses</a:t>
            </a:r>
          </a:p>
          <a:p>
            <a:pPr marL="457200" indent="-457200">
              <a:buFontTx/>
              <a:buAutoNum type="arabicPeriod"/>
            </a:pPr>
            <a:r>
              <a:rPr lang="en-US" sz="2100" smtClean="0"/>
              <a:t># Other silica-bearing metamorphic rocks</a:t>
            </a:r>
          </a:p>
          <a:p>
            <a:pPr marL="457200" indent="-457200">
              <a:buFontTx/>
              <a:buAutoNum type="arabicPeriod"/>
            </a:pPr>
            <a:r>
              <a:rPr lang="en-US" sz="2100" smtClean="0"/>
              <a:t># Siliceous and micaceous schists and phyllites</a:t>
            </a:r>
          </a:p>
          <a:p>
            <a:pPr marL="457200" indent="-457200">
              <a:buFontTx/>
              <a:buAutoNum type="arabicPeriod"/>
            </a:pPr>
            <a:r>
              <a:rPr lang="en-US" sz="2100" smtClean="0"/>
              <a:t># Well-crystallized igneous rock</a:t>
            </a:r>
          </a:p>
          <a:p>
            <a:pPr marL="457200" indent="-457200">
              <a:buFontTx/>
              <a:buAutoNum type="arabicPeriod"/>
            </a:pPr>
            <a:r>
              <a:rPr lang="en-US" sz="2100" smtClean="0"/>
              <a:t># Pegmatitic (coarsely crystallized) igneous rock</a:t>
            </a:r>
          </a:p>
          <a:p>
            <a:pPr marL="457200" indent="-457200">
              <a:buFontTx/>
              <a:buAutoNum type="arabicPeriod"/>
            </a:pPr>
            <a:r>
              <a:rPr lang="en-US" sz="2100" smtClean="0"/>
              <a:t># Nonsiliceous rock </a:t>
            </a:r>
          </a:p>
        </p:txBody>
      </p:sp>
    </p:spTree>
    <p:extLst>
      <p:ext uri="{BB962C8B-B14F-4D97-AF65-F5344CB8AC3E}">
        <p14:creationId xmlns:p14="http://schemas.microsoft.com/office/powerpoint/2010/main" val="124195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372" y="1676400"/>
            <a:ext cx="28575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685800"/>
            <a:ext cx="6019800" cy="646331"/>
          </a:xfrm>
          <a:prstGeom prst="rect">
            <a:avLst/>
          </a:prstGeom>
          <a:noFill/>
        </p:spPr>
        <p:txBody>
          <a:bodyPr wrap="square" rtlCol="0">
            <a:spAutoFit/>
          </a:bodyPr>
          <a:lstStyle/>
          <a:p>
            <a:pPr algn="ctr"/>
            <a:r>
              <a:rPr lang="en-US" sz="3600" dirty="0" smtClean="0"/>
              <a:t>ASR Research Time Line</a:t>
            </a:r>
            <a:endParaRPr lang="en-US" sz="3600" dirty="0"/>
          </a:p>
        </p:txBody>
      </p:sp>
    </p:spTree>
    <p:extLst>
      <p:ext uri="{BB962C8B-B14F-4D97-AF65-F5344CB8AC3E}">
        <p14:creationId xmlns:p14="http://schemas.microsoft.com/office/powerpoint/2010/main" val="3855368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val="0"/>
              </a:ext>
            </a:extLst>
          </a:blip>
          <a:srcRect/>
          <a:stretch>
            <a:fillRect/>
          </a:stretch>
        </p:blipFill>
        <p:spPr bwMode="auto">
          <a:xfrm>
            <a:off x="-49386" y="39756"/>
            <a:ext cx="9239769" cy="6818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447800"/>
            <a:ext cx="8610600" cy="369332"/>
          </a:xfrm>
          <a:prstGeom prst="rect">
            <a:avLst/>
          </a:prstGeom>
          <a:ln>
            <a:solidFill>
              <a:schemeClr val="tx1"/>
            </a:solidFill>
          </a:ln>
        </p:spPr>
        <p:txBody>
          <a:bodyPr wrap="square">
            <a:spAutoFit/>
          </a:bodyPr>
          <a:lstStyle/>
          <a:p>
            <a:r>
              <a:rPr lang="en-US" b="1" dirty="0" smtClean="0"/>
              <a:t>1. Stanton</a:t>
            </a:r>
            <a:r>
              <a:rPr lang="en-US" b="1" dirty="0"/>
              <a:t>, 1940, California Division of </a:t>
            </a:r>
            <a:r>
              <a:rPr lang="en-US" b="1" dirty="0" smtClean="0"/>
              <a:t>Highway</a:t>
            </a:r>
            <a:endParaRPr lang="en-US" b="1" dirty="0"/>
          </a:p>
        </p:txBody>
      </p:sp>
      <p:sp>
        <p:nvSpPr>
          <p:cNvPr id="5" name="Rectangle 4"/>
          <p:cNvSpPr/>
          <p:nvPr/>
        </p:nvSpPr>
        <p:spPr>
          <a:xfrm>
            <a:off x="457200" y="2209800"/>
            <a:ext cx="7772400" cy="369332"/>
          </a:xfrm>
          <a:prstGeom prst="rect">
            <a:avLst/>
          </a:prstGeom>
          <a:ln>
            <a:solidFill>
              <a:schemeClr val="tx1"/>
            </a:solidFill>
          </a:ln>
        </p:spPr>
        <p:txBody>
          <a:bodyPr wrap="square">
            <a:spAutoFit/>
          </a:bodyPr>
          <a:lstStyle/>
          <a:p>
            <a:r>
              <a:rPr lang="en-US" b="1" dirty="0" smtClean="0"/>
              <a:t>2. Mather</a:t>
            </a:r>
            <a:r>
              <a:rPr lang="en-US" b="1" dirty="0"/>
              <a:t>, 1941, Concrete Laboratory of the Corps of Engineers</a:t>
            </a:r>
          </a:p>
        </p:txBody>
      </p:sp>
      <p:sp>
        <p:nvSpPr>
          <p:cNvPr id="6" name="Rectangle 5"/>
          <p:cNvSpPr/>
          <p:nvPr/>
        </p:nvSpPr>
        <p:spPr>
          <a:xfrm>
            <a:off x="0" y="2895600"/>
            <a:ext cx="8991600" cy="646331"/>
          </a:xfrm>
          <a:prstGeom prst="rect">
            <a:avLst/>
          </a:prstGeom>
          <a:noFill/>
          <a:ln>
            <a:solidFill>
              <a:schemeClr val="tx1"/>
            </a:solidFill>
          </a:ln>
        </p:spPr>
        <p:txBody>
          <a:bodyPr wrap="square">
            <a:spAutoFit/>
          </a:bodyPr>
          <a:lstStyle/>
          <a:p>
            <a:r>
              <a:rPr lang="en-US" b="1" dirty="0" smtClean="0"/>
              <a:t>3. ASTM </a:t>
            </a:r>
            <a:r>
              <a:rPr lang="en-US" b="1" dirty="0"/>
              <a:t>C 227-10, 1950, Standard Test Method for Potential Alkali Reactivity of Cement-Aggregate Combinations </a:t>
            </a:r>
          </a:p>
        </p:txBody>
      </p:sp>
      <p:sp>
        <p:nvSpPr>
          <p:cNvPr id="7" name="Rectangle 6"/>
          <p:cNvSpPr/>
          <p:nvPr/>
        </p:nvSpPr>
        <p:spPr>
          <a:xfrm>
            <a:off x="1352952" y="3625334"/>
            <a:ext cx="6477000" cy="369332"/>
          </a:xfrm>
          <a:prstGeom prst="rect">
            <a:avLst/>
          </a:prstGeom>
          <a:ln>
            <a:solidFill>
              <a:schemeClr val="tx1"/>
            </a:solidFill>
          </a:ln>
        </p:spPr>
        <p:txBody>
          <a:bodyPr wrap="square">
            <a:spAutoFit/>
          </a:bodyPr>
          <a:lstStyle/>
          <a:p>
            <a:r>
              <a:rPr lang="en-US" b="1" dirty="0" smtClean="0"/>
              <a:t>4. ASTM </a:t>
            </a:r>
            <a:r>
              <a:rPr lang="en-US" b="1" dirty="0"/>
              <a:t>C 289, Quick chemical method, 1952</a:t>
            </a:r>
          </a:p>
        </p:txBody>
      </p:sp>
      <p:sp>
        <p:nvSpPr>
          <p:cNvPr id="8" name="Rectangle 7"/>
          <p:cNvSpPr/>
          <p:nvPr/>
        </p:nvSpPr>
        <p:spPr>
          <a:xfrm>
            <a:off x="3376801" y="457200"/>
            <a:ext cx="2390398" cy="646331"/>
          </a:xfrm>
          <a:prstGeom prst="rect">
            <a:avLst/>
          </a:prstGeom>
          <a:ln>
            <a:solidFill>
              <a:schemeClr val="tx1"/>
            </a:solidFill>
          </a:ln>
        </p:spPr>
        <p:txBody>
          <a:bodyPr wrap="none">
            <a:spAutoFit/>
          </a:bodyPr>
          <a:lstStyle/>
          <a:p>
            <a:r>
              <a:rPr lang="en-US" sz="3600" b="1" dirty="0"/>
              <a:t>1940-1960</a:t>
            </a:r>
          </a:p>
        </p:txBody>
      </p:sp>
      <p:sp>
        <p:nvSpPr>
          <p:cNvPr id="11" name="Rectangle 10"/>
          <p:cNvSpPr/>
          <p:nvPr/>
        </p:nvSpPr>
        <p:spPr>
          <a:xfrm>
            <a:off x="598400" y="4174530"/>
            <a:ext cx="7644848" cy="369332"/>
          </a:xfrm>
          <a:prstGeom prst="rect">
            <a:avLst/>
          </a:prstGeom>
          <a:ln>
            <a:solidFill>
              <a:schemeClr val="tx1"/>
            </a:solidFill>
          </a:ln>
        </p:spPr>
        <p:txBody>
          <a:bodyPr wrap="square">
            <a:spAutoFit/>
          </a:bodyPr>
          <a:lstStyle/>
          <a:p>
            <a:r>
              <a:rPr lang="en-US" b="1" dirty="0"/>
              <a:t>5</a:t>
            </a:r>
            <a:r>
              <a:rPr lang="en-US" b="1" dirty="0" smtClean="0"/>
              <a:t>. The </a:t>
            </a:r>
            <a:r>
              <a:rPr lang="en-US" b="1" dirty="0"/>
              <a:t>Conrow test, 1952, ASTM C 342, 1954- withdrawn -2001</a:t>
            </a:r>
          </a:p>
        </p:txBody>
      </p:sp>
      <p:sp>
        <p:nvSpPr>
          <p:cNvPr id="12" name="Rectangle 11"/>
          <p:cNvSpPr/>
          <p:nvPr/>
        </p:nvSpPr>
        <p:spPr>
          <a:xfrm>
            <a:off x="412888" y="5089351"/>
            <a:ext cx="8165824" cy="369332"/>
          </a:xfrm>
          <a:prstGeom prst="rect">
            <a:avLst/>
          </a:prstGeom>
          <a:ln>
            <a:solidFill>
              <a:schemeClr val="tx1"/>
            </a:solidFill>
          </a:ln>
        </p:spPr>
        <p:txBody>
          <a:bodyPr wrap="square">
            <a:spAutoFit/>
          </a:bodyPr>
          <a:lstStyle/>
          <a:p>
            <a:r>
              <a:rPr lang="en-US" b="1" dirty="0"/>
              <a:t>7</a:t>
            </a:r>
            <a:r>
              <a:rPr lang="en-US" b="1" dirty="0" smtClean="0"/>
              <a:t>. ASTM </a:t>
            </a:r>
            <a:r>
              <a:rPr lang="en-US" b="1" dirty="0"/>
              <a:t>C1293, Concrete Prism Test, 1950s, Swenson and </a:t>
            </a:r>
            <a:r>
              <a:rPr lang="en-US" b="1" dirty="0" err="1" smtClean="0"/>
              <a:t>Gillott</a:t>
            </a:r>
            <a:r>
              <a:rPr lang="en-US" b="1" dirty="0" smtClean="0"/>
              <a:t>, </a:t>
            </a:r>
            <a:endParaRPr lang="en-US" b="1" dirty="0"/>
          </a:p>
        </p:txBody>
      </p:sp>
      <p:sp>
        <p:nvSpPr>
          <p:cNvPr id="13" name="Rectangle 12"/>
          <p:cNvSpPr/>
          <p:nvPr/>
        </p:nvSpPr>
        <p:spPr>
          <a:xfrm>
            <a:off x="1194352" y="5708471"/>
            <a:ext cx="6298096" cy="369332"/>
          </a:xfrm>
          <a:prstGeom prst="rect">
            <a:avLst/>
          </a:prstGeom>
          <a:ln>
            <a:solidFill>
              <a:schemeClr val="tx1"/>
            </a:solidFill>
          </a:ln>
        </p:spPr>
        <p:txBody>
          <a:bodyPr wrap="square">
            <a:spAutoFit/>
          </a:bodyPr>
          <a:lstStyle/>
          <a:p>
            <a:r>
              <a:rPr lang="en-US" b="1" dirty="0"/>
              <a:t>8</a:t>
            </a:r>
            <a:r>
              <a:rPr lang="en-US" b="1" dirty="0" smtClean="0"/>
              <a:t>. Gel </a:t>
            </a:r>
            <a:r>
              <a:rPr lang="en-US" b="1" dirty="0"/>
              <a:t>pat test, Jones and Tarleton, 1958</a:t>
            </a:r>
          </a:p>
        </p:txBody>
      </p:sp>
      <p:sp>
        <p:nvSpPr>
          <p:cNvPr id="3" name="Rectangle 2"/>
          <p:cNvSpPr/>
          <p:nvPr/>
        </p:nvSpPr>
        <p:spPr>
          <a:xfrm>
            <a:off x="1130576" y="4627686"/>
            <a:ext cx="7099024" cy="369332"/>
          </a:xfrm>
          <a:prstGeom prst="rect">
            <a:avLst/>
          </a:prstGeom>
          <a:ln>
            <a:solidFill>
              <a:schemeClr val="tx1"/>
            </a:solidFill>
          </a:ln>
        </p:spPr>
        <p:txBody>
          <a:bodyPr wrap="square">
            <a:spAutoFit/>
          </a:bodyPr>
          <a:lstStyle/>
          <a:p>
            <a:r>
              <a:rPr lang="en-US" b="1" dirty="0" smtClean="0"/>
              <a:t>6. ASTM </a:t>
            </a:r>
            <a:r>
              <a:rPr lang="en-US" b="1" dirty="0"/>
              <a:t>C 295, Petrographic Examination of Aggregates, 1954</a:t>
            </a:r>
          </a:p>
        </p:txBody>
      </p:sp>
    </p:spTree>
    <p:extLst>
      <p:ext uri="{BB962C8B-B14F-4D97-AF65-F5344CB8AC3E}">
        <p14:creationId xmlns:p14="http://schemas.microsoft.com/office/powerpoint/2010/main" val="22114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981200" y="6400800"/>
            <a:ext cx="2133600" cy="304800"/>
          </a:xfrm>
          <a:ln>
            <a:solidFill>
              <a:schemeClr val="tx1"/>
            </a:solidFill>
          </a:ln>
        </p:spPr>
        <p:txBody>
          <a:bodyPr/>
          <a:lstStyle/>
          <a:p>
            <a:pPr>
              <a:defRPr/>
            </a:pPr>
            <a:r>
              <a:rPr lang="en-US" smtClean="0"/>
              <a:t>April 14, 2009</a:t>
            </a:r>
            <a:endParaRPr lang="en-US"/>
          </a:p>
        </p:txBody>
      </p:sp>
      <p:sp>
        <p:nvSpPr>
          <p:cNvPr id="3" name="Slide Number Placeholder 2"/>
          <p:cNvSpPr>
            <a:spLocks noGrp="1"/>
          </p:cNvSpPr>
          <p:nvPr>
            <p:ph type="sldNum" sz="quarter" idx="4294967295"/>
          </p:nvPr>
        </p:nvSpPr>
        <p:spPr>
          <a:xfrm>
            <a:off x="6553200" y="6381750"/>
            <a:ext cx="2133600" cy="476250"/>
          </a:xfrm>
          <a:ln>
            <a:solidFill>
              <a:schemeClr val="tx1"/>
            </a:solidFill>
          </a:ln>
        </p:spPr>
        <p:txBody>
          <a:bodyPr/>
          <a:lstStyle/>
          <a:p>
            <a:pPr>
              <a:defRPr/>
            </a:pPr>
            <a:fld id="{BDCD83C5-A324-467F-89A4-0C47687DB295}" type="slidenum">
              <a:rPr lang="en-US" smtClean="0"/>
              <a:pPr>
                <a:defRPr/>
              </a:pPr>
              <a:t>39</a:t>
            </a:fld>
            <a:r>
              <a:rPr lang="en-US" smtClean="0"/>
              <a:t>/38</a:t>
            </a:r>
            <a:endParaRPr lang="en-US"/>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00200" y="1295400"/>
            <a:ext cx="4632497" cy="369332"/>
          </a:xfrm>
          <a:prstGeom prst="rect">
            <a:avLst/>
          </a:prstGeom>
          <a:ln>
            <a:solidFill>
              <a:schemeClr val="tx1"/>
            </a:solidFill>
          </a:ln>
        </p:spPr>
        <p:txBody>
          <a:bodyPr wrap="square">
            <a:spAutoFit/>
          </a:bodyPr>
          <a:lstStyle/>
          <a:p>
            <a:r>
              <a:rPr lang="en-US" b="1" dirty="0"/>
              <a:t>9</a:t>
            </a:r>
            <a:r>
              <a:rPr lang="en-US" b="1" dirty="0" smtClean="0"/>
              <a:t>. ROCK </a:t>
            </a:r>
            <a:r>
              <a:rPr lang="en-US" b="1" dirty="0"/>
              <a:t>CYLINDER METHOD, 1966 </a:t>
            </a:r>
          </a:p>
        </p:txBody>
      </p:sp>
      <p:sp>
        <p:nvSpPr>
          <p:cNvPr id="9" name="Rectangle 8"/>
          <p:cNvSpPr/>
          <p:nvPr/>
        </p:nvSpPr>
        <p:spPr>
          <a:xfrm>
            <a:off x="152400" y="1905000"/>
            <a:ext cx="8915400" cy="646331"/>
          </a:xfrm>
          <a:prstGeom prst="rect">
            <a:avLst/>
          </a:prstGeom>
          <a:ln>
            <a:solidFill>
              <a:schemeClr val="tx1"/>
            </a:solidFill>
          </a:ln>
        </p:spPr>
        <p:txBody>
          <a:bodyPr wrap="square">
            <a:spAutoFit/>
          </a:bodyPr>
          <a:lstStyle/>
          <a:p>
            <a:r>
              <a:rPr lang="en-US" b="1" dirty="0" smtClean="0"/>
              <a:t>10. </a:t>
            </a:r>
            <a:r>
              <a:rPr lang="en-US" b="1" dirty="0" err="1" smtClean="0"/>
              <a:t>Nordtest</a:t>
            </a:r>
            <a:r>
              <a:rPr lang="en-US" b="1" dirty="0" smtClean="0"/>
              <a:t> </a:t>
            </a:r>
            <a:r>
              <a:rPr lang="en-US" b="1" dirty="0"/>
              <a:t>accelerated alkali-silica reactivity test, Saturated </a:t>
            </a:r>
            <a:r>
              <a:rPr lang="en-US" b="1" dirty="0" err="1"/>
              <a:t>NaCl</a:t>
            </a:r>
            <a:r>
              <a:rPr lang="en-US" b="1" dirty="0"/>
              <a:t> </a:t>
            </a:r>
            <a:r>
              <a:rPr lang="en-US" b="1" dirty="0" smtClean="0"/>
              <a:t>bath method </a:t>
            </a:r>
            <a:r>
              <a:rPr lang="en-US" b="1" dirty="0"/>
              <a:t>Chatterji , 1978</a:t>
            </a:r>
          </a:p>
        </p:txBody>
      </p:sp>
      <p:sp>
        <p:nvSpPr>
          <p:cNvPr id="10" name="Rectangle 9"/>
          <p:cNvSpPr/>
          <p:nvPr/>
        </p:nvSpPr>
        <p:spPr>
          <a:xfrm>
            <a:off x="106018" y="2819400"/>
            <a:ext cx="8610599" cy="369332"/>
          </a:xfrm>
          <a:prstGeom prst="rect">
            <a:avLst/>
          </a:prstGeom>
          <a:ln>
            <a:solidFill>
              <a:schemeClr val="tx1"/>
            </a:solidFill>
          </a:ln>
        </p:spPr>
        <p:txBody>
          <a:bodyPr wrap="square">
            <a:spAutoFit/>
          </a:bodyPr>
          <a:lstStyle/>
          <a:p>
            <a:r>
              <a:rPr lang="en-US" b="1" dirty="0" smtClean="0"/>
              <a:t>11. JIS </a:t>
            </a:r>
            <a:r>
              <a:rPr lang="en-US" b="1" dirty="0"/>
              <a:t>A1146, Mortar bar test method, Japanese Industrial Standard (JIS) </a:t>
            </a:r>
          </a:p>
        </p:txBody>
      </p:sp>
      <p:sp>
        <p:nvSpPr>
          <p:cNvPr id="11" name="Rectangle 10"/>
          <p:cNvSpPr/>
          <p:nvPr/>
        </p:nvSpPr>
        <p:spPr>
          <a:xfrm>
            <a:off x="1216451" y="3400047"/>
            <a:ext cx="6811617" cy="369332"/>
          </a:xfrm>
          <a:prstGeom prst="rect">
            <a:avLst/>
          </a:prstGeom>
          <a:ln>
            <a:solidFill>
              <a:schemeClr val="tx1"/>
            </a:solidFill>
          </a:ln>
        </p:spPr>
        <p:txBody>
          <a:bodyPr wrap="square">
            <a:spAutoFit/>
          </a:bodyPr>
          <a:lstStyle/>
          <a:p>
            <a:r>
              <a:rPr lang="en-US" b="1" dirty="0" smtClean="0"/>
              <a:t>12. Accelerated </a:t>
            </a:r>
            <a:r>
              <a:rPr lang="en-US" b="1" dirty="0"/>
              <a:t>Danish mortar bar test, Jensen 1982</a:t>
            </a:r>
          </a:p>
        </p:txBody>
      </p:sp>
      <p:sp>
        <p:nvSpPr>
          <p:cNvPr id="12" name="Rectangle 11"/>
          <p:cNvSpPr/>
          <p:nvPr/>
        </p:nvSpPr>
        <p:spPr>
          <a:xfrm>
            <a:off x="106018" y="3962400"/>
            <a:ext cx="8809382" cy="646331"/>
          </a:xfrm>
          <a:prstGeom prst="rect">
            <a:avLst/>
          </a:prstGeom>
          <a:ln>
            <a:solidFill>
              <a:schemeClr val="tx1"/>
            </a:solidFill>
          </a:ln>
        </p:spPr>
        <p:txBody>
          <a:bodyPr wrap="square">
            <a:spAutoFit/>
          </a:bodyPr>
          <a:lstStyle/>
          <a:p>
            <a:r>
              <a:rPr lang="en-US" b="1" dirty="0" smtClean="0"/>
              <a:t>13. Evaluation </a:t>
            </a:r>
            <a:r>
              <a:rPr lang="en-US" b="1" dirty="0"/>
              <a:t>of the state of alkali-silica reactivity in hardened concrete, Stark, 1985</a:t>
            </a:r>
          </a:p>
        </p:txBody>
      </p:sp>
      <p:sp>
        <p:nvSpPr>
          <p:cNvPr id="13" name="Rectangle 12"/>
          <p:cNvSpPr/>
          <p:nvPr/>
        </p:nvSpPr>
        <p:spPr>
          <a:xfrm>
            <a:off x="262296" y="4771357"/>
            <a:ext cx="8613912" cy="646331"/>
          </a:xfrm>
          <a:prstGeom prst="rect">
            <a:avLst/>
          </a:prstGeom>
          <a:ln>
            <a:solidFill>
              <a:schemeClr val="tx1"/>
            </a:solidFill>
          </a:ln>
        </p:spPr>
        <p:txBody>
          <a:bodyPr wrap="square">
            <a:spAutoFit/>
          </a:bodyPr>
          <a:lstStyle/>
          <a:p>
            <a:r>
              <a:rPr lang="en-US" b="1" dirty="0" smtClean="0"/>
              <a:t>14. ASTM </a:t>
            </a:r>
            <a:r>
              <a:rPr lang="en-US" b="1" dirty="0"/>
              <a:t>C 1260,  Accelerated mortar bar test (AMBT); South African mortar-bar test- </a:t>
            </a:r>
            <a:r>
              <a:rPr lang="en-US" b="1" dirty="0" err="1"/>
              <a:t>Oberholster</a:t>
            </a:r>
            <a:r>
              <a:rPr lang="en-US" b="1" dirty="0"/>
              <a:t> and Davies, 1986, </a:t>
            </a:r>
          </a:p>
        </p:txBody>
      </p:sp>
      <p:sp>
        <p:nvSpPr>
          <p:cNvPr id="14" name="Rectangle 13"/>
          <p:cNvSpPr/>
          <p:nvPr/>
        </p:nvSpPr>
        <p:spPr>
          <a:xfrm>
            <a:off x="336838" y="5835134"/>
            <a:ext cx="7696200" cy="369332"/>
          </a:xfrm>
          <a:prstGeom prst="rect">
            <a:avLst/>
          </a:prstGeom>
          <a:ln>
            <a:solidFill>
              <a:schemeClr val="tx1"/>
            </a:solidFill>
          </a:ln>
        </p:spPr>
        <p:txBody>
          <a:bodyPr wrap="square">
            <a:spAutoFit/>
          </a:bodyPr>
          <a:lstStyle/>
          <a:p>
            <a:r>
              <a:rPr lang="en-US" b="1" dirty="0" smtClean="0"/>
              <a:t>15. </a:t>
            </a:r>
            <a:r>
              <a:rPr lang="en-US" b="1" dirty="0" err="1" smtClean="0"/>
              <a:t>Uranyl</a:t>
            </a:r>
            <a:r>
              <a:rPr lang="en-US" b="1" dirty="0" smtClean="0"/>
              <a:t> </a:t>
            </a:r>
            <a:r>
              <a:rPr lang="en-US" b="1" dirty="0"/>
              <a:t>acetate gel fluorescence test, </a:t>
            </a:r>
            <a:r>
              <a:rPr lang="en-US" b="1" dirty="0" err="1"/>
              <a:t>Natesaiyer</a:t>
            </a:r>
            <a:r>
              <a:rPr lang="en-US" b="1" dirty="0"/>
              <a:t> and Hover, 1988</a:t>
            </a:r>
          </a:p>
        </p:txBody>
      </p:sp>
      <p:sp>
        <p:nvSpPr>
          <p:cNvPr id="15" name="Rectangle 14"/>
          <p:cNvSpPr/>
          <p:nvPr/>
        </p:nvSpPr>
        <p:spPr>
          <a:xfrm>
            <a:off x="3251390" y="381000"/>
            <a:ext cx="2518638" cy="646331"/>
          </a:xfrm>
          <a:prstGeom prst="rect">
            <a:avLst/>
          </a:prstGeom>
        </p:spPr>
        <p:txBody>
          <a:bodyPr wrap="none">
            <a:spAutoFit/>
          </a:bodyPr>
          <a:lstStyle/>
          <a:p>
            <a:r>
              <a:rPr lang="en-US" sz="3600" b="1" dirty="0"/>
              <a:t>1960 -1990</a:t>
            </a:r>
          </a:p>
        </p:txBody>
      </p:sp>
    </p:spTree>
    <p:extLst>
      <p:ext uri="{BB962C8B-B14F-4D97-AF65-F5344CB8AC3E}">
        <p14:creationId xmlns:p14="http://schemas.microsoft.com/office/powerpoint/2010/main" val="15587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ASR Research</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76199" y="1729408"/>
            <a:ext cx="2895599" cy="175259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819400" y="1729408"/>
            <a:ext cx="6324600" cy="4724400"/>
          </a:xfrm>
          <a:prstGeom prst="rect">
            <a:avLst/>
          </a:prstGeom>
          <a:noFill/>
          <a:ln w="9525">
            <a:noFill/>
            <a:miter lim="800000"/>
            <a:headEnd/>
            <a:tailEnd/>
          </a:ln>
        </p:spPr>
      </p:pic>
      <p:sp>
        <p:nvSpPr>
          <p:cNvPr id="3" name="Oval 2"/>
          <p:cNvSpPr/>
          <p:nvPr/>
        </p:nvSpPr>
        <p:spPr>
          <a:xfrm>
            <a:off x="1600200" y="1600200"/>
            <a:ext cx="1371600" cy="220980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3429000"/>
            <a:ext cx="685800" cy="662608"/>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8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981200" y="6400800"/>
            <a:ext cx="2133600" cy="304800"/>
          </a:xfrm>
          <a:ln>
            <a:solidFill>
              <a:schemeClr val="tx1"/>
            </a:solidFill>
          </a:ln>
        </p:spPr>
        <p:txBody>
          <a:bodyPr/>
          <a:lstStyle/>
          <a:p>
            <a:pPr>
              <a:defRPr/>
            </a:pPr>
            <a:r>
              <a:rPr lang="en-US" b="1" smtClean="0"/>
              <a:t>April 14, 2009</a:t>
            </a:r>
            <a:endParaRPr lang="en-US" b="1"/>
          </a:p>
        </p:txBody>
      </p:sp>
      <p:sp>
        <p:nvSpPr>
          <p:cNvPr id="3" name="Slide Number Placeholder 2"/>
          <p:cNvSpPr>
            <a:spLocks noGrp="1"/>
          </p:cNvSpPr>
          <p:nvPr>
            <p:ph type="sldNum" sz="quarter" idx="4294967295"/>
          </p:nvPr>
        </p:nvSpPr>
        <p:spPr>
          <a:xfrm>
            <a:off x="6553200" y="6381750"/>
            <a:ext cx="2133600" cy="476250"/>
          </a:xfrm>
          <a:ln>
            <a:solidFill>
              <a:schemeClr val="tx1"/>
            </a:solidFill>
          </a:ln>
        </p:spPr>
        <p:txBody>
          <a:bodyPr/>
          <a:lstStyle/>
          <a:p>
            <a:pPr>
              <a:defRPr/>
            </a:pPr>
            <a:fld id="{BDCD83C5-A324-467F-89A4-0C47687DB295}" type="slidenum">
              <a:rPr lang="en-US" b="1" smtClean="0"/>
              <a:pPr>
                <a:defRPr/>
              </a:pPr>
              <a:t>40</a:t>
            </a:fld>
            <a:r>
              <a:rPr lang="en-US" b="1" smtClean="0"/>
              <a:t>/38</a:t>
            </a:r>
            <a:endParaRPr lang="en-US" b="1"/>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12681" y="381000"/>
            <a:ext cx="2518638" cy="646331"/>
          </a:xfrm>
          <a:prstGeom prst="rect">
            <a:avLst/>
          </a:prstGeom>
          <a:ln>
            <a:solidFill>
              <a:schemeClr val="tx1"/>
            </a:solidFill>
          </a:ln>
        </p:spPr>
        <p:txBody>
          <a:bodyPr wrap="none">
            <a:spAutoFit/>
          </a:bodyPr>
          <a:lstStyle/>
          <a:p>
            <a:r>
              <a:rPr lang="en-US" sz="3600" b="1" dirty="0"/>
              <a:t>1991 -2010</a:t>
            </a:r>
          </a:p>
        </p:txBody>
      </p:sp>
      <p:sp>
        <p:nvSpPr>
          <p:cNvPr id="9" name="Rectangle 8"/>
          <p:cNvSpPr/>
          <p:nvPr/>
        </p:nvSpPr>
        <p:spPr>
          <a:xfrm>
            <a:off x="1600200" y="1046418"/>
            <a:ext cx="5943600" cy="369332"/>
          </a:xfrm>
          <a:prstGeom prst="rect">
            <a:avLst/>
          </a:prstGeom>
          <a:ln>
            <a:solidFill>
              <a:schemeClr val="tx1"/>
            </a:solidFill>
          </a:ln>
        </p:spPr>
        <p:txBody>
          <a:bodyPr wrap="square">
            <a:spAutoFit/>
          </a:bodyPr>
          <a:lstStyle/>
          <a:p>
            <a:r>
              <a:rPr lang="en-US" b="1" dirty="0" smtClean="0"/>
              <a:t>16. Autoclave </a:t>
            </a:r>
            <a:r>
              <a:rPr lang="en-US" b="1" dirty="0"/>
              <a:t>mortar bar test, Fournier et al. (1991)</a:t>
            </a:r>
          </a:p>
        </p:txBody>
      </p:sp>
      <p:sp>
        <p:nvSpPr>
          <p:cNvPr id="10" name="Rectangle 9"/>
          <p:cNvSpPr/>
          <p:nvPr/>
        </p:nvSpPr>
        <p:spPr>
          <a:xfrm>
            <a:off x="2616195" y="2033345"/>
            <a:ext cx="4493602" cy="369332"/>
          </a:xfrm>
          <a:prstGeom prst="rect">
            <a:avLst/>
          </a:prstGeom>
          <a:ln>
            <a:solidFill>
              <a:schemeClr val="tx1"/>
            </a:solidFill>
          </a:ln>
        </p:spPr>
        <p:txBody>
          <a:bodyPr wrap="none">
            <a:spAutoFit/>
          </a:bodyPr>
          <a:lstStyle/>
          <a:p>
            <a:r>
              <a:rPr lang="en-US" b="1" dirty="0" smtClean="0"/>
              <a:t>18. Modified </a:t>
            </a:r>
            <a:r>
              <a:rPr lang="en-US" b="1" dirty="0"/>
              <a:t>gel pat test, Fournier, 1993</a:t>
            </a:r>
          </a:p>
        </p:txBody>
      </p:sp>
      <p:sp>
        <p:nvSpPr>
          <p:cNvPr id="11" name="Rectangle 10"/>
          <p:cNvSpPr/>
          <p:nvPr/>
        </p:nvSpPr>
        <p:spPr>
          <a:xfrm>
            <a:off x="626165" y="2590800"/>
            <a:ext cx="6536635" cy="369332"/>
          </a:xfrm>
          <a:prstGeom prst="rect">
            <a:avLst/>
          </a:prstGeom>
          <a:ln>
            <a:solidFill>
              <a:schemeClr val="tx1"/>
            </a:solidFill>
          </a:ln>
        </p:spPr>
        <p:txBody>
          <a:bodyPr wrap="square">
            <a:spAutoFit/>
          </a:bodyPr>
          <a:lstStyle/>
          <a:p>
            <a:r>
              <a:rPr lang="en-US" b="1" dirty="0" smtClean="0"/>
              <a:t>19. Chinese </a:t>
            </a:r>
            <a:r>
              <a:rPr lang="en-US" b="1" dirty="0"/>
              <a:t>concrete microbar test (RILEM AAR-5)</a:t>
            </a:r>
          </a:p>
        </p:txBody>
      </p:sp>
      <p:sp>
        <p:nvSpPr>
          <p:cNvPr id="12" name="Rectangle 11"/>
          <p:cNvSpPr/>
          <p:nvPr/>
        </p:nvSpPr>
        <p:spPr>
          <a:xfrm>
            <a:off x="304800" y="3105835"/>
            <a:ext cx="8686800" cy="369332"/>
          </a:xfrm>
          <a:prstGeom prst="rect">
            <a:avLst/>
          </a:prstGeom>
          <a:ln>
            <a:solidFill>
              <a:schemeClr val="tx1"/>
            </a:solidFill>
          </a:ln>
        </p:spPr>
        <p:txBody>
          <a:bodyPr wrap="square">
            <a:spAutoFit/>
          </a:bodyPr>
          <a:lstStyle/>
          <a:p>
            <a:r>
              <a:rPr lang="en-US" b="1" dirty="0" smtClean="0"/>
              <a:t>20. Chinese </a:t>
            </a:r>
            <a:r>
              <a:rPr lang="en-US" b="1" dirty="0"/>
              <a:t>autoclave test (CES 48:93), Japanese autoclave test, JIS A 1804</a:t>
            </a:r>
          </a:p>
        </p:txBody>
      </p:sp>
      <p:sp>
        <p:nvSpPr>
          <p:cNvPr id="13" name="Rectangle 12"/>
          <p:cNvSpPr/>
          <p:nvPr/>
        </p:nvSpPr>
        <p:spPr>
          <a:xfrm>
            <a:off x="473765" y="4865132"/>
            <a:ext cx="7620000" cy="369332"/>
          </a:xfrm>
          <a:prstGeom prst="rect">
            <a:avLst/>
          </a:prstGeom>
          <a:ln>
            <a:solidFill>
              <a:schemeClr val="tx1"/>
            </a:solidFill>
          </a:ln>
        </p:spPr>
        <p:txBody>
          <a:bodyPr wrap="square">
            <a:spAutoFit/>
          </a:bodyPr>
          <a:lstStyle/>
          <a:p>
            <a:r>
              <a:rPr lang="en-US" b="1" dirty="0" smtClean="0"/>
              <a:t>23. Modified </a:t>
            </a:r>
            <a:r>
              <a:rPr lang="en-US" b="1" dirty="0"/>
              <a:t>versions of ASTM C 1260 and ASTM C 1293,Gress, 2001</a:t>
            </a:r>
          </a:p>
        </p:txBody>
      </p:sp>
      <p:sp>
        <p:nvSpPr>
          <p:cNvPr id="14" name="Rectangle 13"/>
          <p:cNvSpPr/>
          <p:nvPr/>
        </p:nvSpPr>
        <p:spPr>
          <a:xfrm>
            <a:off x="626165" y="1538046"/>
            <a:ext cx="7315200" cy="369332"/>
          </a:xfrm>
          <a:prstGeom prst="rect">
            <a:avLst/>
          </a:prstGeom>
          <a:ln>
            <a:solidFill>
              <a:schemeClr val="tx1"/>
            </a:solidFill>
          </a:ln>
        </p:spPr>
        <p:txBody>
          <a:bodyPr wrap="square">
            <a:spAutoFit/>
          </a:bodyPr>
          <a:lstStyle/>
          <a:p>
            <a:pPr hangingPunct="0"/>
            <a:r>
              <a:rPr lang="en-US" b="1" dirty="0" smtClean="0"/>
              <a:t>17. Accelerated </a:t>
            </a:r>
            <a:r>
              <a:rPr lang="en-US" b="1" dirty="0"/>
              <a:t>concrete prism test, </a:t>
            </a:r>
            <a:r>
              <a:rPr lang="en-US" b="1" dirty="0" err="1"/>
              <a:t>Ranc</a:t>
            </a:r>
            <a:r>
              <a:rPr lang="en-US" b="1" dirty="0"/>
              <a:t> and </a:t>
            </a:r>
            <a:r>
              <a:rPr lang="en-US" b="1" dirty="0" err="1"/>
              <a:t>Debray</a:t>
            </a:r>
            <a:r>
              <a:rPr lang="en-US" b="1" dirty="0"/>
              <a:t>, 1992</a:t>
            </a:r>
          </a:p>
        </p:txBody>
      </p:sp>
      <p:sp>
        <p:nvSpPr>
          <p:cNvPr id="15" name="Rectangle 14"/>
          <p:cNvSpPr/>
          <p:nvPr/>
        </p:nvSpPr>
        <p:spPr>
          <a:xfrm>
            <a:off x="304800" y="3810000"/>
            <a:ext cx="6705600" cy="369332"/>
          </a:xfrm>
          <a:prstGeom prst="rect">
            <a:avLst/>
          </a:prstGeom>
          <a:ln>
            <a:solidFill>
              <a:schemeClr val="tx1"/>
            </a:solidFill>
          </a:ln>
        </p:spPr>
        <p:txBody>
          <a:bodyPr wrap="square">
            <a:spAutoFit/>
          </a:bodyPr>
          <a:lstStyle/>
          <a:p>
            <a:r>
              <a:rPr lang="en-US" b="1" dirty="0" smtClean="0"/>
              <a:t>21. Chinese </a:t>
            </a:r>
            <a:r>
              <a:rPr lang="en-US" b="1" dirty="0"/>
              <a:t>accelerated mortar bar </a:t>
            </a:r>
            <a:r>
              <a:rPr lang="en-US" b="1" dirty="0" smtClean="0"/>
              <a:t>method—CAMBT, 1998</a:t>
            </a:r>
            <a:endParaRPr lang="en-US" b="1" dirty="0"/>
          </a:p>
        </p:txBody>
      </p:sp>
      <p:sp>
        <p:nvSpPr>
          <p:cNvPr id="16" name="Rectangle 15"/>
          <p:cNvSpPr/>
          <p:nvPr/>
        </p:nvSpPr>
        <p:spPr>
          <a:xfrm>
            <a:off x="990600" y="4363998"/>
            <a:ext cx="6629400" cy="369332"/>
          </a:xfrm>
          <a:prstGeom prst="rect">
            <a:avLst/>
          </a:prstGeom>
          <a:ln>
            <a:solidFill>
              <a:schemeClr val="tx1"/>
            </a:solidFill>
          </a:ln>
        </p:spPr>
        <p:txBody>
          <a:bodyPr wrap="square">
            <a:spAutoFit/>
          </a:bodyPr>
          <a:lstStyle/>
          <a:p>
            <a:r>
              <a:rPr lang="en-US" b="1" dirty="0" smtClean="0"/>
              <a:t>22. Chinese </a:t>
            </a:r>
            <a:r>
              <a:rPr lang="en-US" b="1" dirty="0"/>
              <a:t>concrete microbar test (RILEM AAR-5), 1999</a:t>
            </a:r>
          </a:p>
        </p:txBody>
      </p:sp>
      <p:sp>
        <p:nvSpPr>
          <p:cNvPr id="17" name="Rectangle 16"/>
          <p:cNvSpPr/>
          <p:nvPr/>
        </p:nvSpPr>
        <p:spPr>
          <a:xfrm>
            <a:off x="304801" y="5562600"/>
            <a:ext cx="8153400" cy="646331"/>
          </a:xfrm>
          <a:prstGeom prst="rect">
            <a:avLst/>
          </a:prstGeom>
          <a:ln>
            <a:solidFill>
              <a:schemeClr val="tx1"/>
            </a:solidFill>
          </a:ln>
        </p:spPr>
        <p:txBody>
          <a:bodyPr wrap="square">
            <a:spAutoFit/>
          </a:bodyPr>
          <a:lstStyle/>
          <a:p>
            <a:r>
              <a:rPr lang="en-US" b="1" dirty="0" smtClean="0"/>
              <a:t>24. Universal </a:t>
            </a:r>
            <a:r>
              <a:rPr lang="en-US" b="1" dirty="0"/>
              <a:t>accelerated test for alkali-silica and alkali-carbonate reactivity of concrete aggregates</a:t>
            </a:r>
            <a:r>
              <a:rPr lang="en-US" b="1" dirty="0" smtClean="0"/>
              <a:t>, modified CAMBT, </a:t>
            </a:r>
            <a:r>
              <a:rPr lang="en-US" b="1" dirty="0" err="1"/>
              <a:t>Duyou</a:t>
            </a:r>
            <a:r>
              <a:rPr lang="en-US" b="1" dirty="0"/>
              <a:t> et al., 2008</a:t>
            </a:r>
          </a:p>
        </p:txBody>
      </p:sp>
    </p:spTree>
    <p:extLst>
      <p:ext uri="{BB962C8B-B14F-4D97-AF65-F5344CB8AC3E}">
        <p14:creationId xmlns:p14="http://schemas.microsoft.com/office/powerpoint/2010/main" val="29178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799"/>
            <a:ext cx="8050602" cy="646331"/>
          </a:xfrm>
          <a:prstGeom prst="rect">
            <a:avLst/>
          </a:prstGeom>
        </p:spPr>
        <p:txBody>
          <a:bodyPr wrap="none">
            <a:spAutoFit/>
          </a:bodyPr>
          <a:lstStyle/>
          <a:p>
            <a:r>
              <a:rPr lang="en-US" sz="3600" dirty="0"/>
              <a:t>Common Test Methods to assess ASR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01" y="1905000"/>
            <a:ext cx="72390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644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19200"/>
            <a:ext cx="5633403" cy="4852035"/>
          </a:xfrm>
          <a:prstGeom prst="rect">
            <a:avLst/>
          </a:prstGeom>
          <a:noFill/>
          <a:ln>
            <a:noFill/>
          </a:ln>
        </p:spPr>
      </p:pic>
      <p:sp>
        <p:nvSpPr>
          <p:cNvPr id="3" name="Rectangle 2"/>
          <p:cNvSpPr/>
          <p:nvPr/>
        </p:nvSpPr>
        <p:spPr>
          <a:xfrm>
            <a:off x="2416110" y="685800"/>
            <a:ext cx="4463786" cy="369332"/>
          </a:xfrm>
          <a:prstGeom prst="rect">
            <a:avLst/>
          </a:prstGeom>
        </p:spPr>
        <p:txBody>
          <a:bodyPr wrap="none">
            <a:spAutoFit/>
          </a:bodyPr>
          <a:lstStyle/>
          <a:p>
            <a:r>
              <a:rPr lang="en-US" b="1" dirty="0"/>
              <a:t>RILEM SURVEY (Nixon And Sims </a:t>
            </a:r>
            <a:r>
              <a:rPr lang="en-US" b="1" dirty="0" smtClean="0"/>
              <a:t>1996)</a:t>
            </a:r>
            <a:endParaRPr lang="en-US" dirty="0"/>
          </a:p>
        </p:txBody>
      </p:sp>
      <p:sp>
        <p:nvSpPr>
          <p:cNvPr id="4" name="TextBox 3"/>
          <p:cNvSpPr txBox="1"/>
          <p:nvPr/>
        </p:nvSpPr>
        <p:spPr>
          <a:xfrm>
            <a:off x="2135875" y="6211669"/>
            <a:ext cx="6553200" cy="646331"/>
          </a:xfrm>
          <a:prstGeom prst="rect">
            <a:avLst/>
          </a:prstGeom>
          <a:noFill/>
        </p:spPr>
        <p:txBody>
          <a:bodyPr wrap="square" rtlCol="0">
            <a:spAutoFit/>
          </a:bodyPr>
          <a:lstStyle/>
          <a:p>
            <a:r>
              <a:rPr lang="fr-FR" sz="1200" i="1" dirty="0" err="1"/>
              <a:t>Reunion</a:t>
            </a:r>
            <a:r>
              <a:rPr lang="fr-FR" sz="1200" i="1" dirty="0"/>
              <a:t> Internationale des Laboratoires et Experts des </a:t>
            </a:r>
            <a:r>
              <a:rPr lang="fr-FR" sz="1200" i="1" dirty="0" err="1"/>
              <a:t>Materiaux</a:t>
            </a:r>
            <a:r>
              <a:rPr lang="fr-FR" sz="1200" i="1" dirty="0"/>
              <a:t>, </a:t>
            </a:r>
            <a:r>
              <a:rPr lang="fr-FR" sz="1200" i="1" dirty="0" err="1"/>
              <a:t>Systemes</a:t>
            </a:r>
            <a:r>
              <a:rPr lang="fr-FR" sz="1200" i="1" dirty="0"/>
              <a:t> de Construction et Ouvrages (French: International Union of </a:t>
            </a:r>
            <a:r>
              <a:rPr lang="fr-FR" sz="1200" i="1" dirty="0" err="1"/>
              <a:t>Laboratories</a:t>
            </a:r>
            <a:r>
              <a:rPr lang="fr-FR" sz="1200" i="1" dirty="0"/>
              <a:t> and Experts in Construction </a:t>
            </a:r>
            <a:r>
              <a:rPr lang="fr-FR" sz="1200" i="1" dirty="0" err="1"/>
              <a:t>Materials</a:t>
            </a:r>
            <a:r>
              <a:rPr lang="fr-FR" sz="1200" i="1" dirty="0"/>
              <a:t>, </a:t>
            </a:r>
            <a:r>
              <a:rPr lang="fr-FR" sz="1200" i="1" dirty="0" err="1"/>
              <a:t>Systems</a:t>
            </a:r>
            <a:r>
              <a:rPr lang="fr-FR" sz="1200" i="1" dirty="0"/>
              <a:t>, and Structures)</a:t>
            </a:r>
            <a:endParaRPr lang="en-US" sz="1200" i="1" dirty="0"/>
          </a:p>
        </p:txBody>
      </p:sp>
    </p:spTree>
    <p:extLst>
      <p:ext uri="{BB962C8B-B14F-4D97-AF65-F5344CB8AC3E}">
        <p14:creationId xmlns:p14="http://schemas.microsoft.com/office/powerpoint/2010/main" val="3102437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28836"/>
            <a:ext cx="8763000" cy="1477328"/>
          </a:xfrm>
          <a:prstGeom prst="rect">
            <a:avLst/>
          </a:prstGeom>
        </p:spPr>
        <p:txBody>
          <a:bodyPr wrap="square">
            <a:spAutoFit/>
          </a:bodyPr>
          <a:lstStyle/>
          <a:p>
            <a:r>
              <a:rPr lang="en-US" sz="3000" i="1" u="sng" dirty="0">
                <a:solidFill>
                  <a:srgbClr val="0070C0"/>
                </a:solidFill>
              </a:rPr>
              <a:t>All countries, reported that no one test is </a:t>
            </a:r>
            <a:r>
              <a:rPr lang="en-US" sz="3000" i="1" u="sng" dirty="0" smtClean="0">
                <a:solidFill>
                  <a:srgbClr val="0070C0"/>
                </a:solidFill>
              </a:rPr>
              <a:t>capable </a:t>
            </a:r>
            <a:r>
              <a:rPr lang="en-US" sz="3000" i="1" u="sng" dirty="0">
                <a:solidFill>
                  <a:srgbClr val="0070C0"/>
                </a:solidFill>
              </a:rPr>
              <a:t>of providing a comprehensive assessment of aggregates for their alkali-aggregate reactivity.</a:t>
            </a:r>
          </a:p>
        </p:txBody>
      </p:sp>
    </p:spTree>
    <p:extLst>
      <p:ext uri="{BB962C8B-B14F-4D97-AF65-F5344CB8AC3E}">
        <p14:creationId xmlns:p14="http://schemas.microsoft.com/office/powerpoint/2010/main" val="7719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Part 2: </a:t>
            </a:r>
          </a:p>
          <a:p>
            <a:pPr marL="0" indent="0" algn="ctr">
              <a:buNone/>
            </a:pPr>
            <a:r>
              <a:rPr lang="en-US" sz="6000" dirty="0" smtClean="0"/>
              <a:t>Introduction to MCPT</a:t>
            </a:r>
            <a:endParaRPr lang="en-US" sz="6000" dirty="0"/>
          </a:p>
          <a:p>
            <a:endParaRPr lang="en-US" dirty="0"/>
          </a:p>
        </p:txBody>
      </p:sp>
    </p:spTree>
    <p:extLst>
      <p:ext uri="{BB962C8B-B14F-4D97-AF65-F5344CB8AC3E}">
        <p14:creationId xmlns:p14="http://schemas.microsoft.com/office/powerpoint/2010/main" val="37108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MCPT</a:t>
            </a:r>
            <a:endParaRPr lang="en-US" dirty="0"/>
          </a:p>
        </p:txBody>
      </p:sp>
      <p:sp>
        <p:nvSpPr>
          <p:cNvPr id="3" name="Content Placeholder 2"/>
          <p:cNvSpPr>
            <a:spLocks noGrp="1"/>
          </p:cNvSpPr>
          <p:nvPr>
            <p:ph idx="1"/>
          </p:nvPr>
        </p:nvSpPr>
        <p:spPr/>
        <p:txBody>
          <a:bodyPr/>
          <a:lstStyle/>
          <a:p>
            <a:r>
              <a:rPr lang="en-US" dirty="0" smtClean="0"/>
              <a:t>MCPT has been developed to determine aggregate reactivity, with:</a:t>
            </a:r>
          </a:p>
          <a:p>
            <a:pPr marL="0" indent="0">
              <a:buNone/>
            </a:pPr>
            <a:r>
              <a:rPr lang="en-US" dirty="0" smtClean="0"/>
              <a:t>	- Similar reliability as ASTM C 1293 	test but shorter </a:t>
            </a:r>
            <a:r>
              <a:rPr lang="en-US" dirty="0"/>
              <a:t>test duration</a:t>
            </a:r>
            <a:r>
              <a:rPr lang="en-US" dirty="0" smtClean="0"/>
              <a:t> </a:t>
            </a:r>
          </a:p>
          <a:p>
            <a:pPr marL="0" indent="0">
              <a:buNone/>
            </a:pPr>
            <a:r>
              <a:rPr lang="en-US" dirty="0"/>
              <a:t>	</a:t>
            </a:r>
            <a:r>
              <a:rPr lang="en-US" dirty="0" smtClean="0"/>
              <a:t>	(56 days vs. 1 year)</a:t>
            </a:r>
          </a:p>
          <a:p>
            <a:pPr marL="0" indent="0">
              <a:buNone/>
            </a:pPr>
            <a:r>
              <a:rPr lang="en-US" dirty="0"/>
              <a:t>	</a:t>
            </a:r>
            <a:r>
              <a:rPr lang="en-US" dirty="0" smtClean="0"/>
              <a:t>- </a:t>
            </a:r>
            <a:r>
              <a:rPr lang="en-US" dirty="0"/>
              <a:t>Less aggressive exposure conditions </a:t>
            </a:r>
            <a:r>
              <a:rPr lang="en-US" dirty="0" smtClean="0"/>
              <a:t>	than </a:t>
            </a:r>
            <a:r>
              <a:rPr lang="en-US" dirty="0"/>
              <a:t>ASTM C </a:t>
            </a:r>
            <a:r>
              <a:rPr lang="en-US" dirty="0" smtClean="0"/>
              <a:t>1260 test but better 	reliability </a:t>
            </a:r>
            <a:endParaRPr lang="en-US" dirty="0"/>
          </a:p>
          <a:p>
            <a:pPr marL="0" indent="0">
              <a:buNone/>
            </a:pPr>
            <a:endParaRPr lang="en-US" dirty="0"/>
          </a:p>
        </p:txBody>
      </p:sp>
    </p:spTree>
    <p:extLst>
      <p:ext uri="{BB962C8B-B14F-4D97-AF65-F5344CB8AC3E}">
        <p14:creationId xmlns:p14="http://schemas.microsoft.com/office/powerpoint/2010/main" val="4143191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Variables</a:t>
            </a:r>
            <a:endParaRPr lang="en-US" sz="3600" dirty="0"/>
          </a:p>
        </p:txBody>
      </p:sp>
      <p:sp>
        <p:nvSpPr>
          <p:cNvPr id="3" name="Content Placeholder 2"/>
          <p:cNvSpPr>
            <a:spLocks noGrp="1"/>
          </p:cNvSpPr>
          <p:nvPr>
            <p:ph idx="1"/>
          </p:nvPr>
        </p:nvSpPr>
        <p:spPr>
          <a:xfrm>
            <a:off x="457200" y="1524000"/>
            <a:ext cx="8229600" cy="4876800"/>
          </a:xfrm>
        </p:spPr>
        <p:txBody>
          <a:bodyPr/>
          <a:lstStyle/>
          <a:p>
            <a:pPr eaLnBrk="1" hangingPunct="1">
              <a:defRPr/>
            </a:pPr>
            <a:r>
              <a:rPr lang="en-US" sz="2400" dirty="0"/>
              <a:t>Variable test conditions</a:t>
            </a:r>
          </a:p>
          <a:p>
            <a:pPr lvl="1" eaLnBrk="1" hangingPunct="1">
              <a:defRPr/>
            </a:pPr>
            <a:r>
              <a:rPr lang="en-US" sz="2000" dirty="0"/>
              <a:t>Storage environment</a:t>
            </a:r>
          </a:p>
          <a:p>
            <a:pPr lvl="2" eaLnBrk="1" hangingPunct="1">
              <a:defRPr/>
            </a:pPr>
            <a:r>
              <a:rPr lang="en-US" sz="1800" dirty="0"/>
              <a:t>Exposure condition </a:t>
            </a:r>
          </a:p>
          <a:p>
            <a:pPr lvl="3" eaLnBrk="1" hangingPunct="1">
              <a:defRPr/>
            </a:pPr>
            <a:r>
              <a:rPr lang="en-US" sz="1600" dirty="0">
                <a:solidFill>
                  <a:schemeClr val="tx1">
                    <a:lumMod val="95000"/>
                    <a:lumOff val="5000"/>
                  </a:schemeClr>
                </a:solidFill>
              </a:rPr>
              <a:t>1N NaOH </a:t>
            </a:r>
            <a:endParaRPr lang="en-US" sz="1600" dirty="0"/>
          </a:p>
          <a:p>
            <a:pPr lvl="3" eaLnBrk="1" hangingPunct="1">
              <a:defRPr/>
            </a:pPr>
            <a:r>
              <a:rPr lang="en-US" sz="1600" dirty="0"/>
              <a:t> 100% RH </a:t>
            </a:r>
          </a:p>
          <a:p>
            <a:pPr lvl="3" eaLnBrk="1" hangingPunct="1">
              <a:defRPr/>
            </a:pPr>
            <a:r>
              <a:rPr lang="en-US" sz="1600" dirty="0"/>
              <a:t>100% RH (Towel Wrapped)</a:t>
            </a:r>
          </a:p>
          <a:p>
            <a:pPr lvl="2" eaLnBrk="1" hangingPunct="1">
              <a:defRPr/>
            </a:pPr>
            <a:r>
              <a:rPr lang="en-US" sz="1800" dirty="0"/>
              <a:t>Temperature</a:t>
            </a:r>
          </a:p>
          <a:p>
            <a:pPr lvl="3" eaLnBrk="1" hangingPunct="1">
              <a:defRPr/>
            </a:pPr>
            <a:r>
              <a:rPr lang="en-US" sz="1600" dirty="0"/>
              <a:t>38 </a:t>
            </a:r>
            <a:r>
              <a:rPr lang="en-US" sz="1600" dirty="0">
                <a:sym typeface="Symbol" pitchFamily="18" charset="2"/>
              </a:rPr>
              <a:t>C</a:t>
            </a:r>
          </a:p>
          <a:p>
            <a:pPr lvl="3" eaLnBrk="1" hangingPunct="1">
              <a:defRPr/>
            </a:pPr>
            <a:r>
              <a:rPr lang="en-US" sz="1600" dirty="0">
                <a:solidFill>
                  <a:schemeClr val="tx1">
                    <a:lumMod val="95000"/>
                    <a:lumOff val="5000"/>
                  </a:schemeClr>
                </a:solidFill>
              </a:rPr>
              <a:t>60 </a:t>
            </a:r>
            <a:r>
              <a:rPr lang="en-US" sz="1600" dirty="0">
                <a:solidFill>
                  <a:schemeClr val="tx1">
                    <a:lumMod val="95000"/>
                    <a:lumOff val="5000"/>
                  </a:schemeClr>
                </a:solidFill>
                <a:sym typeface="Symbol" pitchFamily="18" charset="2"/>
              </a:rPr>
              <a:t>C</a:t>
            </a:r>
          </a:p>
          <a:p>
            <a:pPr lvl="3" eaLnBrk="1" hangingPunct="1">
              <a:defRPr/>
            </a:pPr>
            <a:r>
              <a:rPr lang="en-US" sz="1600" dirty="0"/>
              <a:t>80 </a:t>
            </a:r>
            <a:r>
              <a:rPr lang="en-US" sz="1600" dirty="0">
                <a:sym typeface="Symbol" pitchFamily="18" charset="2"/>
              </a:rPr>
              <a:t>C</a:t>
            </a:r>
          </a:p>
          <a:p>
            <a:pPr lvl="1" eaLnBrk="1" hangingPunct="1">
              <a:defRPr/>
            </a:pPr>
            <a:r>
              <a:rPr lang="en-US" sz="2000" dirty="0">
                <a:sym typeface="Symbol" pitchFamily="18" charset="2"/>
              </a:rPr>
              <a:t>Sample Shape</a:t>
            </a:r>
          </a:p>
          <a:p>
            <a:pPr lvl="2" eaLnBrk="1" hangingPunct="1">
              <a:defRPr/>
            </a:pPr>
            <a:r>
              <a:rPr lang="en-US" sz="1600" dirty="0">
                <a:solidFill>
                  <a:schemeClr val="tx1">
                    <a:lumMod val="95000"/>
                    <a:lumOff val="5000"/>
                  </a:schemeClr>
                </a:solidFill>
                <a:sym typeface="Symbol" pitchFamily="18" charset="2"/>
              </a:rPr>
              <a:t>Prism (2” x 2” x 11.25”)</a:t>
            </a:r>
          </a:p>
          <a:p>
            <a:pPr lvl="2" eaLnBrk="1" hangingPunct="1">
              <a:defRPr/>
            </a:pPr>
            <a:r>
              <a:rPr lang="en-US" sz="1600" dirty="0">
                <a:sym typeface="Symbol" pitchFamily="18" charset="2"/>
              </a:rPr>
              <a:t>Cylinder (2” </a:t>
            </a:r>
            <a:r>
              <a:rPr lang="en-US" sz="1600" dirty="0" err="1">
                <a:sym typeface="Symbol" pitchFamily="18" charset="2"/>
              </a:rPr>
              <a:t>dia</a:t>
            </a:r>
            <a:r>
              <a:rPr lang="en-US" sz="1600" dirty="0">
                <a:sym typeface="Symbol" pitchFamily="18" charset="2"/>
              </a:rPr>
              <a:t> x 11.25” long)</a:t>
            </a:r>
          </a:p>
          <a:p>
            <a:pPr lvl="2" eaLnBrk="1" hangingPunct="1">
              <a:defRPr/>
            </a:pPr>
            <a:endParaRPr lang="en-US" sz="1600" dirty="0">
              <a:sym typeface="Symbol" pitchFamily="18" charset="2"/>
            </a:endParaRPr>
          </a:p>
          <a:p>
            <a:pPr lvl="1" eaLnBrk="1" hangingPunct="1">
              <a:defRPr/>
            </a:pPr>
            <a:r>
              <a:rPr lang="en-US" sz="2000" dirty="0">
                <a:sym typeface="Symbol" pitchFamily="18" charset="2"/>
              </a:rPr>
              <a:t>Soak Solution Alkalinity (0.5N, </a:t>
            </a:r>
            <a:r>
              <a:rPr lang="en-US" sz="2000" dirty="0">
                <a:solidFill>
                  <a:schemeClr val="tx1">
                    <a:lumMod val="95000"/>
                    <a:lumOff val="5000"/>
                  </a:schemeClr>
                </a:solidFill>
                <a:sym typeface="Symbol" pitchFamily="18" charset="2"/>
              </a:rPr>
              <a:t>1.0</a:t>
            </a:r>
            <a:r>
              <a:rPr lang="en-US" sz="2000" dirty="0">
                <a:sym typeface="Symbol" pitchFamily="18" charset="2"/>
              </a:rPr>
              <a:t>N, and 1.5N NaOH solutions)</a:t>
            </a:r>
          </a:p>
          <a:p>
            <a:endParaRPr lang="en-US" dirty="0"/>
          </a:p>
        </p:txBody>
      </p:sp>
    </p:spTree>
    <p:extLst>
      <p:ext uri="{BB962C8B-B14F-4D97-AF65-F5344CB8AC3E}">
        <p14:creationId xmlns:p14="http://schemas.microsoft.com/office/powerpoint/2010/main" val="2047906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Aggregates used in the Variables</a:t>
            </a:r>
          </a:p>
        </p:txBody>
      </p:sp>
      <p:sp>
        <p:nvSpPr>
          <p:cNvPr id="3" name="Content Placeholder 2"/>
          <p:cNvSpPr>
            <a:spLocks noGrp="1"/>
          </p:cNvSpPr>
          <p:nvPr>
            <p:ph idx="1"/>
          </p:nvPr>
        </p:nvSpPr>
        <p:spPr/>
        <p:txBody>
          <a:bodyPr/>
          <a:lstStyle/>
          <a:p>
            <a:r>
              <a:rPr lang="en-US" sz="2200" dirty="0"/>
              <a:t>Four known different reactive aggregates were used for these variables. These are as follows:</a:t>
            </a:r>
          </a:p>
          <a:p>
            <a:pPr lvl="1"/>
            <a:r>
              <a:rPr lang="en-US" sz="2200" dirty="0"/>
              <a:t>Spratt Limestone of Ontario, Canada, </a:t>
            </a:r>
          </a:p>
          <a:p>
            <a:pPr lvl="1"/>
            <a:r>
              <a:rPr lang="en-US" sz="2200" dirty="0"/>
              <a:t>New Mexico, Las Placitas-Rhyolite, </a:t>
            </a:r>
          </a:p>
          <a:p>
            <a:pPr lvl="1"/>
            <a:r>
              <a:rPr lang="en-US" sz="2200" dirty="0"/>
              <a:t>North Carolina, Gold Hill -Argillite, </a:t>
            </a:r>
          </a:p>
          <a:p>
            <a:pPr lvl="1"/>
            <a:r>
              <a:rPr lang="en-US" sz="2200" dirty="0"/>
              <a:t>South Dakota, Dell Rapids – Quartzite</a:t>
            </a:r>
          </a:p>
          <a:p>
            <a:endParaRPr lang="en-US" dirty="0"/>
          </a:p>
          <a:p>
            <a:endParaRPr lang="en-US" dirty="0"/>
          </a:p>
        </p:txBody>
      </p:sp>
    </p:spTree>
    <p:extLst>
      <p:ext uri="{BB962C8B-B14F-4D97-AF65-F5344CB8AC3E}">
        <p14:creationId xmlns:p14="http://schemas.microsoft.com/office/powerpoint/2010/main" val="3340534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4"/>
          <p:cNvSpPr>
            <a:spLocks noGrp="1"/>
          </p:cNvSpPr>
          <p:nvPr>
            <p:ph type="body" idx="1"/>
          </p:nvPr>
        </p:nvSpPr>
        <p:spPr>
          <a:xfrm>
            <a:off x="762000" y="304800"/>
            <a:ext cx="7772400" cy="609600"/>
          </a:xfrm>
        </p:spPr>
        <p:txBody>
          <a:bodyPr/>
          <a:lstStyle/>
          <a:p>
            <a:pPr algn="ctr" eaLnBrk="1" hangingPunct="1"/>
            <a:r>
              <a:rPr lang="en-US" sz="3600" smtClean="0"/>
              <a:t>Effect of Storage Condition</a:t>
            </a:r>
          </a:p>
        </p:txBody>
      </p:sp>
      <p:pic>
        <p:nvPicPr>
          <p:cNvPr id="64515" name="Picture 5" descr="L7-SP-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3429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6" descr="L4-SP-Pri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8"/>
          <p:cNvSpPr txBox="1">
            <a:spLocks noChangeArrowheads="1"/>
          </p:cNvSpPr>
          <p:nvPr/>
        </p:nvSpPr>
        <p:spPr bwMode="auto">
          <a:xfrm>
            <a:off x="1143000" y="3581400"/>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1N NaOH Soak Solution</a:t>
            </a:r>
          </a:p>
        </p:txBody>
      </p:sp>
      <p:sp>
        <p:nvSpPr>
          <p:cNvPr id="64518" name="TextBox 9"/>
          <p:cNvSpPr txBox="1">
            <a:spLocks noChangeArrowheads="1"/>
          </p:cNvSpPr>
          <p:nvPr/>
        </p:nvSpPr>
        <p:spPr bwMode="auto">
          <a:xfrm>
            <a:off x="5410200" y="3505200"/>
            <a:ext cx="298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00"/>
                </a:solidFill>
              </a:rPr>
              <a:t>100% RH, Towel Wrapped</a:t>
            </a:r>
          </a:p>
        </p:txBody>
      </p:sp>
      <p:pic>
        <p:nvPicPr>
          <p:cNvPr id="64519" name="Picture 9" descr="C:\ERLResearch-\Photos-MCPT\MCPT-images\Sept-2009\DSCN50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19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Box 10"/>
          <p:cNvSpPr txBox="1">
            <a:spLocks noChangeArrowheads="1"/>
          </p:cNvSpPr>
          <p:nvPr/>
        </p:nvSpPr>
        <p:spPr bwMode="auto">
          <a:xfrm>
            <a:off x="5943600" y="1524000"/>
            <a:ext cx="281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FF00"/>
                </a:solidFill>
              </a:rPr>
              <a:t>100% RH, Free standing</a:t>
            </a:r>
          </a:p>
        </p:txBody>
      </p:sp>
    </p:spTree>
    <p:extLst>
      <p:ext uri="{BB962C8B-B14F-4D97-AF65-F5344CB8AC3E}">
        <p14:creationId xmlns:p14="http://schemas.microsoft.com/office/powerpoint/2010/main" val="3298400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z="2800" smtClean="0">
                <a:solidFill>
                  <a:srgbClr val="0000FF"/>
                </a:solidFill>
              </a:rPr>
              <a:t>Effect of </a:t>
            </a:r>
            <a:r>
              <a:rPr lang="en-US" sz="2800" b="1" u="sng" smtClean="0">
                <a:solidFill>
                  <a:srgbClr val="0000FF"/>
                </a:solidFill>
              </a:rPr>
              <a:t>Storage Condition </a:t>
            </a:r>
            <a:r>
              <a:rPr lang="en-US" sz="2800" smtClean="0">
                <a:solidFill>
                  <a:srgbClr val="0000FF"/>
                </a:solidFill>
              </a:rPr>
              <a:t>on Expansion in MCPT</a:t>
            </a:r>
          </a:p>
        </p:txBody>
      </p:sp>
      <p:graphicFrame>
        <p:nvGraphicFramePr>
          <p:cNvPr id="6" name="Content Placeholder 6"/>
          <p:cNvGraphicFramePr>
            <a:graphicFrameLocks noGrp="1"/>
          </p:cNvGraphicFramePr>
          <p:nvPr>
            <p:ph idx="1"/>
          </p:nvPr>
        </p:nvGraphicFramePr>
        <p:xfrm>
          <a:off x="-304800" y="11430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12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cstate="print"/>
          <a:srcRect/>
          <a:stretch>
            <a:fillRect/>
          </a:stretch>
        </p:blipFill>
        <p:spPr bwMode="auto">
          <a:xfrm>
            <a:off x="381000" y="0"/>
            <a:ext cx="8686800" cy="6477000"/>
          </a:xfrm>
          <a:prstGeom prst="rect">
            <a:avLst/>
          </a:prstGeom>
          <a:noFill/>
          <a:ln w="9525">
            <a:noFill/>
            <a:miter lim="800000"/>
            <a:headEnd/>
            <a:tailEnd/>
          </a:ln>
        </p:spPr>
      </p:pic>
      <p:sp>
        <p:nvSpPr>
          <p:cNvPr id="4" name="Rectangle 3"/>
          <p:cNvSpPr/>
          <p:nvPr/>
        </p:nvSpPr>
        <p:spPr>
          <a:xfrm rot="1187872">
            <a:off x="7006390" y="1538138"/>
            <a:ext cx="510730" cy="2129887"/>
          </a:xfrm>
          <a:prstGeom prst="rect">
            <a:avLst/>
          </a:prstGeom>
          <a:solidFill>
            <a:schemeClr val="accent1">
              <a:alpha val="13000"/>
            </a:schemeClr>
          </a:solid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962461">
            <a:off x="1613714" y="2777266"/>
            <a:ext cx="416036" cy="1779986"/>
          </a:xfrm>
          <a:prstGeom prst="rect">
            <a:avLst/>
          </a:prstGeom>
          <a:solidFill>
            <a:schemeClr val="accent1">
              <a:alpha val="13000"/>
            </a:schemeClr>
          </a:solid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marL="342900" indent="-342900"/>
            <a:r>
              <a:rPr lang="en-US" sz="2400" b="1" smtClean="0"/>
              <a:t>Soak Solution Alkalinity </a:t>
            </a:r>
            <a:br>
              <a:rPr lang="en-US" sz="2400" b="1" smtClean="0"/>
            </a:br>
            <a:r>
              <a:rPr lang="en-US" sz="2400" b="1" smtClean="0"/>
              <a:t>(0.5N, 1.0N, and 1.5N NaOH solutions)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492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4"/>
          <p:cNvSpPr>
            <a:spLocks noGrp="1"/>
          </p:cNvSpPr>
          <p:nvPr>
            <p:ph type="body" idx="1"/>
          </p:nvPr>
        </p:nvSpPr>
        <p:spPr>
          <a:xfrm>
            <a:off x="762000" y="0"/>
            <a:ext cx="7772400" cy="1500188"/>
          </a:xfrm>
        </p:spPr>
        <p:txBody>
          <a:bodyPr/>
          <a:lstStyle/>
          <a:p>
            <a:pPr algn="ctr" eaLnBrk="1" hangingPunct="1"/>
            <a:r>
              <a:rPr lang="en-US" sz="4000" smtClean="0"/>
              <a:t>Prisms vs. Cylinders</a:t>
            </a:r>
          </a:p>
        </p:txBody>
      </p:sp>
      <p:pic>
        <p:nvPicPr>
          <p:cNvPr id="67587" name="Picture 5" descr="L4-SP-Pri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6" descr="L12-SD-Cylnd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3632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22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228600"/>
            <a:ext cx="8229600" cy="1143000"/>
          </a:xfrm>
        </p:spPr>
        <p:txBody>
          <a:bodyPr/>
          <a:lstStyle/>
          <a:p>
            <a:pPr eaLnBrk="1" hangingPunct="1"/>
            <a:r>
              <a:rPr lang="en-US" sz="2800" smtClean="0"/>
              <a:t>Effect of </a:t>
            </a:r>
            <a:r>
              <a:rPr lang="en-US" sz="2800" b="1" u="sng" smtClean="0"/>
              <a:t>Sample Shape </a:t>
            </a:r>
            <a:r>
              <a:rPr lang="en-US" sz="2800" smtClean="0"/>
              <a:t>on Expansion in MCPT</a:t>
            </a:r>
            <a:br>
              <a:rPr lang="en-US" sz="2800" smtClean="0"/>
            </a:br>
            <a:r>
              <a:rPr lang="en-US" sz="2800" i="1" smtClean="0">
                <a:solidFill>
                  <a:srgbClr val="FF0000"/>
                </a:solidFill>
              </a:rPr>
              <a:t>Spratt Limestone</a:t>
            </a:r>
            <a:endParaRPr lang="en-US" sz="2800" smtClean="0">
              <a:solidFill>
                <a:srgbClr val="FF000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019833330"/>
              </p:ext>
            </p:extLst>
          </p:nvPr>
        </p:nvGraphicFramePr>
        <p:xfrm>
          <a:off x="152400" y="1524000"/>
          <a:ext cx="88392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00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2800" smtClean="0">
                <a:solidFill>
                  <a:srgbClr val="0000FF"/>
                </a:solidFill>
              </a:rPr>
              <a:t>Effect of </a:t>
            </a:r>
            <a:r>
              <a:rPr lang="en-US" sz="2800" b="1" u="sng" smtClean="0">
                <a:solidFill>
                  <a:srgbClr val="0000FF"/>
                </a:solidFill>
              </a:rPr>
              <a:t>Temperature</a:t>
            </a:r>
            <a:r>
              <a:rPr lang="en-US" sz="2800" smtClean="0">
                <a:solidFill>
                  <a:srgbClr val="0000FF"/>
                </a:solidFill>
              </a:rPr>
              <a:t> on Expansion in MCPT</a:t>
            </a:r>
            <a:br>
              <a:rPr lang="en-US" sz="2800" smtClean="0">
                <a:solidFill>
                  <a:srgbClr val="0000FF"/>
                </a:solidFill>
              </a:rPr>
            </a:br>
            <a:r>
              <a:rPr lang="en-US" sz="2800" i="1" smtClean="0">
                <a:solidFill>
                  <a:srgbClr val="FF0000"/>
                </a:solidFill>
              </a:rPr>
              <a:t>Spratt Limestone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65037002"/>
              </p:ext>
            </p:extLst>
          </p:nvPr>
        </p:nvGraphicFramePr>
        <p:xfrm>
          <a:off x="0" y="1447800"/>
          <a:ext cx="8991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5133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Parameters</a:t>
            </a:r>
          </a:p>
        </p:txBody>
      </p:sp>
      <p:sp>
        <p:nvSpPr>
          <p:cNvPr id="26627" name="Rectangle 3"/>
          <p:cNvSpPr>
            <a:spLocks noGrp="1" noChangeArrowheads="1"/>
          </p:cNvSpPr>
          <p:nvPr>
            <p:ph type="body" sz="half" idx="1"/>
          </p:nvPr>
        </p:nvSpPr>
        <p:spPr>
          <a:xfrm>
            <a:off x="457200" y="1600200"/>
            <a:ext cx="8229600" cy="4525963"/>
          </a:xfrm>
        </p:spPr>
        <p:txBody>
          <a:bodyPr/>
          <a:lstStyle/>
          <a:p>
            <a:pPr eaLnBrk="1" hangingPunct="1"/>
            <a:r>
              <a:rPr lang="en-US" sz="2000" dirty="0" smtClean="0"/>
              <a:t>Mixture Proportions and Specimen Dimensions</a:t>
            </a:r>
          </a:p>
          <a:p>
            <a:pPr lvl="1" eaLnBrk="1" hangingPunct="1"/>
            <a:r>
              <a:rPr lang="en-US" sz="1800" dirty="0" smtClean="0"/>
              <a:t>Specimen size			= 2 in. x 2 in. x 11.25 in.</a:t>
            </a:r>
          </a:p>
          <a:p>
            <a:pPr lvl="1" eaLnBrk="1" hangingPunct="1"/>
            <a:r>
              <a:rPr lang="en-US" sz="1800" dirty="0" smtClean="0"/>
              <a:t>Max. Size of Aggregate		= ½ in. (12.5 mm)</a:t>
            </a:r>
          </a:p>
          <a:p>
            <a:pPr lvl="1" eaLnBrk="1" hangingPunct="1"/>
            <a:r>
              <a:rPr lang="en-US" sz="1800" dirty="0" smtClean="0"/>
              <a:t>Volume Fraction of 			= 0.65</a:t>
            </a:r>
          </a:p>
          <a:p>
            <a:pPr lvl="1" eaLnBrk="1" hangingPunct="1">
              <a:buFontTx/>
              <a:buNone/>
            </a:pPr>
            <a:r>
              <a:rPr lang="en-US" sz="1800" dirty="0" smtClean="0"/>
              <a:t>	Dry Rodded Coarse Aggregate</a:t>
            </a:r>
          </a:p>
          <a:p>
            <a:pPr lvl="1" eaLnBrk="1" hangingPunct="1">
              <a:buFontTx/>
              <a:buNone/>
            </a:pPr>
            <a:r>
              <a:rPr lang="en-US" sz="1800" dirty="0" smtClean="0"/>
              <a:t>	in Unit Volume of Concrete	</a:t>
            </a:r>
          </a:p>
          <a:p>
            <a:pPr lvl="1" eaLnBrk="1" hangingPunct="1"/>
            <a:endParaRPr lang="en-US" sz="1800" dirty="0" smtClean="0"/>
          </a:p>
          <a:p>
            <a:pPr lvl="1" eaLnBrk="1" hangingPunct="1"/>
            <a:r>
              <a:rPr lang="en-US" sz="1800" dirty="0" smtClean="0"/>
              <a:t>Coarse Aggregate Grading Requirement:	</a:t>
            </a:r>
          </a:p>
          <a:p>
            <a:pPr lvl="1" eaLnBrk="1" hangingPunct="1"/>
            <a:endParaRPr lang="en-US" sz="1800" dirty="0" smtClean="0"/>
          </a:p>
        </p:txBody>
      </p:sp>
      <p:graphicFrame>
        <p:nvGraphicFramePr>
          <p:cNvPr id="88164" name="Group 100"/>
          <p:cNvGraphicFramePr>
            <a:graphicFrameLocks noGrp="1"/>
          </p:cNvGraphicFramePr>
          <p:nvPr>
            <p:ph sz="half" idx="2"/>
          </p:nvPr>
        </p:nvGraphicFramePr>
        <p:xfrm>
          <a:off x="1066800" y="4724400"/>
          <a:ext cx="6553200" cy="1584960"/>
        </p:xfrm>
        <a:graphic>
          <a:graphicData uri="http://schemas.openxmlformats.org/drawingml/2006/table">
            <a:tbl>
              <a:tblPr/>
              <a:tblGrid>
                <a:gridCol w="2184400"/>
                <a:gridCol w="2184400"/>
                <a:gridCol w="2184400"/>
              </a:tblGrid>
              <a:tr h="182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Sieve Size, mm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Mass,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Passing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57.5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6" descr="L4-SP-Prism.JPG"/>
          <p:cNvPicPr>
            <a:picLocks noChangeAspect="1"/>
          </p:cNvPicPr>
          <p:nvPr/>
        </p:nvPicPr>
        <p:blipFill>
          <a:blip r:embed="rId2" cstate="print"/>
          <a:srcRect/>
          <a:stretch>
            <a:fillRect/>
          </a:stretch>
        </p:blipFill>
        <p:spPr bwMode="auto">
          <a:xfrm>
            <a:off x="6248400" y="2895600"/>
            <a:ext cx="23368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anim calcmode="lin" valueType="num">
                                      <p:cBhvr additive="base">
                                        <p:cTn id="33"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8164"/>
                                        </p:tgtEl>
                                        <p:attrNameLst>
                                          <p:attrName>style.visibility</p:attrName>
                                        </p:attrNameLst>
                                      </p:cBhvr>
                                      <p:to>
                                        <p:strVal val="visible"/>
                                      </p:to>
                                    </p:set>
                                    <p:anim calcmode="lin" valueType="num">
                                      <p:cBhvr additive="base">
                                        <p:cTn id="39" dur="500" fill="hold"/>
                                        <p:tgtEl>
                                          <p:spTgt spid="88164"/>
                                        </p:tgtEl>
                                        <p:attrNameLst>
                                          <p:attrName>ppt_x</p:attrName>
                                        </p:attrNameLst>
                                      </p:cBhvr>
                                      <p:tavLst>
                                        <p:tav tm="0">
                                          <p:val>
                                            <p:strVal val="#ppt_x"/>
                                          </p:val>
                                        </p:tav>
                                        <p:tav tm="100000">
                                          <p:val>
                                            <p:strVal val="#ppt_x"/>
                                          </p:val>
                                        </p:tav>
                                      </p:tavLst>
                                    </p:anim>
                                    <p:anim calcmode="lin" valueType="num">
                                      <p:cBhvr additive="base">
                                        <p:cTn id="40" dur="500" fill="hold"/>
                                        <p:tgtEl>
                                          <p:spTgt spid="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(continued)</a:t>
            </a:r>
          </a:p>
        </p:txBody>
      </p:sp>
      <p:sp>
        <p:nvSpPr>
          <p:cNvPr id="25603" name="Rectangle 3"/>
          <p:cNvSpPr>
            <a:spLocks noGrp="1" noChangeArrowheads="1"/>
          </p:cNvSpPr>
          <p:nvPr>
            <p:ph type="body" sz="half" idx="1"/>
          </p:nvPr>
        </p:nvSpPr>
        <p:spPr>
          <a:xfrm>
            <a:off x="457200" y="1600200"/>
            <a:ext cx="8686800" cy="4648200"/>
          </a:xfrm>
        </p:spPr>
        <p:txBody>
          <a:bodyPr/>
          <a:lstStyle/>
          <a:p>
            <a:pPr eaLnBrk="1" hangingPunct="1"/>
            <a:r>
              <a:rPr lang="en-US" sz="2000" dirty="0" smtClean="0"/>
              <a:t>Test Procedure</a:t>
            </a:r>
          </a:p>
          <a:p>
            <a:pPr lvl="1" eaLnBrk="1" hangingPunct="1"/>
            <a:r>
              <a:rPr lang="en-US" sz="1800" dirty="0" smtClean="0"/>
              <a:t>Cement Content (same as C1293)	= 420 kg/m</a:t>
            </a:r>
            <a:r>
              <a:rPr lang="en-US" sz="1800" baseline="30000" dirty="0" smtClean="0"/>
              <a:t>3</a:t>
            </a:r>
            <a:endParaRPr lang="en-US" sz="1800" dirty="0" smtClean="0"/>
          </a:p>
          <a:p>
            <a:pPr lvl="1" eaLnBrk="1" hangingPunct="1"/>
            <a:r>
              <a:rPr lang="en-US" sz="1800" dirty="0" smtClean="0"/>
              <a:t>Cement Alkali Content 		= 0.9% ± 0.1% Na</a:t>
            </a:r>
            <a:r>
              <a:rPr lang="en-US" sz="1800" baseline="-25000" dirty="0" smtClean="0"/>
              <a:t>2</a:t>
            </a:r>
            <a:r>
              <a:rPr lang="en-US" sz="1800" dirty="0" smtClean="0"/>
              <a:t>O</a:t>
            </a:r>
            <a:r>
              <a:rPr lang="en-US" sz="1800" baseline="-25000" dirty="0" smtClean="0"/>
              <a:t>eq.</a:t>
            </a:r>
            <a:endParaRPr lang="en-US" sz="1800" dirty="0" smtClean="0"/>
          </a:p>
          <a:p>
            <a:pPr lvl="1" eaLnBrk="1" hangingPunct="1"/>
            <a:r>
              <a:rPr lang="en-US" sz="1800" dirty="0" smtClean="0"/>
              <a:t>Alkali Boost, (Total Alkali Content)	= 1.25% Na</a:t>
            </a:r>
            <a:r>
              <a:rPr lang="en-US" sz="1800" baseline="-25000" dirty="0" smtClean="0"/>
              <a:t>2</a:t>
            </a:r>
            <a:r>
              <a:rPr lang="en-US" sz="1800" dirty="0" smtClean="0"/>
              <a:t>O</a:t>
            </a:r>
            <a:r>
              <a:rPr lang="en-US" sz="1800" baseline="-25000" dirty="0" smtClean="0"/>
              <a:t>eq.</a:t>
            </a:r>
            <a:r>
              <a:rPr lang="en-US" sz="1800" dirty="0" smtClean="0"/>
              <a:t> by mass of cement</a:t>
            </a:r>
          </a:p>
          <a:p>
            <a:pPr lvl="1" eaLnBrk="1" hangingPunct="1"/>
            <a:r>
              <a:rPr lang="en-US" sz="1800" dirty="0" smtClean="0"/>
              <a:t>Water-to-cement ratio		= 0.45</a:t>
            </a:r>
          </a:p>
          <a:p>
            <a:pPr lvl="1" eaLnBrk="1" hangingPunct="1"/>
            <a:r>
              <a:rPr lang="en-US" sz="1800" dirty="0" smtClean="0"/>
              <a:t>Storage Environment		= 1N NaOH Solution</a:t>
            </a:r>
          </a:p>
          <a:p>
            <a:pPr lvl="1" eaLnBrk="1" hangingPunct="1"/>
            <a:r>
              <a:rPr lang="en-US" sz="1800" dirty="0" smtClean="0"/>
              <a:t>Storage Temperature		= 60⁰C</a:t>
            </a:r>
          </a:p>
          <a:p>
            <a:pPr lvl="1" eaLnBrk="1" hangingPunct="1"/>
            <a:r>
              <a:rPr lang="en-US" sz="1800" dirty="0" smtClean="0"/>
              <a:t>Initial Pass/Fail </a:t>
            </a:r>
            <a:r>
              <a:rPr lang="en-US" sz="1800" dirty="0"/>
              <a:t>Criteria		= Exp. limit of 0.04% at 56 days </a:t>
            </a:r>
            <a:r>
              <a:rPr lang="en-US" sz="1800" dirty="0" smtClean="0"/>
              <a:t>	</a:t>
            </a:r>
          </a:p>
          <a:p>
            <a:pPr lvl="1" eaLnBrk="1" hangingPunct="1">
              <a:buNone/>
            </a:pPr>
            <a:r>
              <a:rPr lang="en-US" sz="1800" dirty="0" smtClean="0"/>
              <a:t>	</a:t>
            </a:r>
            <a:endParaRPr lang="en-US" sz="1800" dirty="0"/>
          </a:p>
          <a:p>
            <a:pPr lvl="1" eaLnBrk="1" hangingPunct="1">
              <a:buFontTx/>
              <a:buNone/>
            </a:pPr>
            <a:endParaRPr lang="en-US" sz="1800" dirty="0" smtClean="0">
              <a:solidFill>
                <a:srgbClr val="0000FF"/>
              </a:solidFill>
            </a:endParaRPr>
          </a:p>
          <a:p>
            <a:pPr lvl="1" eaLnBrk="1" hangingPunct="1"/>
            <a:r>
              <a:rPr lang="en-US" sz="1800" dirty="0" smtClean="0"/>
              <a:t>Use non-reactive fine aggregate, when evaluating coarse aggregate</a:t>
            </a:r>
          </a:p>
          <a:p>
            <a:pPr lvl="1" eaLnBrk="1" hangingPunct="1"/>
            <a:r>
              <a:rPr lang="en-US" sz="1800" dirty="0" smtClean="0"/>
              <a:t>Use non-reactive coarse aggregate, when evaluating fine aggregate</a:t>
            </a:r>
          </a:p>
          <a:p>
            <a:pPr lvl="1" eaLnBrk="1" hangingPunct="1"/>
            <a:r>
              <a:rPr lang="en-US" sz="1800" dirty="0" smtClean="0"/>
              <a:t>Specimens are cured in 60⁰C water for 1 day after </a:t>
            </a:r>
            <a:r>
              <a:rPr lang="en-US" sz="1800" dirty="0" err="1" smtClean="0"/>
              <a:t>demolding</a:t>
            </a:r>
            <a:r>
              <a:rPr lang="en-US" sz="1800" dirty="0" smtClean="0"/>
              <a:t> </a:t>
            </a:r>
          </a:p>
          <a:p>
            <a:pPr lvl="1" eaLnBrk="1" hangingPunct="1">
              <a:buFontTx/>
              <a:buNone/>
            </a:pPr>
            <a:r>
              <a:rPr lang="en-US" sz="1800" dirty="0" smtClean="0"/>
              <a:t>	before the specimens are immersed in 1N NaOH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10" end="10"/>
                                            </p:txEl>
                                          </p:spTgt>
                                        </p:tgtEl>
                                        <p:attrNameLst>
                                          <p:attrName>style.visibility</p:attrName>
                                        </p:attrNameLst>
                                      </p:cBhvr>
                                      <p:to>
                                        <p:strVal val="visible"/>
                                      </p:to>
                                    </p:set>
                                    <p:anim calcmode="lin" valueType="num">
                                      <p:cBhvr additive="base">
                                        <p:cTn id="49"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603">
                                            <p:txEl>
                                              <p:pRg st="11" end="11"/>
                                            </p:txEl>
                                          </p:spTgt>
                                        </p:tgtEl>
                                        <p:attrNameLst>
                                          <p:attrName>style.visibility</p:attrName>
                                        </p:attrNameLst>
                                      </p:cBhvr>
                                      <p:to>
                                        <p:strVal val="visible"/>
                                      </p:to>
                                    </p:set>
                                    <p:anim calcmode="lin" valueType="num">
                                      <p:cBhvr additive="base">
                                        <p:cTn id="53"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560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603">
                                            <p:txEl>
                                              <p:pRg st="12" end="12"/>
                                            </p:txEl>
                                          </p:spTgt>
                                        </p:tgtEl>
                                        <p:attrNameLst>
                                          <p:attrName>style.visibility</p:attrName>
                                        </p:attrNameLst>
                                      </p:cBhvr>
                                      <p:to>
                                        <p:strVal val="visible"/>
                                      </p:to>
                                    </p:set>
                                    <p:anim calcmode="lin" valueType="num">
                                      <p:cBhvr additive="base">
                                        <p:cTn id="57" dur="5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60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603">
                                            <p:txEl>
                                              <p:pRg st="13" end="13"/>
                                            </p:txEl>
                                          </p:spTgt>
                                        </p:tgtEl>
                                        <p:attrNameLst>
                                          <p:attrName>style.visibility</p:attrName>
                                        </p:attrNameLst>
                                      </p:cBhvr>
                                      <p:to>
                                        <p:strVal val="visible"/>
                                      </p:to>
                                    </p:set>
                                    <p:anim calcmode="lin" valueType="num">
                                      <p:cBhvr additive="base">
                                        <p:cTn id="61" dur="500" fill="hold"/>
                                        <p:tgtEl>
                                          <p:spTgt spid="2560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60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295400"/>
          </a:xfrm>
        </p:spPr>
        <p:txBody>
          <a:bodyPr/>
          <a:lstStyle/>
          <a:p>
            <a:r>
              <a:rPr lang="en-US" sz="2700" dirty="0" smtClean="0"/>
              <a:t>Expansion </a:t>
            </a:r>
            <a:r>
              <a:rPr lang="en-US" sz="2700" dirty="0"/>
              <a:t>Data of Test Specimens Containing Selected Aggregates in Different Test </a:t>
            </a:r>
            <a:r>
              <a:rPr lang="en-US" sz="2700" dirty="0" smtClean="0"/>
              <a:t>Methods </a:t>
            </a:r>
            <a:br>
              <a:rPr lang="en-US" sz="2700" dirty="0" smtClean="0"/>
            </a:br>
            <a:r>
              <a:rPr lang="en-US" sz="2700" dirty="0" smtClean="0"/>
              <a:t>(Note: red:- reactive, green:- non-reactive)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4167158"/>
              </p:ext>
            </p:extLst>
          </p:nvPr>
        </p:nvGraphicFramePr>
        <p:xfrm>
          <a:off x="685800" y="1676400"/>
          <a:ext cx="8001000" cy="4241800"/>
        </p:xfrm>
        <a:graphic>
          <a:graphicData uri="http://schemas.openxmlformats.org/drawingml/2006/table">
            <a:tbl>
              <a:tblPr firstRow="1" firstCol="1" bandRow="1">
                <a:tableStyleId>{5C22544A-7EE6-4342-B048-85BDC9FD1C3A}</a:tableStyleId>
              </a:tblPr>
              <a:tblGrid>
                <a:gridCol w="2000250"/>
                <a:gridCol w="2000250"/>
                <a:gridCol w="2000250"/>
                <a:gridCol w="2000250"/>
              </a:tblGrid>
              <a:tr h="284480">
                <a:tc rowSpan="2">
                  <a:txBody>
                    <a:bodyPr/>
                    <a:lstStyle/>
                    <a:p>
                      <a:pPr marL="0" marR="0" algn="ctr">
                        <a:spcBef>
                          <a:spcPts val="0"/>
                        </a:spcBef>
                        <a:spcAft>
                          <a:spcPts val="0"/>
                        </a:spcAft>
                      </a:pPr>
                      <a:r>
                        <a:rPr lang="en-US" sz="1400" b="1" dirty="0">
                          <a:solidFill>
                            <a:srgbClr val="0000FF"/>
                          </a:solidFill>
                          <a:effectLst/>
                        </a:rPr>
                        <a:t>Aggregate Identity</a:t>
                      </a:r>
                      <a:endParaRPr lang="en-US" sz="1400" b="1" dirty="0">
                        <a:solidFill>
                          <a:srgbClr val="0000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spcBef>
                          <a:spcPts val="0"/>
                        </a:spcBef>
                        <a:spcAft>
                          <a:spcPts val="0"/>
                        </a:spcAft>
                      </a:pPr>
                      <a:r>
                        <a:rPr lang="en-US" sz="1400" b="1" dirty="0">
                          <a:solidFill>
                            <a:srgbClr val="0000FF"/>
                          </a:solidFill>
                          <a:effectLst/>
                        </a:rPr>
                        <a:t>% Expansion</a:t>
                      </a:r>
                      <a:endParaRPr lang="en-US" sz="1400" b="1" dirty="0">
                        <a:solidFill>
                          <a:srgbClr val="0000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568959">
                <a:tc vMerge="1">
                  <a:txBody>
                    <a:bodyPr/>
                    <a:lstStyle/>
                    <a:p>
                      <a:endParaRPr lang="en-US"/>
                    </a:p>
                  </a:txBody>
                  <a:tcPr/>
                </a:tc>
                <a:tc>
                  <a:txBody>
                    <a:bodyPr/>
                    <a:lstStyle/>
                    <a:p>
                      <a:pPr marL="0" marR="0" algn="ctr">
                        <a:spcBef>
                          <a:spcPts val="0"/>
                        </a:spcBef>
                        <a:spcAft>
                          <a:spcPts val="0"/>
                        </a:spcAft>
                      </a:pPr>
                      <a:r>
                        <a:rPr lang="en-US" sz="1400" b="1" dirty="0">
                          <a:effectLst/>
                        </a:rPr>
                        <a:t>MCPT, 56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1293, 365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1260, 14 days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L4-SP</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0.350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L11-SD</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0.109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0.220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L15-NM</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0.251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0.900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L19-NC</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0.192</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0.530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L23-BB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0.017</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0.032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0.042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L54-Galena-IL</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0.046</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0.050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0.235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9081">
                <a:tc>
                  <a:txBody>
                    <a:bodyPr/>
                    <a:lstStyle/>
                    <a:p>
                      <a:pPr marL="0" marR="0" algn="ctr">
                        <a:spcBef>
                          <a:spcPts val="0"/>
                        </a:spcBef>
                        <a:spcAft>
                          <a:spcPts val="0"/>
                        </a:spcAft>
                      </a:pPr>
                      <a:r>
                        <a:rPr lang="en-US" sz="1400" b="1" dirty="0">
                          <a:solidFill>
                            <a:srgbClr val="0066FF"/>
                          </a:solidFill>
                          <a:effectLst/>
                        </a:rPr>
                        <a:t>L32-QP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006600"/>
                          </a:solidFill>
                          <a:effectLst/>
                        </a:rPr>
                        <a:t>0.080*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L34-SLC</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0.039</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rgbClr val="0066FF"/>
                          </a:solidFill>
                          <a:effectLst/>
                        </a:rPr>
                        <a:t>L59-MSP</a:t>
                      </a:r>
                      <a:endParaRPr lang="en-US" sz="1400" b="1" dirty="0">
                        <a:solidFill>
                          <a:srgbClr val="0066FF"/>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0.023</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1400" b="1" dirty="0" smtClean="0">
                          <a:solidFill>
                            <a:srgbClr val="C00000"/>
                          </a:solidFill>
                          <a:effectLst/>
                        </a:rPr>
                        <a:t>0.100**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4480">
                <a:tc>
                  <a:txBody>
                    <a:bodyPr/>
                    <a:lstStyle/>
                    <a:p>
                      <a:pPr marL="0" marR="0" algn="ctr">
                        <a:spcBef>
                          <a:spcPts val="0"/>
                        </a:spcBef>
                        <a:spcAft>
                          <a:spcPts val="0"/>
                        </a:spcAft>
                      </a:pPr>
                      <a:r>
                        <a:rPr lang="en-US" sz="1400" b="1" dirty="0">
                          <a:solidFill>
                            <a:schemeClr val="accent6">
                              <a:lumMod val="75000"/>
                            </a:schemeClr>
                          </a:solidFill>
                          <a:effectLst/>
                        </a:rPr>
                        <a:t>L56-TX</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0.590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0.640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L35-GI</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4480">
                <a:tc>
                  <a:txBody>
                    <a:bodyPr/>
                    <a:lstStyle/>
                    <a:p>
                      <a:pPr marL="0" marR="0" algn="ctr">
                        <a:spcBef>
                          <a:spcPts val="0"/>
                        </a:spcBef>
                        <a:spcAft>
                          <a:spcPts val="0"/>
                        </a:spcAft>
                      </a:pPr>
                      <a:r>
                        <a:rPr lang="en-US" sz="1400" b="1" dirty="0">
                          <a:solidFill>
                            <a:schemeClr val="accent6">
                              <a:lumMod val="75000"/>
                            </a:schemeClr>
                          </a:solidFill>
                          <a:effectLst/>
                        </a:rPr>
                        <a:t>L36-SB</a:t>
                      </a:r>
                      <a:endParaRPr lang="en-US" sz="1400" b="1" dirty="0">
                        <a:solidFill>
                          <a:schemeClr val="accent6">
                            <a:lumMod val="75000"/>
                          </a:schemeClr>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0.115</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339152" y="4191000"/>
            <a:ext cx="4966648" cy="304800"/>
          </a:xfrm>
          <a:prstGeom prst="rect">
            <a:avLst/>
          </a:prstGeom>
          <a:solidFill>
            <a:schemeClr val="accent1">
              <a:alpha val="13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39152" y="4495800"/>
            <a:ext cx="4966648"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295400"/>
          </a:xfrm>
        </p:spPr>
        <p:txBody>
          <a:bodyPr/>
          <a:lstStyle/>
          <a:p>
            <a:r>
              <a:rPr lang="en-US" sz="3300" dirty="0"/>
              <a:t>Proposed criteria for characterizing aggregate reactivity in MCPT protocol</a:t>
            </a:r>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725791"/>
              </p:ext>
            </p:extLst>
          </p:nvPr>
        </p:nvGraphicFramePr>
        <p:xfrm>
          <a:off x="1066800" y="2057399"/>
          <a:ext cx="7467599" cy="3429003"/>
        </p:xfrm>
        <a:graphic>
          <a:graphicData uri="http://schemas.openxmlformats.org/drawingml/2006/table">
            <a:tbl>
              <a:tblPr firstRow="1" firstCol="1" bandRow="1">
                <a:tableStyleId>{5C22544A-7EE6-4342-B048-85BDC9FD1C3A}</a:tableStyleId>
              </a:tblPr>
              <a:tblGrid>
                <a:gridCol w="1870416"/>
                <a:gridCol w="2362630"/>
                <a:gridCol w="3234553"/>
              </a:tblGrid>
              <a:tr h="1142999">
                <a:tc>
                  <a:txBody>
                    <a:bodyPr/>
                    <a:lstStyle/>
                    <a:p>
                      <a:pPr marL="0" marR="0" algn="just">
                        <a:spcBef>
                          <a:spcPts val="0"/>
                        </a:spcBef>
                        <a:spcAft>
                          <a:spcPts val="0"/>
                        </a:spcAft>
                      </a:pPr>
                      <a:r>
                        <a:rPr lang="en-US" sz="2000" b="1" dirty="0">
                          <a:solidFill>
                            <a:srgbClr val="0070C0"/>
                          </a:solidFill>
                          <a:effectLst/>
                        </a:rPr>
                        <a:t>Degree of Reactivity</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 Expansion at 56 Days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70C0"/>
                          </a:solidFill>
                          <a:effectLst/>
                        </a:rPr>
                        <a:t>Rate of Expansion from 8 to 10 weeks</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Non-reactive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0.040 %</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&lt; 0.010% per two weeks</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Low</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0.035% – 0.060%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0.010% per two weeks</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Moderate</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0.060% – 0.120%</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1">
                <a:tc>
                  <a:txBody>
                    <a:bodyPr/>
                    <a:lstStyle/>
                    <a:p>
                      <a:pPr marL="0" marR="0" algn="just">
                        <a:spcBef>
                          <a:spcPts val="0"/>
                        </a:spcBef>
                        <a:spcAft>
                          <a:spcPts val="0"/>
                        </a:spcAft>
                      </a:pPr>
                      <a:r>
                        <a:rPr lang="en-US" sz="2000" b="1" dirty="0">
                          <a:solidFill>
                            <a:srgbClr val="0070C0"/>
                          </a:solidFill>
                          <a:effectLst/>
                        </a:rPr>
                        <a:t>High</a:t>
                      </a:r>
                      <a:endParaRPr lang="en-US" sz="1800" b="1" dirty="0">
                        <a:solidFill>
                          <a:srgbClr val="0070C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a:effectLst/>
                        </a:rPr>
                        <a:t>&gt; 0.120%</a:t>
                      </a:r>
                      <a:endParaRPr lang="en-US" sz="1800" b="1">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2000" b="1" dirty="0">
                          <a:effectLst/>
                        </a:rPr>
                        <a:t>N/A</a:t>
                      </a:r>
                      <a:endParaRPr lang="en-US" sz="18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895600" y="3200400"/>
            <a:ext cx="5638800" cy="533400"/>
          </a:xfrm>
          <a:prstGeom prst="rect">
            <a:avLst/>
          </a:prstGeom>
          <a:solidFill>
            <a:schemeClr val="accent1">
              <a:alpha val="10000"/>
            </a:schemeClr>
          </a:solidFill>
          <a:ln w="508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44036"/>
            <a:ext cx="5638800" cy="533400"/>
          </a:xfrm>
          <a:prstGeom prst="rect">
            <a:avLst/>
          </a:prstGeom>
          <a:solidFill>
            <a:schemeClr val="accent1">
              <a:alpha val="10000"/>
            </a:schemeClr>
          </a:solidFill>
          <a:ln w="50800"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299045"/>
            <a:ext cx="5638800" cy="533400"/>
          </a:xfrm>
          <a:prstGeom prst="rect">
            <a:avLst/>
          </a:prstGeom>
          <a:solidFill>
            <a:schemeClr val="accent1">
              <a:alpha val="10000"/>
            </a:schemeClr>
          </a:solidFill>
          <a:ln w="50800" cmpd="sng">
            <a:solidFill>
              <a:schemeClr val="accent4">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832445"/>
            <a:ext cx="5638800"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76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304800"/>
            <a:ext cx="8382000" cy="762000"/>
          </a:xfrm>
        </p:spPr>
        <p:txBody>
          <a:bodyPr/>
          <a:lstStyle/>
          <a:p>
            <a:r>
              <a:rPr lang="en-US" sz="3200" dirty="0" smtClean="0"/>
              <a:t>Comparison of MCPT-56 with CPT-365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78086"/>
              </p:ext>
            </p:extLst>
          </p:nvPr>
        </p:nvGraphicFramePr>
        <p:xfrm>
          <a:off x="990600" y="2133600"/>
          <a:ext cx="76962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a:grpSpLocks/>
          </p:cNvGrpSpPr>
          <p:nvPr/>
        </p:nvGrpSpPr>
        <p:grpSpPr bwMode="auto">
          <a:xfrm>
            <a:off x="2667000" y="2590800"/>
            <a:ext cx="2049462" cy="517525"/>
            <a:chOff x="1143000" y="914400"/>
            <a:chExt cx="2110332" cy="545184"/>
          </a:xfrm>
        </p:grpSpPr>
        <p:sp>
          <p:nvSpPr>
            <p:cNvPr id="6" name="Pentagon 5"/>
            <p:cNvSpPr/>
            <p:nvPr/>
          </p:nvSpPr>
          <p:spPr>
            <a:xfrm rot="10800000">
              <a:off x="1143000" y="914400"/>
              <a:ext cx="2110332" cy="54518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7" name="TextBox 1"/>
            <p:cNvSpPr txBox="1">
              <a:spLocks noChangeArrowheads="1"/>
            </p:cNvSpPr>
            <p:nvPr/>
          </p:nvSpPr>
          <p:spPr bwMode="auto">
            <a:xfrm>
              <a:off x="1447800" y="914400"/>
              <a:ext cx="1722485" cy="54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200" u="sng" dirty="0"/>
                <a:t>MCPT</a:t>
              </a:r>
              <a:endParaRPr lang="en-US" sz="1200" dirty="0"/>
            </a:p>
            <a:p>
              <a:pPr algn="ctr">
                <a:defRPr/>
              </a:pPr>
              <a:r>
                <a:rPr lang="en-US" sz="1200" dirty="0"/>
                <a:t>0.04% limit at 56 </a:t>
              </a:r>
              <a:r>
                <a:rPr lang="en-US" sz="1200" dirty="0" smtClean="0"/>
                <a:t>days</a:t>
              </a:r>
              <a:endParaRPr lang="en-US" sz="1200" dirty="0"/>
            </a:p>
          </p:txBody>
        </p:sp>
      </p:grpSp>
      <p:grpSp>
        <p:nvGrpSpPr>
          <p:cNvPr id="8" name="Group 7"/>
          <p:cNvGrpSpPr/>
          <p:nvPr/>
        </p:nvGrpSpPr>
        <p:grpSpPr>
          <a:xfrm>
            <a:off x="3149910" y="4311256"/>
            <a:ext cx="2971800" cy="777921"/>
            <a:chOff x="7317475" y="3892897"/>
            <a:chExt cx="2971800" cy="777921"/>
          </a:xfrm>
        </p:grpSpPr>
        <p:sp>
          <p:nvSpPr>
            <p:cNvPr id="2" name="TextBox 1"/>
            <p:cNvSpPr txBox="1"/>
            <p:nvPr/>
          </p:nvSpPr>
          <p:spPr>
            <a:xfrm>
              <a:off x="8003275" y="4051024"/>
              <a:ext cx="1600200" cy="461665"/>
            </a:xfrm>
            <a:prstGeom prst="rect">
              <a:avLst/>
            </a:prstGeom>
            <a:noFill/>
          </p:spPr>
          <p:txBody>
            <a:bodyPr wrap="square" rtlCol="0">
              <a:spAutoFit/>
            </a:bodyPr>
            <a:lstStyle/>
            <a:p>
              <a:pPr eaLnBrk="1" hangingPunct="1"/>
              <a:r>
                <a:rPr lang="en-US" sz="1200" b="1" u="sng" dirty="0">
                  <a:latin typeface="Arial Narrow" pitchFamily="34" charset="0"/>
                </a:rPr>
                <a:t>CPT</a:t>
              </a:r>
            </a:p>
            <a:p>
              <a:pPr eaLnBrk="1" hangingPunct="1"/>
              <a:r>
                <a:rPr lang="en-US" sz="1200" b="1" dirty="0">
                  <a:latin typeface="Arial Narrow" pitchFamily="34" charset="0"/>
                </a:rPr>
                <a:t>0.04% limit at 365 days</a:t>
              </a:r>
            </a:p>
          </p:txBody>
        </p:sp>
        <p:sp>
          <p:nvSpPr>
            <p:cNvPr id="3" name="Down Arrow 2"/>
            <p:cNvSpPr/>
            <p:nvPr/>
          </p:nvSpPr>
          <p:spPr>
            <a:xfrm>
              <a:off x="7317475" y="3892897"/>
              <a:ext cx="2971800" cy="777921"/>
            </a:xfrm>
            <a:prstGeom prst="downArrow">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3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smtClean="0"/>
              <a:t>Part </a:t>
            </a:r>
            <a:r>
              <a:rPr lang="en-US" sz="6000" smtClean="0"/>
              <a:t>3: </a:t>
            </a:r>
            <a:r>
              <a:rPr lang="en-US" sz="6000" dirty="0"/>
              <a:t>Evaluation of Effectiveness of SCMs for ASR Mitigation in the MCPT</a:t>
            </a:r>
          </a:p>
          <a:p>
            <a:pPr marL="0" indent="0" algn="ctr">
              <a:buNone/>
            </a:pPr>
            <a:endParaRPr lang="en-US" sz="6000" dirty="0"/>
          </a:p>
          <a:p>
            <a:endParaRPr lang="en-US" dirty="0"/>
          </a:p>
        </p:txBody>
      </p:sp>
    </p:spTree>
    <p:extLst>
      <p:ext uri="{BB962C8B-B14F-4D97-AF65-F5344CB8AC3E}">
        <p14:creationId xmlns:p14="http://schemas.microsoft.com/office/powerpoint/2010/main" val="17813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381000" y="-23884"/>
            <a:ext cx="8610600" cy="6400800"/>
          </a:xfrm>
          <a:prstGeom prst="rect">
            <a:avLst/>
          </a:prstGeom>
          <a:noFill/>
          <a:ln w="9525">
            <a:noFill/>
            <a:miter lim="800000"/>
            <a:headEnd/>
            <a:tailEnd/>
          </a:ln>
        </p:spPr>
      </p:pic>
      <p:sp>
        <p:nvSpPr>
          <p:cNvPr id="5" name="Rectangle 4"/>
          <p:cNvSpPr/>
          <p:nvPr/>
        </p:nvSpPr>
        <p:spPr>
          <a:xfrm rot="1187872">
            <a:off x="7258749" y="2943063"/>
            <a:ext cx="676310" cy="2269486"/>
          </a:xfrm>
          <a:prstGeom prst="rect">
            <a:avLst/>
          </a:prstGeom>
          <a:solidFill>
            <a:schemeClr val="accent1">
              <a:alpha val="13000"/>
            </a:schemeClr>
          </a:solidFill>
          <a:ln w="317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Supplementary Cementing Materials (</a:t>
            </a:r>
            <a:r>
              <a:rPr lang="en-US" b="1" dirty="0" smtClean="0"/>
              <a:t>SCMs)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0713"/>
            <a:ext cx="50673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567642"/>
            <a:ext cx="2967037" cy="267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793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Fly Ashes for </a:t>
            </a:r>
            <a:r>
              <a:rPr lang="en-US" sz="3300" b="1" dirty="0"/>
              <a:t>ASR Mitigation in the MCPT</a:t>
            </a:r>
            <a:endParaRPr lang="en-US" sz="3300" dirty="0"/>
          </a:p>
        </p:txBody>
      </p:sp>
      <p:sp>
        <p:nvSpPr>
          <p:cNvPr id="4" name="Content Placeholder 3"/>
          <p:cNvSpPr>
            <a:spLocks noGrp="1"/>
          </p:cNvSpPr>
          <p:nvPr>
            <p:ph sz="half" idx="2"/>
          </p:nvPr>
        </p:nvSpPr>
        <p:spPr>
          <a:xfrm>
            <a:off x="457200" y="1600200"/>
            <a:ext cx="8229600" cy="4525963"/>
          </a:xfrm>
        </p:spPr>
        <p:txBody>
          <a:bodyPr/>
          <a:lstStyle/>
          <a:p>
            <a:r>
              <a:rPr lang="en-US" sz="2200" dirty="0" smtClean="0"/>
              <a:t>Three </a:t>
            </a:r>
            <a:r>
              <a:rPr lang="en-US" sz="2200" dirty="0"/>
              <a:t>fly </a:t>
            </a:r>
            <a:r>
              <a:rPr lang="en-US" sz="2200" dirty="0" smtClean="0"/>
              <a:t>ashes</a:t>
            </a:r>
          </a:p>
          <a:p>
            <a:pPr marL="800100" lvl="1" indent="-342900">
              <a:buFont typeface="+mj-lt"/>
              <a:buAutoNum type="arabicPeriod"/>
            </a:pPr>
            <a:r>
              <a:rPr lang="en-US" sz="1800" b="1" dirty="0" smtClean="0"/>
              <a:t>Low-lime </a:t>
            </a:r>
            <a:r>
              <a:rPr lang="en-US" sz="1800" b="1" dirty="0"/>
              <a:t>fly </a:t>
            </a:r>
            <a:r>
              <a:rPr lang="en-US" sz="1800" b="1" dirty="0" smtClean="0"/>
              <a:t>ash </a:t>
            </a:r>
          </a:p>
          <a:p>
            <a:pPr marL="800100" lvl="1" indent="-342900">
              <a:buFont typeface="+mj-lt"/>
              <a:buAutoNum type="arabicPeriod"/>
            </a:pPr>
            <a:r>
              <a:rPr lang="en-US" sz="1800" b="1" dirty="0" smtClean="0"/>
              <a:t>intermediate-lime </a:t>
            </a:r>
            <a:r>
              <a:rPr lang="en-US" sz="1800" b="1" dirty="0"/>
              <a:t>fly </a:t>
            </a:r>
            <a:r>
              <a:rPr lang="en-US" sz="1800" b="1" dirty="0" smtClean="0"/>
              <a:t>ash,  and </a:t>
            </a:r>
          </a:p>
          <a:p>
            <a:pPr marL="800100" lvl="1" indent="-342900">
              <a:buFont typeface="+mj-lt"/>
              <a:buAutoNum type="arabicPeriod"/>
            </a:pPr>
            <a:r>
              <a:rPr lang="en-US" sz="1800" b="1" dirty="0" smtClean="0"/>
              <a:t>high-lime </a:t>
            </a:r>
            <a:r>
              <a:rPr lang="en-US" sz="1800" b="1" dirty="0"/>
              <a:t>fly ash </a:t>
            </a:r>
            <a:endParaRPr lang="en-US" sz="1800" b="1" dirty="0" smtClean="0"/>
          </a:p>
          <a:p>
            <a:endParaRPr lang="en-US" sz="2400" dirty="0" smtClean="0"/>
          </a:p>
          <a:p>
            <a:r>
              <a:rPr lang="en-US" sz="2400" dirty="0" smtClean="0"/>
              <a:t>All were </a:t>
            </a:r>
            <a:r>
              <a:rPr lang="en-US" sz="2400" dirty="0"/>
              <a:t>used at a dosage of 25% by mass replacement of cement </a:t>
            </a:r>
            <a:endParaRPr lang="en-US"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18478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0959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Effectiveness of low-lime, intermediate-lime and high-lime fly ashes in mitigating ASR in MCPT method using Spratt limestone as reactive aggregate</a:t>
            </a:r>
          </a:p>
        </p:txBody>
      </p:sp>
      <p:pic>
        <p:nvPicPr>
          <p:cNvPr id="1026" name="Chart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553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 name="AutoShape 3"/>
          <p:cNvCxnSpPr>
            <a:cxnSpLocks noChangeShapeType="1"/>
          </p:cNvCxnSpPr>
          <p:nvPr/>
        </p:nvCxnSpPr>
        <p:spPr bwMode="auto">
          <a:xfrm>
            <a:off x="2438400" y="4987556"/>
            <a:ext cx="3733800" cy="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028" name="AutoShape 4"/>
          <p:cNvCxnSpPr>
            <a:cxnSpLocks noChangeShapeType="1"/>
          </p:cNvCxnSpPr>
          <p:nvPr/>
        </p:nvCxnSpPr>
        <p:spPr bwMode="auto">
          <a:xfrm flipV="1">
            <a:off x="4889936" y="1905000"/>
            <a:ext cx="0" cy="38862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3179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half" idx="1"/>
          </p:nvPr>
        </p:nvSpPr>
        <p:spPr>
          <a:xfrm>
            <a:off x="457200" y="1600200"/>
            <a:ext cx="8382000" cy="4525963"/>
          </a:xfrm>
        </p:spPr>
        <p:txBody>
          <a:bodyPr/>
          <a:lstStyle/>
          <a:p>
            <a:pPr algn="just"/>
            <a:r>
              <a:rPr lang="en-US" sz="2900" dirty="0" smtClean="0"/>
              <a:t>Later nine </a:t>
            </a:r>
            <a:r>
              <a:rPr lang="en-US" sz="2900" dirty="0"/>
              <a:t>different fly ashes (3 high-lime -HL, 3 low-lime-LL and 3 intermediate-lime- IL fly ashes) at 25% cement replacement levels were investigated</a:t>
            </a:r>
          </a:p>
        </p:txBody>
      </p:sp>
    </p:spTree>
    <p:extLst>
      <p:ext uri="{BB962C8B-B14F-4D97-AF65-F5344CB8AC3E}">
        <p14:creationId xmlns:p14="http://schemas.microsoft.com/office/powerpoint/2010/main" val="42927081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Nine different fly ashes (3 high-lime, 3 low-lime and 3 intermediate-lime fly ashes) at 25% cement replacement </a:t>
            </a:r>
            <a:r>
              <a:rPr lang="en-US" sz="2900" dirty="0" smtClean="0"/>
              <a:t>levels</a:t>
            </a:r>
            <a:endParaRPr lang="en-US" sz="2900" dirty="0"/>
          </a:p>
        </p:txBody>
      </p:sp>
      <p:pic>
        <p:nvPicPr>
          <p:cNvPr id="1027" name="Picture 3" descr="C:\Users\786\Desktop\nine 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76375"/>
            <a:ext cx="84677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17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077200" cy="4525963"/>
          </a:xfrm>
        </p:spPr>
        <p:txBody>
          <a:bodyPr/>
          <a:lstStyle/>
          <a:p>
            <a:pPr algn="just"/>
            <a:r>
              <a:rPr lang="en-US" sz="2400" dirty="0"/>
              <a:t>Spratt limestone as reactive aggregate  </a:t>
            </a:r>
            <a:endParaRPr lang="en-US" sz="2400" baseline="-25000" dirty="0"/>
          </a:p>
          <a:p>
            <a:pPr algn="just"/>
            <a:endParaRPr lang="en-US" sz="2400" dirty="0" smtClean="0"/>
          </a:p>
          <a:p>
            <a:pPr marL="0" indent="0" algn="just">
              <a:buNone/>
            </a:pPr>
            <a:r>
              <a:rPr lang="en-US" sz="2400" dirty="0" smtClean="0"/>
              <a:t>Mass </a:t>
            </a:r>
            <a:r>
              <a:rPr lang="en-US" sz="2400" dirty="0"/>
              <a:t>replacement of cement</a:t>
            </a:r>
            <a:endParaRPr lang="en-US" sz="2400" dirty="0" smtClean="0"/>
          </a:p>
          <a:p>
            <a:pPr algn="just"/>
            <a:r>
              <a:rPr lang="en-US" sz="2400" dirty="0" smtClean="0"/>
              <a:t>Slag was used </a:t>
            </a:r>
            <a:r>
              <a:rPr lang="en-US" sz="2400" dirty="0"/>
              <a:t>at a dosage of </a:t>
            </a:r>
            <a:r>
              <a:rPr lang="en-US" sz="2400" dirty="0" smtClean="0"/>
              <a:t>40% </a:t>
            </a:r>
          </a:p>
          <a:p>
            <a:pPr algn="just"/>
            <a:r>
              <a:rPr lang="en-US" sz="2400" dirty="0" smtClean="0"/>
              <a:t>Metakaolin </a:t>
            </a:r>
            <a:r>
              <a:rPr lang="en-US" sz="2400" dirty="0"/>
              <a:t>was used at a dosage of </a:t>
            </a:r>
            <a:r>
              <a:rPr lang="en-US" sz="2400" dirty="0" smtClean="0"/>
              <a:t>10% </a:t>
            </a:r>
            <a:endParaRPr lang="en-US" sz="2400" dirty="0"/>
          </a:p>
          <a:p>
            <a:pPr algn="just"/>
            <a:r>
              <a:rPr lang="en-US" sz="2400" dirty="0" smtClean="0"/>
              <a:t>Silica Fume </a:t>
            </a:r>
            <a:r>
              <a:rPr lang="en-US" sz="2400" dirty="0"/>
              <a:t>was used at a dosage of 10% </a:t>
            </a:r>
          </a:p>
          <a:p>
            <a:pPr marL="0" indent="0" algn="just">
              <a:buNone/>
            </a:pPr>
            <a:endParaRPr lang="en-US" sz="2400" dirty="0" smtClean="0"/>
          </a:p>
          <a:p>
            <a:pPr marL="0" indent="0" algn="just">
              <a:buNone/>
            </a:pPr>
            <a:r>
              <a:rPr lang="en-US" sz="2400" dirty="0" smtClean="0"/>
              <a:t>Additionally LiNO</a:t>
            </a:r>
            <a:r>
              <a:rPr lang="en-US" sz="2400" baseline="-25000" dirty="0" smtClean="0"/>
              <a:t>3 </a:t>
            </a:r>
            <a:r>
              <a:rPr lang="en-US" sz="2400" dirty="0" smtClean="0"/>
              <a:t>was </a:t>
            </a:r>
            <a:r>
              <a:rPr lang="en-US" sz="2400" dirty="0"/>
              <a:t>used at a dosage of </a:t>
            </a:r>
            <a:r>
              <a:rPr lang="en-US" sz="2400" dirty="0" smtClean="0"/>
              <a:t>100% </a:t>
            </a:r>
          </a:p>
        </p:txBody>
      </p:sp>
      <p:sp>
        <p:nvSpPr>
          <p:cNvPr id="4" name="Title 1"/>
          <p:cNvSpPr>
            <a:spLocks noGrp="1"/>
          </p:cNvSpPr>
          <p:nvPr>
            <p:ph type="title"/>
          </p:nvPr>
        </p:nvSpPr>
        <p:spPr>
          <a:xfrm>
            <a:off x="457200" y="274638"/>
            <a:ext cx="8229600" cy="1143000"/>
          </a:xfrm>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t>
            </a:r>
            <a:r>
              <a:rPr lang="en-US" sz="2900" dirty="0" smtClean="0"/>
              <a:t>ASR</a:t>
            </a:r>
            <a:endParaRPr lang="en-US" sz="29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567" y="1497152"/>
            <a:ext cx="1448588" cy="11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567" y="29718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567" y="4595668"/>
            <a:ext cx="1552433" cy="132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75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ASR in MCPT method using Spratt limestone as reactive aggregate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904999"/>
            <a:ext cx="86106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AutoShape 3"/>
          <p:cNvCxnSpPr>
            <a:cxnSpLocks noChangeShapeType="1"/>
          </p:cNvCxnSpPr>
          <p:nvPr/>
        </p:nvCxnSpPr>
        <p:spPr bwMode="auto">
          <a:xfrm flipV="1">
            <a:off x="6248400" y="2438400"/>
            <a:ext cx="0" cy="31242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97225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t>Part 3: </a:t>
            </a:r>
            <a:r>
              <a:rPr lang="en-US" sz="5500" dirty="0"/>
              <a:t>Effect of Prolonged Curing of Test Specimens on the Performance of Fly Ashes in MCPT Test Method</a:t>
            </a:r>
          </a:p>
          <a:p>
            <a:endParaRPr lang="en-US" dirty="0"/>
          </a:p>
        </p:txBody>
      </p:sp>
    </p:spTree>
    <p:extLst>
      <p:ext uri="{BB962C8B-B14F-4D97-AF65-F5344CB8AC3E}">
        <p14:creationId xmlns:p14="http://schemas.microsoft.com/office/powerpoint/2010/main" val="27455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900" b="1" dirty="0"/>
              <a:t>Effect of Prolonged Curing of Test Specimens on the Performance of Fly Ashes in MCPT Test </a:t>
            </a:r>
            <a:r>
              <a:rPr lang="en-US" sz="2900" b="1" dirty="0" smtClean="0"/>
              <a:t>Method</a:t>
            </a:r>
            <a:endParaRPr lang="en-US" sz="2900" dirty="0"/>
          </a:p>
        </p:txBody>
      </p:sp>
      <p:sp>
        <p:nvSpPr>
          <p:cNvPr id="3" name="Text Placeholder 2"/>
          <p:cNvSpPr>
            <a:spLocks noGrp="1"/>
          </p:cNvSpPr>
          <p:nvPr>
            <p:ph type="body" sz="half" idx="1"/>
          </p:nvPr>
        </p:nvSpPr>
        <p:spPr>
          <a:xfrm>
            <a:off x="457200" y="1600200"/>
            <a:ext cx="8153400" cy="4525963"/>
          </a:xfrm>
        </p:spPr>
        <p:txBody>
          <a:bodyPr/>
          <a:lstStyle/>
          <a:p>
            <a:r>
              <a:rPr lang="en-US" sz="2400" dirty="0" smtClean="0"/>
              <a:t>MCPT </a:t>
            </a:r>
            <a:r>
              <a:rPr lang="en-US" sz="2400" dirty="0"/>
              <a:t>test specimens </a:t>
            </a:r>
            <a:r>
              <a:rPr lang="en-US" sz="2400" dirty="0" smtClean="0"/>
              <a:t>cured </a:t>
            </a:r>
            <a:r>
              <a:rPr lang="en-US" sz="2400" dirty="0"/>
              <a:t>for varying lengths of time </a:t>
            </a:r>
            <a:r>
              <a:rPr lang="en-US" sz="2400" dirty="0" smtClean="0"/>
              <a:t>Days:</a:t>
            </a:r>
          </a:p>
          <a:p>
            <a:pPr marL="0" indent="0">
              <a:buNone/>
            </a:pPr>
            <a:r>
              <a:rPr lang="en-US" sz="2400" dirty="0" smtClean="0"/>
              <a:t>	</a:t>
            </a:r>
            <a:r>
              <a:rPr lang="en-US" sz="2400" i="1" dirty="0" smtClean="0"/>
              <a:t>1 </a:t>
            </a:r>
            <a:r>
              <a:rPr lang="en-US" sz="2400" i="1" dirty="0"/>
              <a:t>day, 7 days, 14 days and 28 days </a:t>
            </a:r>
            <a:r>
              <a:rPr lang="en-US" sz="2400" dirty="0"/>
              <a:t>;</a:t>
            </a:r>
            <a:r>
              <a:rPr lang="en-US" sz="2400" dirty="0" smtClean="0"/>
              <a:t> before </a:t>
            </a:r>
            <a:r>
              <a:rPr lang="en-US" sz="2400" dirty="0"/>
              <a:t>they </a:t>
            </a:r>
            <a:r>
              <a:rPr lang="en-US" sz="2400" dirty="0" smtClean="0"/>
              <a:t>	were </a:t>
            </a:r>
            <a:r>
              <a:rPr lang="en-US" sz="2400" dirty="0"/>
              <a:t>exposed to 1N NaOH </a:t>
            </a:r>
            <a:r>
              <a:rPr lang="en-US" sz="2400" dirty="0" smtClean="0"/>
              <a:t>solution</a:t>
            </a:r>
          </a:p>
          <a:p>
            <a:pPr marL="0" indent="0">
              <a:buNone/>
            </a:pPr>
            <a:endParaRPr lang="en-US" sz="2400" dirty="0" smtClean="0"/>
          </a:p>
          <a:p>
            <a:r>
              <a:rPr lang="en-US" sz="2400" dirty="0"/>
              <a:t>Three fly ashes of significantly different chemical composition </a:t>
            </a:r>
            <a:r>
              <a:rPr lang="en-US" sz="2400" dirty="0" smtClean="0"/>
              <a:t>(Low-lime fly ash, intermediate-lime fly ash and high-lime fly ash) were </a:t>
            </a:r>
            <a:r>
              <a:rPr lang="en-US" sz="2400" dirty="0"/>
              <a:t>selected. </a:t>
            </a:r>
          </a:p>
          <a:p>
            <a:endParaRPr lang="en-US" sz="2400" dirty="0"/>
          </a:p>
          <a:p>
            <a:endParaRPr lang="en-US" sz="2400" dirty="0"/>
          </a:p>
        </p:txBody>
      </p:sp>
    </p:spTree>
    <p:extLst>
      <p:ext uri="{BB962C8B-B14F-4D97-AF65-F5344CB8AC3E}">
        <p14:creationId xmlns:p14="http://schemas.microsoft.com/office/powerpoint/2010/main" val="33583373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z="2900" dirty="0" smtClean="0"/>
              <a:t>Low Lime-Class F </a:t>
            </a:r>
            <a:r>
              <a:rPr lang="en-US" sz="2900" dirty="0"/>
              <a:t>fly </a:t>
            </a:r>
            <a:r>
              <a:rPr lang="en-US" sz="2900" dirty="0" smtClean="0"/>
              <a:t>ash </a:t>
            </a:r>
            <a:r>
              <a:rPr lang="en-US" sz="2900" dirty="0"/>
              <a:t>at 25% cement </a:t>
            </a:r>
            <a:r>
              <a:rPr lang="en-US" sz="2900" dirty="0" smtClean="0"/>
              <a:t>replacement</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590674"/>
            <a:ext cx="7392207" cy="473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25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44562"/>
          </a:xfrm>
        </p:spPr>
        <p:txBody>
          <a:bodyPr/>
          <a:lstStyle/>
          <a:p>
            <a:r>
              <a:rPr lang="en-US" sz="3300" dirty="0" smtClean="0"/>
              <a:t>Alkali-Silica Reaction Distresses in the field</a:t>
            </a:r>
          </a:p>
        </p:txBody>
      </p:sp>
      <p:pic>
        <p:nvPicPr>
          <p:cNvPr id="20483" name="Picture 4"/>
          <p:cNvPicPr>
            <a:picLocks noGrp="1" noChangeAspect="1" noChangeArrowheads="1"/>
          </p:cNvPicPr>
          <p:nvPr>
            <p:ph idx="1"/>
          </p:nvPr>
        </p:nvPicPr>
        <p:blipFill>
          <a:blip r:embed="rId3"/>
          <a:srcRect/>
          <a:stretch>
            <a:fillRect/>
          </a:stretch>
        </p:blipFill>
        <p:spPr>
          <a:xfrm>
            <a:off x="457200" y="1447800"/>
            <a:ext cx="3170238" cy="2376488"/>
          </a:xfrm>
        </p:spPr>
      </p:pic>
      <p:pic>
        <p:nvPicPr>
          <p:cNvPr id="20484" name="Picture 2"/>
          <p:cNvPicPr>
            <a:picLocks noChangeAspect="1" noChangeArrowheads="1"/>
          </p:cNvPicPr>
          <p:nvPr/>
        </p:nvPicPr>
        <p:blipFill>
          <a:blip r:embed="rId4"/>
          <a:srcRect/>
          <a:stretch>
            <a:fillRect/>
          </a:stretch>
        </p:blipFill>
        <p:spPr bwMode="auto">
          <a:xfrm>
            <a:off x="457200" y="3962400"/>
            <a:ext cx="3200400" cy="2400300"/>
          </a:xfrm>
          <a:prstGeom prst="rect">
            <a:avLst/>
          </a:prstGeom>
          <a:noFill/>
          <a:ln w="9525">
            <a:noFill/>
            <a:miter lim="800000"/>
            <a:headEnd/>
            <a:tailEnd/>
          </a:ln>
        </p:spPr>
      </p:pic>
      <p:pic>
        <p:nvPicPr>
          <p:cNvPr id="20485" name="Picture 3"/>
          <p:cNvPicPr>
            <a:picLocks noChangeAspect="1" noChangeArrowheads="1"/>
          </p:cNvPicPr>
          <p:nvPr/>
        </p:nvPicPr>
        <p:blipFill>
          <a:blip r:embed="rId5"/>
          <a:srcRect/>
          <a:stretch>
            <a:fillRect/>
          </a:stretch>
        </p:blipFill>
        <p:spPr bwMode="auto">
          <a:xfrm>
            <a:off x="5257800" y="1447800"/>
            <a:ext cx="3430588" cy="2387600"/>
          </a:xfrm>
          <a:prstGeom prst="rect">
            <a:avLst/>
          </a:prstGeom>
          <a:noFill/>
          <a:ln w="9525">
            <a:noFill/>
            <a:miter lim="800000"/>
            <a:headEnd/>
            <a:tailEnd/>
          </a:ln>
        </p:spPr>
      </p:pic>
      <p:pic>
        <p:nvPicPr>
          <p:cNvPr id="20486" name="Picture 2"/>
          <p:cNvPicPr>
            <a:picLocks noChangeAspect="1" noChangeArrowheads="1"/>
          </p:cNvPicPr>
          <p:nvPr/>
        </p:nvPicPr>
        <p:blipFill>
          <a:blip r:embed="rId6"/>
          <a:srcRect/>
          <a:stretch>
            <a:fillRect/>
          </a:stretch>
        </p:blipFill>
        <p:spPr bwMode="auto">
          <a:xfrm>
            <a:off x="5257800" y="3886200"/>
            <a:ext cx="3429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p:spPr>
        <p:txBody>
          <a:bodyPr/>
          <a:lstStyle/>
          <a:p>
            <a:r>
              <a:rPr lang="en-US" sz="2600" dirty="0" smtClean="0"/>
              <a:t>Intermediate Lime </a:t>
            </a:r>
            <a:r>
              <a:rPr lang="en-US" sz="2600" dirty="0"/>
              <a:t>fly ash </a:t>
            </a:r>
            <a:r>
              <a:rPr lang="en-US" sz="2600" dirty="0" smtClean="0"/>
              <a:t>at </a:t>
            </a:r>
            <a:r>
              <a:rPr lang="en-US" sz="2600" dirty="0"/>
              <a:t>25% cement </a:t>
            </a:r>
            <a:r>
              <a:rPr lang="en-US" sz="2600" dirty="0" smtClean="0"/>
              <a:t>replacement</a:t>
            </a:r>
            <a:endParaRPr lang="en-US" sz="26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2574"/>
            <a:ext cx="7812072" cy="477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0159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High Lime-Class </a:t>
            </a:r>
            <a:r>
              <a:rPr lang="en-US" sz="2900" dirty="0"/>
              <a:t>C fly </a:t>
            </a:r>
            <a:r>
              <a:rPr lang="en-US" sz="2900" dirty="0" smtClean="0"/>
              <a:t>ash </a:t>
            </a:r>
            <a:r>
              <a:rPr lang="en-US" sz="2900" dirty="0"/>
              <a:t>at 25% cement </a:t>
            </a:r>
            <a:r>
              <a:rPr lang="en-US" sz="2900" dirty="0" smtClean="0"/>
              <a:t>replacement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9749"/>
            <a:ext cx="7467600" cy="484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597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Conclusions</a:t>
            </a:r>
          </a:p>
        </p:txBody>
      </p:sp>
      <p:sp>
        <p:nvSpPr>
          <p:cNvPr id="36867" name="Content Placeholder 2"/>
          <p:cNvSpPr>
            <a:spLocks noGrp="1"/>
          </p:cNvSpPr>
          <p:nvPr>
            <p:ph idx="1"/>
          </p:nvPr>
        </p:nvSpPr>
        <p:spPr/>
        <p:txBody>
          <a:bodyPr/>
          <a:lstStyle/>
          <a:p>
            <a:r>
              <a:rPr lang="en-US" sz="2400" dirty="0"/>
              <a:t>The findings from the extended initial curing of test specimens in MCPT showed that there is no added benefit in increasing the duration of initial curing in assessing the effectiveness of ASR mitigation measures such as supplementary cementitious materials.  </a:t>
            </a:r>
            <a:endParaRPr lang="en-US" sz="2400" dirty="0" smtClean="0"/>
          </a:p>
          <a:p>
            <a:endParaRPr lang="en-US" sz="2400" dirty="0" smtClean="0"/>
          </a:p>
          <a:p>
            <a:r>
              <a:rPr lang="en-US" sz="2400" dirty="0" smtClean="0"/>
              <a:t>Based </a:t>
            </a:r>
            <a:r>
              <a:rPr lang="en-US" sz="2400" dirty="0"/>
              <a:t>on the results, MCPT appears to be a viable test method that can potentially replace both </a:t>
            </a:r>
            <a:r>
              <a:rPr lang="en-US" sz="2400" dirty="0" smtClean="0"/>
              <a:t>AMBT (ASTM C 1260) </a:t>
            </a:r>
            <a:r>
              <a:rPr lang="en-US" sz="2400" dirty="0"/>
              <a:t>and </a:t>
            </a:r>
            <a:r>
              <a:rPr lang="en-US" sz="2400" dirty="0" smtClean="0"/>
              <a:t>CPT (ASTM C 1293) </a:t>
            </a:r>
            <a:r>
              <a:rPr lang="en-US" sz="2400" dirty="0"/>
              <a:t>for routine ASR-related testing.  </a:t>
            </a:r>
          </a:p>
          <a:p>
            <a:endParaRPr lang="en-US"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417638"/>
          </a:xfrm>
        </p:spPr>
        <p:txBody>
          <a:bodyPr/>
          <a:lstStyle/>
          <a:p>
            <a:r>
              <a:rPr lang="en-US" sz="4000" dirty="0" smtClean="0"/>
              <a:t>Future Steps</a:t>
            </a:r>
            <a:endParaRPr lang="en-US" dirty="0" smtClean="0"/>
          </a:p>
        </p:txBody>
      </p:sp>
      <p:sp>
        <p:nvSpPr>
          <p:cNvPr id="38915" name="Content Placeholder 2"/>
          <p:cNvSpPr>
            <a:spLocks noGrp="1"/>
          </p:cNvSpPr>
          <p:nvPr>
            <p:ph idx="1"/>
          </p:nvPr>
        </p:nvSpPr>
        <p:spPr/>
        <p:txBody>
          <a:bodyPr/>
          <a:lstStyle/>
          <a:p>
            <a:pPr marL="0" indent="0">
              <a:buNone/>
            </a:pPr>
            <a:endParaRPr lang="en-US" sz="2800" dirty="0" smtClean="0"/>
          </a:p>
          <a:p>
            <a:r>
              <a:rPr lang="en-US" sz="2800" dirty="0" smtClean="0"/>
              <a:t>Develop a protocol for evaluation of Job Mixtures for </a:t>
            </a:r>
            <a:r>
              <a:rPr lang="en-US" sz="2800" smtClean="0"/>
              <a:t>Potential ASR</a:t>
            </a:r>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685800" y="1828800"/>
            <a:ext cx="7772400" cy="1470025"/>
          </a:xfrm>
        </p:spPr>
        <p:txBody>
          <a:bodyPr/>
          <a:lstStyle/>
          <a:p>
            <a:pPr eaLnBrk="1" hangingPunct="1"/>
            <a:r>
              <a:rPr lang="en-US" sz="6000" b="1" dirty="0" smtClean="0"/>
              <a:t>Questions?</a:t>
            </a:r>
          </a:p>
        </p:txBody>
      </p:sp>
      <p:sp>
        <p:nvSpPr>
          <p:cNvPr id="4" name="Subtitle 3"/>
          <p:cNvSpPr>
            <a:spLocks noGrp="1"/>
          </p:cNvSpPr>
          <p:nvPr>
            <p:ph type="subTitle" idx="1"/>
          </p:nvPr>
        </p:nvSpPr>
        <p:spPr/>
        <p:txBody>
          <a:bodyPr/>
          <a:lstStyle/>
          <a:p>
            <a:pPr>
              <a:defRPr/>
            </a:pPr>
            <a:r>
              <a:rPr lang="en-US" b="1" dirty="0" smtClean="0">
                <a:solidFill>
                  <a:schemeClr val="tx1">
                    <a:lumMod val="95000"/>
                    <a:lumOff val="5000"/>
                  </a:schemeClr>
                </a:solidFill>
                <a:hlinkClick r:id="rId2"/>
              </a:rPr>
              <a:t>elatife@clemson.edu</a:t>
            </a:r>
            <a:endParaRPr lang="en-US" b="1" dirty="0" smtClean="0">
              <a:solidFill>
                <a:schemeClr val="tx1">
                  <a:lumMod val="95000"/>
                  <a:lumOff val="5000"/>
                </a:schemeClr>
              </a:solidFill>
            </a:endParaRP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Field symptoms of ASR in concrete structures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8962" y="1600200"/>
            <a:ext cx="3866076" cy="4525963"/>
          </a:xfrm>
          <a:noFill/>
        </p:spPr>
      </p:pic>
    </p:spTree>
    <p:extLst>
      <p:ext uri="{BB962C8B-B14F-4D97-AF65-F5344CB8AC3E}">
        <p14:creationId xmlns:p14="http://schemas.microsoft.com/office/powerpoint/2010/main" val="79866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More ASR Distress</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5" descr="C:\My Documents\research\pictures\ASR brid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29718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My Documents\research\pictures\ASR brid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1432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My Documents\research\pictures\ASR pavem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038600"/>
            <a:ext cx="2971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My Documents\research\pictures\gel protru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408305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464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1_Regular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egular Slide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ASR</Template>
  <TotalTime>6387</TotalTime>
  <Words>2244</Words>
  <Application>Microsoft Office PowerPoint</Application>
  <PresentationFormat>On-screen Show (4:3)</PresentationFormat>
  <Paragraphs>435</Paragraphs>
  <Slides>74</Slides>
  <Notes>3</Notes>
  <HiddenSlides>0</HiddenSlides>
  <MMClips>1</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Custom Design</vt:lpstr>
      <vt:lpstr>1_Custom Design</vt:lpstr>
      <vt:lpstr>Flow</vt:lpstr>
      <vt:lpstr>  Evaluating the ASR Potential of Aggregates and Effectiveness of ASR Mitigation Measures in Miniature Concrete Prism Test </vt:lpstr>
      <vt:lpstr>Acknowledgement</vt:lpstr>
      <vt:lpstr>Presentation Outline</vt:lpstr>
      <vt:lpstr>Beginning of ASR Research</vt:lpstr>
      <vt:lpstr>PowerPoint Presentation</vt:lpstr>
      <vt:lpstr>PowerPoint Presentation</vt:lpstr>
      <vt:lpstr>Alkali-Silica Reaction Distresses in the field</vt:lpstr>
      <vt:lpstr>Field symptoms of ASR in concrete structures </vt:lpstr>
      <vt:lpstr>More ASR Distress</vt:lpstr>
      <vt:lpstr>Some Case Histories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ASR</vt:lpstr>
      <vt:lpstr>ASR</vt:lpstr>
      <vt:lpstr>Chemistry of Alkali Silica Reaction</vt:lpstr>
      <vt:lpstr>ASTM specification </vt:lpstr>
      <vt:lpstr>Other sources of alkali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SILICA MINERALS IN ORDER OF DECREASING REACTIVITY</vt:lpstr>
      <vt:lpstr>ROCKS IN ORDER OF DECREASING REACTIVITY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MCPT</vt:lpstr>
      <vt:lpstr>Variables</vt:lpstr>
      <vt:lpstr>Aggregates used in the Variables</vt:lpstr>
      <vt:lpstr>PowerPoint Presentation</vt:lpstr>
      <vt:lpstr>Effect of Storage Condition on Expansion in MCPT</vt:lpstr>
      <vt:lpstr>Soak Solution Alkalinity  (0.5N, 1.0N, and 1.5N NaOH solutions)</vt:lpstr>
      <vt:lpstr>PowerPoint Presentation</vt:lpstr>
      <vt:lpstr>Effect of Sample Shape on Expansion in MCPT Spratt Limestone</vt:lpstr>
      <vt:lpstr>Effect of Temperature on Expansion in MCPT Spratt Limestone</vt:lpstr>
      <vt:lpstr>MCPT Method Parameters</vt:lpstr>
      <vt:lpstr>MCPT Method (continued)</vt:lpstr>
      <vt:lpstr>Expansion Data of Test Specimens Containing Selected Aggregates in Different Test Methods  (Note: red:- reactive, green:- non-reactive)</vt:lpstr>
      <vt:lpstr>Proposed criteria for characterizing aggregate reactivity in MCPT protocol</vt:lpstr>
      <vt:lpstr>Comparison of MCPT-56 with CPT-365</vt:lpstr>
      <vt:lpstr>PowerPoint Presentation</vt:lpstr>
      <vt:lpstr>Supplementary Cementing Materials (SCMs)</vt:lpstr>
      <vt:lpstr>Fly Ashes for ASR Mitigation in the MCPT</vt:lpstr>
      <vt:lpstr>Effectiveness of low-lime, intermediate-lime and high-lime fly ashes in mitigating ASR in MCPT method using Spratt limestone as reactive aggregate</vt:lpstr>
      <vt:lpstr>PowerPoint Presentation</vt:lpstr>
      <vt:lpstr>Nine different fly ashes (3 high-lime, 3 low-lime and 3 intermediate-lime fly ashes) at 25% cement replacement levels</vt:lpstr>
      <vt:lpstr>Effectiveness of Slag, Meta-kaolin, Silica fume and LiNO3 in mitigating ASR</vt:lpstr>
      <vt:lpstr>Effectiveness of Slag, Meta-kaolin, Silica fume and LiNO3 in mitigating ASR in MCPT method using Spratt limestone as reactive aggregate</vt:lpstr>
      <vt:lpstr>PowerPoint Presentation</vt:lpstr>
      <vt:lpstr>Effect of Prolonged Curing of Test Specimens on the Performance of Fly Ashes in MCPT Test Method</vt:lpstr>
      <vt:lpstr>Low Lime-Class F fly ash at 25% cement replacement</vt:lpstr>
      <vt:lpstr>Intermediate Lime fly ash at 25% cement replacement</vt:lpstr>
      <vt:lpstr>High Lime-Class C fly ash at 25% cement replacement</vt:lpstr>
      <vt:lpstr>Conclusions</vt:lpstr>
      <vt:lpstr>Future Steps</vt:lpstr>
      <vt:lpstr>Questions?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2 – RAPID TEST METHODS FOR ASSESSING ASR IN THE LABORATORY</dc:title>
  <dc:creator>Prasad Rangaraju</dc:creator>
  <cp:lastModifiedBy>786</cp:lastModifiedBy>
  <cp:revision>381</cp:revision>
  <dcterms:created xsi:type="dcterms:W3CDTF">2008-09-12T12:42:46Z</dcterms:created>
  <dcterms:modified xsi:type="dcterms:W3CDTF">2012-03-20T13:13:18Z</dcterms:modified>
</cp:coreProperties>
</file>