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4220" r:id="rId3"/>
  </p:sldMasterIdLst>
  <p:notesMasterIdLst>
    <p:notesMasterId r:id="rId29"/>
  </p:notesMasterIdLst>
  <p:handoutMasterIdLst>
    <p:handoutMasterId r:id="rId30"/>
  </p:handoutMasterIdLst>
  <p:sldIdLst>
    <p:sldId id="256" r:id="rId4"/>
    <p:sldId id="515" r:id="rId5"/>
    <p:sldId id="443" r:id="rId6"/>
    <p:sldId id="531" r:id="rId7"/>
    <p:sldId id="532" r:id="rId8"/>
    <p:sldId id="518" r:id="rId9"/>
    <p:sldId id="508" r:id="rId10"/>
    <p:sldId id="507" r:id="rId11"/>
    <p:sldId id="521" r:id="rId12"/>
    <p:sldId id="520" r:id="rId13"/>
    <p:sldId id="533" r:id="rId14"/>
    <p:sldId id="519" r:id="rId15"/>
    <p:sldId id="522" r:id="rId16"/>
    <p:sldId id="525" r:id="rId17"/>
    <p:sldId id="526" r:id="rId18"/>
    <p:sldId id="523" r:id="rId19"/>
    <p:sldId id="524" r:id="rId20"/>
    <p:sldId id="534" r:id="rId21"/>
    <p:sldId id="527" r:id="rId22"/>
    <p:sldId id="528" r:id="rId23"/>
    <p:sldId id="529" r:id="rId24"/>
    <p:sldId id="530" r:id="rId25"/>
    <p:sldId id="509" r:id="rId26"/>
    <p:sldId id="505" r:id="rId27"/>
    <p:sldId id="335"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sad Rangaraju" initials="P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734C"/>
    <a:srgbClr val="006600"/>
    <a:srgbClr val="00003E"/>
    <a:srgbClr val="A6850A"/>
    <a:srgbClr val="FF5229"/>
    <a:srgbClr val="FF0000"/>
    <a:srgbClr val="B2B2B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84" autoAdjust="0"/>
  </p:normalViewPr>
  <p:slideViewPr>
    <p:cSldViewPr>
      <p:cViewPr>
        <p:scale>
          <a:sx n="70" d="100"/>
          <a:sy n="70" d="100"/>
        </p:scale>
        <p:origin x="-133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
    </p:cViewPr>
  </p:sorterViewPr>
  <p:notesViewPr>
    <p:cSldViewPr>
      <p:cViewPr varScale="1">
        <p:scale>
          <a:sx n="54" d="100"/>
          <a:sy n="54" d="100"/>
        </p:scale>
        <p:origin x="-283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r>
              <a:rPr lang="en-US"/>
              <a:t>FHWA BAA Objective 2 Studies - Latifee, Math, Wingard and Rangaraju</a:t>
            </a:r>
          </a:p>
        </p:txBody>
      </p:sp>
      <p:sp>
        <p:nvSpPr>
          <p:cNvPr id="1034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034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r>
              <a:rPr lang="en-US"/>
              <a:t>ASR TWG Meeting, Albuquerque, NM - December 15-16, 2009</a:t>
            </a:r>
          </a:p>
        </p:txBody>
      </p:sp>
      <p:sp>
        <p:nvSpPr>
          <p:cNvPr id="1034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4F8A24E6-21FB-4E61-BC6E-BDCD2D42FD36}" type="slidenum">
              <a:rPr lang="en-US"/>
              <a:pPr>
                <a:defRPr/>
              </a:pPr>
              <a:t>‹#›</a:t>
            </a:fld>
            <a:endParaRPr lang="en-US"/>
          </a:p>
        </p:txBody>
      </p:sp>
    </p:spTree>
    <p:extLst>
      <p:ext uri="{BB962C8B-B14F-4D97-AF65-F5344CB8AC3E}">
        <p14:creationId xmlns:p14="http://schemas.microsoft.com/office/powerpoint/2010/main" val="1708019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 name="Notes Placeholder 1"/>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F91E38F1-1AF1-4644-940F-3C0A10DBB95C}" type="datetimeFigureOut">
              <a:rPr lang="en-US" smtClean="0"/>
              <a:t>10/10/2011</a:t>
            </a:fld>
            <a:endParaRPr lang="en-US"/>
          </a:p>
        </p:txBody>
      </p:sp>
      <p:sp>
        <p:nvSpPr>
          <p:cNvPr id="4" name="Slide Number Placeholder 3"/>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64EAF849-3ECA-4B5B-A657-7612071ACCF2}" type="slidenum">
              <a:rPr lang="en-US" smtClean="0"/>
              <a:t>‹#›</a:t>
            </a:fld>
            <a:endParaRPr lang="en-US"/>
          </a:p>
        </p:txBody>
      </p:sp>
    </p:spTree>
    <p:extLst>
      <p:ext uri="{BB962C8B-B14F-4D97-AF65-F5344CB8AC3E}">
        <p14:creationId xmlns:p14="http://schemas.microsoft.com/office/powerpoint/2010/main" val="149340420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xfrm>
            <a:off x="0" y="0"/>
            <a:ext cx="3170238" cy="479425"/>
          </a:xfrm>
          <a:prstGeom prst="rect">
            <a:avLst/>
          </a:prstGeom>
        </p:spPr>
        <p:txBody>
          <a:bodyPr/>
          <a:lstStyle/>
          <a:p>
            <a:pPr>
              <a:defRPr/>
            </a:pPr>
            <a:r>
              <a:rPr lang="en-US" smtClean="0">
                <a:latin typeface="Arial" charset="0"/>
              </a:rPr>
              <a:t>FHWA BAA Objective 2 Studies - Latifee, Math, Wingard and Rangaraju</a:t>
            </a:r>
          </a:p>
        </p:txBody>
      </p:sp>
      <p:sp>
        <p:nvSpPr>
          <p:cNvPr id="53251" name="Rectangle 6"/>
          <p:cNvSpPr>
            <a:spLocks noGrp="1" noChangeArrowheads="1"/>
          </p:cNvSpPr>
          <p:nvPr>
            <p:ph type="ftr" sz="quarter" idx="4"/>
          </p:nvPr>
        </p:nvSpPr>
        <p:spPr>
          <a:xfrm>
            <a:off x="0" y="9120188"/>
            <a:ext cx="3170238" cy="479425"/>
          </a:xfrm>
          <a:prstGeom prst="rect">
            <a:avLst/>
          </a:prstGeom>
        </p:spPr>
        <p:txBody>
          <a:bodyPr/>
          <a:lstStyle/>
          <a:p>
            <a:pPr>
              <a:defRPr/>
            </a:pPr>
            <a:r>
              <a:rPr lang="en-US" smtClean="0">
                <a:latin typeface="Arial" charset="0"/>
              </a:rPr>
              <a:t>ASR TWG Meeting, Albuquerque, NM - December 15-16, 2009</a:t>
            </a:r>
          </a:p>
        </p:txBody>
      </p:sp>
      <p:sp>
        <p:nvSpPr>
          <p:cNvPr id="53252" name="Rectangle 7"/>
          <p:cNvSpPr>
            <a:spLocks noGrp="1" noChangeArrowheads="1"/>
          </p:cNvSpPr>
          <p:nvPr>
            <p:ph type="sldNum" sz="quarter" idx="5"/>
          </p:nvPr>
        </p:nvSpPr>
        <p:spPr>
          <a:xfrm>
            <a:off x="4143375" y="9120188"/>
            <a:ext cx="3170238" cy="479425"/>
          </a:xfrm>
          <a:prstGeom prst="rect">
            <a:avLst/>
          </a:prstGeom>
        </p:spPr>
        <p:txBody>
          <a:bodyPr/>
          <a:lstStyle/>
          <a:p>
            <a:pPr>
              <a:defRPr/>
            </a:pPr>
            <a:fld id="{73BF205F-8353-4AAB-BD89-19E11607593F}" type="slidenum">
              <a:rPr lang="en-US" smtClean="0">
                <a:latin typeface="Arial" charset="0"/>
              </a:rPr>
              <a:pPr>
                <a:defRPr/>
              </a:pPr>
              <a:t>1</a:t>
            </a:fld>
            <a:endParaRPr lang="en-US" smtClean="0">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731838" y="4560888"/>
            <a:ext cx="5851525" cy="4319587"/>
          </a:xfrm>
          <a:prstGeom prst="rect">
            <a:avLst/>
          </a:prstGeom>
          <a:noFill/>
          <a:ln/>
        </p:spPr>
        <p:txBody>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731838" y="4560888"/>
            <a:ext cx="5851525" cy="4319587"/>
          </a:xfrm>
          <a:prstGeom prst="rect">
            <a:avLst/>
          </a:prstGeom>
          <a:noFill/>
          <a:ln/>
        </p:spPr>
        <p:txBody>
          <a:bodyPr/>
          <a:lstStyle/>
          <a:p>
            <a:r>
              <a:rPr lang="en-US" smtClean="0">
                <a:latin typeface="Arial" charset="0"/>
              </a:rPr>
              <a:t>Delete</a:t>
            </a:r>
          </a:p>
        </p:txBody>
      </p:sp>
      <p:sp>
        <p:nvSpPr>
          <p:cNvPr id="4" name="Header Placeholder 3"/>
          <p:cNvSpPr>
            <a:spLocks noGrp="1"/>
          </p:cNvSpPr>
          <p:nvPr>
            <p:ph type="hdr" sz="quarter"/>
          </p:nvPr>
        </p:nvSpPr>
        <p:spPr>
          <a:xfrm>
            <a:off x="0" y="0"/>
            <a:ext cx="3170238" cy="479425"/>
          </a:xfrm>
          <a:prstGeom prst="rect">
            <a:avLst/>
          </a:prstGeom>
        </p:spPr>
        <p:txBody>
          <a:bodyPr/>
          <a:lstStyle/>
          <a:p>
            <a:pPr>
              <a:defRPr/>
            </a:pPr>
            <a:r>
              <a:rPr lang="en-US" smtClean="0"/>
              <a:t>FHWA BAA Objective 2 Studies - Latifee, Math, Wingard and Rangaraju</a:t>
            </a:r>
            <a:endParaRPr lang="en-US"/>
          </a:p>
        </p:txBody>
      </p:sp>
      <p:sp>
        <p:nvSpPr>
          <p:cNvPr id="5" name="Footer Placeholder 4"/>
          <p:cNvSpPr>
            <a:spLocks noGrp="1"/>
          </p:cNvSpPr>
          <p:nvPr>
            <p:ph type="ftr" sz="quarter" idx="4"/>
          </p:nvPr>
        </p:nvSpPr>
        <p:spPr>
          <a:xfrm>
            <a:off x="0" y="9120188"/>
            <a:ext cx="3170238" cy="479425"/>
          </a:xfrm>
          <a:prstGeom prst="rect">
            <a:avLst/>
          </a:prstGeom>
        </p:spPr>
        <p:txBody>
          <a:bodyPr/>
          <a:lstStyle/>
          <a:p>
            <a:pPr>
              <a:defRPr/>
            </a:pPr>
            <a:r>
              <a:rPr lang="en-US" smtClean="0"/>
              <a:t>ASR TWG Meeting, Albuquerque, NM - December 15-16, 2009</a:t>
            </a:r>
            <a:endParaRPr lang="en-US"/>
          </a:p>
        </p:txBody>
      </p:sp>
      <p:sp>
        <p:nvSpPr>
          <p:cNvPr id="6" name="Slide Number Placeholder 5"/>
          <p:cNvSpPr>
            <a:spLocks noGrp="1"/>
          </p:cNvSpPr>
          <p:nvPr>
            <p:ph type="sldNum" sz="quarter" idx="5"/>
          </p:nvPr>
        </p:nvSpPr>
        <p:spPr>
          <a:xfrm>
            <a:off x="4143375" y="9120188"/>
            <a:ext cx="3170238" cy="479425"/>
          </a:xfrm>
          <a:prstGeom prst="rect">
            <a:avLst/>
          </a:prstGeom>
        </p:spPr>
        <p:txBody>
          <a:bodyPr/>
          <a:lstStyle/>
          <a:p>
            <a:pPr>
              <a:defRPr/>
            </a:pPr>
            <a:fld id="{C72F8D9E-128D-4DD4-98F4-CE7BDE7ABBA9}"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40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z="140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BFA1237D-7630-4E3C-A65F-5D4BB8FEE8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8D2BC-63CF-4712-BD39-8A98E90785DD}" type="slidenum">
              <a:rPr lang="en-US"/>
              <a:pPr>
                <a:defRPr/>
              </a:pPr>
              <a:t>‹#›</a:t>
            </a:fld>
            <a:r>
              <a:rPr lang="en-US"/>
              <a:t>/38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59485-AABE-4FEE-95F3-E02FD9228101}" type="slidenum">
              <a:rPr lang="en-US"/>
              <a:pPr>
                <a:defRPr/>
              </a:pPr>
              <a:t>‹#›</a:t>
            </a:fld>
            <a:r>
              <a:rPr lang="en-US"/>
              <a:t>/38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318FC-6F2E-4D46-9961-283F25712214}"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AF96D-29B0-4028-B77C-5FC448E801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CD1DD-1099-4CBD-956C-833BA7DB5B31}"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5EFD8-5512-4F78-8C0E-7F46FE2D62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4FE0EA-858F-4AF4-BB3D-16BFA7816596}"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C0A2-137F-447F-91EC-252F21E59D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B2B76-8280-42ED-A8B7-EE9404A0BF1B}"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57282-2AAA-417C-9576-FE1414D10F2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8E90D-06F7-462C-B176-119935155ACA}" type="datetimeFigureOut">
              <a:rPr lang="en-US"/>
              <a:pPr>
                <a:defRPr/>
              </a:pPr>
              <a:t>10/10/2011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573BCF-5AA5-4758-A859-DDF2449FA0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491A56-354C-4B19-B926-AA3AFDD8FFB5}" type="datetimeFigureOut">
              <a:rPr lang="en-US"/>
              <a:pPr>
                <a:defRPr/>
              </a:pPr>
              <a:t>10/10/2011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FE09BC-A9E7-48FD-A545-A34CB73C8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21CD4-5B4D-426B-9BDC-8DB0C64E9802}" type="datetimeFigureOut">
              <a:rPr lang="en-US"/>
              <a:pPr>
                <a:defRPr/>
              </a:pPr>
              <a:t>10/10/2011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08BF6-1D36-40CC-BE0C-6EF77248A9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D0908-B850-48A0-A162-11492E8AA782}"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6A926-0D0A-4763-97A2-AED5B06982F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DEAB9-10D5-4DDF-BA90-3F6FAE25D8E8}"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5E53B-0E29-435A-A72A-9CE40E1A25E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72FDA-6B2A-4ABA-8C0D-301B3FC0B516}"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749FB-F082-48CD-9083-654A2AC8EA2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FA46A-A137-4CB3-B037-F034A8B86D2A}"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B6794-E3A0-48FF-A0BC-42915B8B1F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51AEEDF-993F-4561-A711-5CF7DBF9B2DD}" type="datetimeFigureOut">
              <a:rPr lang="en-US"/>
              <a:pPr>
                <a:defRPr/>
              </a:pPr>
              <a:t>10/10/2011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9BA2F3-612C-4CE6-B76E-77DE337F8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1929C-503A-476A-BE56-0851DA8AD67E}"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9C0-6A12-4D93-9A4B-79555E6473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68CD47-725B-4C71-8613-47D7B22C2A76}"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2ED45-130B-4A5C-8B5D-E74EF9C08A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EF87FA9-65E5-48FF-BBCA-CAAEF5921EBB}" type="datetimeFigureOut">
              <a:rPr lang="en-US"/>
              <a:pPr>
                <a:defRPr/>
              </a:pPr>
              <a:t>10/10/2011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380E0B-F858-4262-94C6-09D0E30C991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BFBE04-6BF6-4A71-BE83-7465BDC1E27A}" type="datetimeFigureOut">
              <a:rPr lang="en-US"/>
              <a:pPr>
                <a:defRPr/>
              </a:pPr>
              <a:t>10/10/2011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6F1D941-FFF6-4E77-BCC1-3172C6B501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D312A-F966-44A9-8F73-7F81EE93A456}" type="slidenum">
              <a:rPr lang="en-US"/>
              <a:pPr>
                <a:defRPr/>
              </a:pPr>
              <a:t>‹#›</a:t>
            </a:fld>
            <a:r>
              <a:rPr lang="en-US"/>
              <a:t>/38</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761FB69-B999-4C88-A743-64E78A6EF348}" type="datetimeFigureOut">
              <a:rPr lang="en-US"/>
              <a:pPr>
                <a:defRPr/>
              </a:pPr>
              <a:t>10/10/2011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B0D1C4-91D9-470D-BD7E-1F2EB5FFC14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9EBFBD-942D-4E09-BF5C-9A9017FE9C41}" type="datetimeFigureOut">
              <a:rPr lang="en-US"/>
              <a:pPr>
                <a:defRPr/>
              </a:pPr>
              <a:t>10/10/2011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4C9F3E-79F8-4425-BB2F-54A060ED731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7C7B0A0-4B63-4FF7-8661-4021238DE909}" type="datetimeFigureOut">
              <a:rPr lang="en-US"/>
              <a:pPr>
                <a:defRPr/>
              </a:pPr>
              <a:t>10/10/2011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49AAE7-BE3E-4422-B843-AFE72450A52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63978-D28F-4532-BA2D-9AE0C97B0779}"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9492-3176-4BC4-AB05-1D67A2088F6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361807-75C7-44D7-AF4E-5209956C3DF0}" type="datetimeFigureOut">
              <a:rPr lang="en-US"/>
              <a:pPr>
                <a:defRPr/>
              </a:pPr>
              <a:t>10/10/2011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F53CB-97D5-47D5-9F23-C688C782CE2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F36DE-DFD9-4D85-B71F-63A495BF5970}"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3503F-5A08-45AC-BA5F-E55327BEF8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4606C-645D-4833-A2CF-87A938B54D54}" type="slidenum">
              <a:rPr lang="en-US"/>
              <a:pPr>
                <a:defRPr/>
              </a:pPr>
              <a:t>‹#›</a:t>
            </a:fld>
            <a:r>
              <a:rPr lang="en-US"/>
              <a:t>/38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B2D48-26AA-46A1-BD96-5A8DF654192C}" type="slidenum">
              <a:rPr lang="en-US"/>
              <a:pPr>
                <a:defRPr/>
              </a:pPr>
              <a:t>‹#›</a:t>
            </a:fld>
            <a:r>
              <a:rPr lang="en-US"/>
              <a:t>/38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A5824C-222F-43F6-8767-41A1A83FE576}" type="slidenum">
              <a:rPr lang="en-US"/>
              <a:pPr>
                <a:defRPr/>
              </a:pPr>
              <a:t>‹#›</a:t>
            </a:fld>
            <a:r>
              <a:rPr lang="en-US"/>
              <a:t>/38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CD83C5-A324-467F-89A4-0C47687DB295}" type="slidenum">
              <a:rPr lang="en-US"/>
              <a:pPr>
                <a:defRPr/>
              </a:pPr>
              <a:t>‹#›</a:t>
            </a:fld>
            <a:r>
              <a:rPr lang="en-US"/>
              <a:t>/38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BCFEE-B63D-4B83-B407-6B95FD7D8844}" type="slidenum">
              <a:rPr lang="en-US"/>
              <a:pPr>
                <a:defRPr/>
              </a:pPr>
              <a:t>‹#›</a:t>
            </a:fld>
            <a:r>
              <a:rPr lang="en-US"/>
              <a:t>/38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81200" y="6400800"/>
            <a:ext cx="2133600" cy="304800"/>
          </a:xfrm>
          <a:prstGeom prst="rect">
            <a:avLst/>
          </a:prstGeom>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C3C46-F2CF-4EAD-A431-8552C1EBFA6E}" type="slidenum">
              <a:rPr lang="en-US"/>
              <a:pPr>
                <a:defRPr/>
              </a:pPr>
              <a:t>‹#›</a:t>
            </a:fld>
            <a:r>
              <a:rPr lang="en-US"/>
              <a:t>/38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1" name="Rectangle 5"/>
          <p:cNvSpPr>
            <a:spLocks noGrp="1" noChangeArrowheads="1"/>
          </p:cNvSpPr>
          <p:nvPr>
            <p:ph type="ftr" sz="quarter" idx="3"/>
          </p:nvPr>
        </p:nvSpPr>
        <p:spPr bwMode="auto">
          <a:xfrm>
            <a:off x="4343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mn-cs"/>
              </a:defRPr>
            </a:lvl1pPr>
          </a:lstStyle>
          <a:p>
            <a:pPr>
              <a:defRPr/>
            </a:pPr>
            <a:fld id="{2A8B838A-A69E-43E3-A7ED-0DD288AF1CEB}" type="slidenum">
              <a:rPr lang="en-US"/>
              <a:pPr>
                <a:defRPr/>
              </a:pPr>
              <a:t>‹#›</a:t>
            </a:fld>
            <a:r>
              <a:rPr lang="en-US"/>
              <a:t>/38</a:t>
            </a:r>
          </a:p>
        </p:txBody>
      </p:sp>
      <p:pic>
        <p:nvPicPr>
          <p:cNvPr id="1031" name="Picture 7" descr="ASR Strip"/>
          <p:cNvPicPr>
            <a:picLocks noChangeAspect="1" noChangeArrowheads="1"/>
          </p:cNvPicPr>
          <p:nvPr/>
        </p:nvPicPr>
        <p:blipFill>
          <a:blip r:embed="rId16">
            <a:lum bright="42000" contrast="-42000"/>
            <a:grayscl/>
          </a:blip>
          <a:srcRect/>
          <a:stretch>
            <a:fillRect/>
          </a:stretch>
        </p:blipFill>
        <p:spPr bwMode="auto">
          <a:xfrm>
            <a:off x="0" y="0"/>
            <a:ext cx="457200" cy="6858000"/>
          </a:xfrm>
          <a:prstGeom prst="rect">
            <a:avLst/>
          </a:prstGeom>
          <a:noFill/>
          <a:ln w="9525">
            <a:noFill/>
            <a:miter lim="800000"/>
            <a:headEnd/>
            <a:tailEnd/>
          </a:ln>
        </p:spPr>
      </p:pic>
      <p:pic>
        <p:nvPicPr>
          <p:cNvPr id="1032" name="Picture 8" descr="paw"/>
          <p:cNvPicPr>
            <a:picLocks noChangeAspect="1" noChangeArrowheads="1"/>
          </p:cNvPicPr>
          <p:nvPr/>
        </p:nvPicPr>
        <p:blipFill>
          <a:blip r:embed="rId17"/>
          <a:srcRect/>
          <a:stretch>
            <a:fillRect/>
          </a:stretch>
        </p:blipFill>
        <p:spPr bwMode="auto">
          <a:xfrm>
            <a:off x="0" y="6400800"/>
            <a:ext cx="449263" cy="457200"/>
          </a:xfrm>
          <a:prstGeom prst="rect">
            <a:avLst/>
          </a:prstGeom>
          <a:noFill/>
          <a:ln w="9525">
            <a:noFill/>
            <a:miter lim="800000"/>
            <a:headEnd/>
            <a:tailEnd/>
          </a:ln>
        </p:spPr>
      </p:pic>
      <p:pic>
        <p:nvPicPr>
          <p:cNvPr id="1034" name="Picture 10"/>
          <p:cNvPicPr>
            <a:picLocks noChangeAspect="1" noChangeArrowheads="1"/>
          </p:cNvPicPr>
          <p:nvPr/>
        </p:nvPicPr>
        <p:blipFill>
          <a:blip r:embed="rId18"/>
          <a:srcRect/>
          <a:stretch>
            <a:fillRect/>
          </a:stretch>
        </p:blipFill>
        <p:spPr bwMode="auto">
          <a:xfrm>
            <a:off x="457200" y="6402388"/>
            <a:ext cx="1600200" cy="455612"/>
          </a:xfrm>
          <a:prstGeom prst="rect">
            <a:avLst/>
          </a:prstGeom>
          <a:noFill/>
          <a:ln w="9525">
            <a:noFill/>
            <a:miter lim="800000"/>
            <a:headEnd/>
            <a:tailEnd/>
          </a:ln>
        </p:spPr>
      </p:pic>
      <p:sp>
        <p:nvSpPr>
          <p:cNvPr id="4107" name="Line 11"/>
          <p:cNvSpPr>
            <a:spLocks noChangeShapeType="1"/>
          </p:cNvSpPr>
          <p:nvPr/>
        </p:nvSpPr>
        <p:spPr bwMode="auto">
          <a:xfrm>
            <a:off x="0" y="6400800"/>
            <a:ext cx="9144000" cy="0"/>
          </a:xfrm>
          <a:prstGeom prst="line">
            <a:avLst/>
          </a:prstGeom>
          <a:noFill/>
          <a:ln w="3175">
            <a:solidFill>
              <a:srgbClr val="800080"/>
            </a:solidFill>
            <a:round/>
            <a:headEnd/>
            <a:tailEnd/>
          </a:ln>
          <a:effectLst/>
        </p:spPr>
        <p:txBody>
          <a:bodyPr/>
          <a:lstStyle/>
          <a:p>
            <a:pPr>
              <a:defRPr/>
            </a:pPr>
            <a:endParaRPr lang="en-US">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69" r:id="rId12"/>
    <p:sldLayoutId id="2147484270"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5762B5F7-879B-4650-99EC-8C0F7CC52991}" type="datetimeFigureOut">
              <a:rPr lang="en-US"/>
              <a:pPr>
                <a:defRPr/>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6B7881C-459E-4049-9FB9-406AE726D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t>April 14, 2009</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6806D36-1393-4B9A-8FF7-89236B6D5A4C}" type="slidenum">
              <a:rPr lang="en-US"/>
              <a:pPr>
                <a:defRPr/>
              </a:pPr>
              <a:t>‹#›</a:t>
            </a:fld>
            <a:r>
              <a:rPr lang="en-US"/>
              <a:t>/38</a:t>
            </a:r>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81" r:id="rId9"/>
    <p:sldLayoutId id="2147484279" r:id="rId10"/>
    <p:sldLayoutId id="2147484280" r:id="rId11"/>
  </p:sldLayoutIdLst>
  <p:hf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latife@clemson.edu" TargetMode="External"/><Relationship Id="rId2" Type="http://schemas.openxmlformats.org/officeDocument/2006/relationships/hyperlink" Target="mailto:PRANGAR@clemson.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86\Desktop\ASR_damage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ctrTitle"/>
          </p:nvPr>
        </p:nvSpPr>
        <p:spPr>
          <a:xfrm>
            <a:off x="762000" y="457201"/>
            <a:ext cx="7772400" cy="1219199"/>
          </a:xfrm>
          <a:solidFill>
            <a:schemeClr val="tx1">
              <a:alpha val="44000"/>
            </a:schemeClr>
          </a:solidFill>
        </p:spPr>
        <p:txBody>
          <a:bodyPr>
            <a:normAutofit/>
          </a:bodyPr>
          <a:lstStyle/>
          <a:p>
            <a:pPr algn="ctr" fontAlgn="auto">
              <a:spcAft>
                <a:spcPts val="0"/>
              </a:spcAft>
              <a:defRPr/>
            </a:pPr>
            <a:r>
              <a:rPr lang="en-US" sz="2800" dirty="0" smtClean="0">
                <a:solidFill>
                  <a:schemeClr val="bg1"/>
                </a:solidFill>
              </a:rPr>
              <a:t> </a:t>
            </a:r>
            <a:r>
              <a:rPr lang="en-US" sz="3000" dirty="0">
                <a:solidFill>
                  <a:srgbClr val="0000FF"/>
                </a:solidFill>
              </a:rPr>
              <a:t>Evaluating the Efficacy of ASR Mitigation Measures in Miniature Concrete Prism Test </a:t>
            </a:r>
            <a:endParaRPr lang="en-US" sz="3000" dirty="0" smtClean="0">
              <a:solidFill>
                <a:srgbClr val="0000FF"/>
              </a:solidFill>
            </a:endParaRPr>
          </a:p>
        </p:txBody>
      </p:sp>
      <p:sp>
        <p:nvSpPr>
          <p:cNvPr id="19459" name="Subtitle 7"/>
          <p:cNvSpPr>
            <a:spLocks noGrp="1"/>
          </p:cNvSpPr>
          <p:nvPr>
            <p:ph type="subTitle" idx="1"/>
          </p:nvPr>
        </p:nvSpPr>
        <p:spPr>
          <a:xfrm>
            <a:off x="2202527" y="4343400"/>
            <a:ext cx="4648200" cy="1371600"/>
          </a:xfrm>
          <a:solidFill>
            <a:schemeClr val="tx1">
              <a:lumMod val="85000"/>
              <a:alpha val="49000"/>
            </a:schemeClr>
          </a:solidFill>
        </p:spPr>
        <p:txBody>
          <a:bodyPr/>
          <a:lstStyle/>
          <a:p>
            <a:pPr marR="0" algn="ctr"/>
            <a:r>
              <a:rPr lang="en-US" sz="1900" b="1" dirty="0" err="1" smtClean="0">
                <a:solidFill>
                  <a:schemeClr val="bg1"/>
                </a:solidFill>
                <a:latin typeface="Century Gothic" pitchFamily="34" charset="0"/>
              </a:rPr>
              <a:t>Enamur</a:t>
            </a:r>
            <a:r>
              <a:rPr lang="en-US" sz="1900" b="1" dirty="0" smtClean="0">
                <a:solidFill>
                  <a:schemeClr val="bg1"/>
                </a:solidFill>
                <a:latin typeface="Century Gothic" pitchFamily="34" charset="0"/>
              </a:rPr>
              <a:t> R  </a:t>
            </a:r>
            <a:r>
              <a:rPr lang="en-US" sz="1900" b="1" dirty="0" err="1" smtClean="0">
                <a:solidFill>
                  <a:schemeClr val="bg1"/>
                </a:solidFill>
                <a:latin typeface="Century Gothic" pitchFamily="34" charset="0"/>
              </a:rPr>
              <a:t>Latifee</a:t>
            </a:r>
            <a:r>
              <a:rPr lang="en-US" sz="1900" b="1" dirty="0" smtClean="0">
                <a:solidFill>
                  <a:schemeClr val="bg1"/>
                </a:solidFill>
                <a:latin typeface="Century Gothic" pitchFamily="34" charset="0"/>
              </a:rPr>
              <a:t>, Graduate Student</a:t>
            </a:r>
          </a:p>
          <a:p>
            <a:pPr marR="0" algn="ctr"/>
            <a:r>
              <a:rPr lang="en-US" sz="1900" b="1" dirty="0" smtClean="0">
                <a:solidFill>
                  <a:schemeClr val="bg1"/>
                </a:solidFill>
                <a:latin typeface="Century Gothic" pitchFamily="34" charset="0"/>
              </a:rPr>
              <a:t>Prasad </a:t>
            </a:r>
            <a:r>
              <a:rPr lang="en-US" sz="1900" b="1" dirty="0" err="1" smtClean="0">
                <a:solidFill>
                  <a:schemeClr val="bg1"/>
                </a:solidFill>
                <a:latin typeface="Century Gothic" pitchFamily="34" charset="0"/>
              </a:rPr>
              <a:t>Rangaraju</a:t>
            </a:r>
            <a:r>
              <a:rPr lang="en-US" sz="1900" b="1" dirty="0" smtClean="0">
                <a:solidFill>
                  <a:schemeClr val="bg1"/>
                </a:solidFill>
                <a:latin typeface="Century Gothic" pitchFamily="34" charset="0"/>
              </a:rPr>
              <a:t>, Associate Professor</a:t>
            </a:r>
          </a:p>
          <a:p>
            <a:pPr marR="0" algn="ctr"/>
            <a:r>
              <a:rPr lang="en-US" sz="1900" b="1" dirty="0" smtClean="0">
                <a:solidFill>
                  <a:schemeClr val="bg1"/>
                </a:solidFill>
                <a:latin typeface="Century Gothic" pitchFamily="34" charset="0"/>
              </a:rPr>
              <a:t>Department of Civil Engineering</a:t>
            </a:r>
          </a:p>
          <a:p>
            <a:pPr marR="0" algn="ctr"/>
            <a:r>
              <a:rPr lang="en-US" sz="1900" b="1" dirty="0" smtClean="0">
                <a:solidFill>
                  <a:schemeClr val="bg1"/>
                </a:solidFill>
                <a:latin typeface="Century Gothic" pitchFamily="34" charset="0"/>
              </a:rPr>
              <a:t>Clemson University</a:t>
            </a:r>
          </a:p>
          <a:p>
            <a:pPr marR="0"/>
            <a:endParaRPr lang="en-US" sz="1900" dirty="0" smtClean="0">
              <a:solidFill>
                <a:schemeClr val="bg1"/>
              </a:solidFill>
              <a:latin typeface="Century Gothic" pitchFamily="34" charset="0"/>
            </a:endParaRPr>
          </a:p>
        </p:txBody>
      </p:sp>
      <p:sp>
        <p:nvSpPr>
          <p:cNvPr id="19460" name="Text Box 4"/>
          <p:cNvSpPr txBox="1">
            <a:spLocks noChangeArrowheads="1"/>
          </p:cNvSpPr>
          <p:nvPr/>
        </p:nvSpPr>
        <p:spPr bwMode="auto">
          <a:xfrm>
            <a:off x="2978536" y="5888037"/>
            <a:ext cx="3236142" cy="984885"/>
          </a:xfrm>
          <a:prstGeom prst="rect">
            <a:avLst/>
          </a:prstGeom>
          <a:solidFill>
            <a:schemeClr val="tx1">
              <a:lumMod val="85000"/>
              <a:alpha val="60000"/>
            </a:schemeClr>
          </a:solidFill>
          <a:ln w="9525">
            <a:noFill/>
            <a:miter lim="800000"/>
            <a:headEnd/>
            <a:tailEnd/>
          </a:ln>
        </p:spPr>
        <p:txBody>
          <a:bodyPr wrap="none">
            <a:spAutoFit/>
          </a:bodyPr>
          <a:lstStyle/>
          <a:p>
            <a:pPr algn="ctr"/>
            <a:r>
              <a:rPr lang="en-US" sz="1900" b="1" dirty="0">
                <a:solidFill>
                  <a:schemeClr val="bg1"/>
                </a:solidFill>
              </a:rPr>
              <a:t>ACI Fall </a:t>
            </a:r>
            <a:r>
              <a:rPr lang="en-US" sz="1900" b="1" dirty="0" smtClean="0">
                <a:solidFill>
                  <a:schemeClr val="bg1"/>
                </a:solidFill>
              </a:rPr>
              <a:t>2011 Convention </a:t>
            </a:r>
            <a:endParaRPr lang="en-US" sz="1900" b="1" dirty="0">
              <a:solidFill>
                <a:schemeClr val="bg1"/>
              </a:solidFill>
            </a:endParaRPr>
          </a:p>
          <a:p>
            <a:pPr algn="ctr"/>
            <a:r>
              <a:rPr lang="en-US" sz="1900" b="1" dirty="0">
                <a:solidFill>
                  <a:schemeClr val="bg1"/>
                </a:solidFill>
              </a:rPr>
              <a:t>Cincinnati, Ohio</a:t>
            </a:r>
          </a:p>
          <a:p>
            <a:pPr algn="ctr"/>
            <a:r>
              <a:rPr lang="en-US" sz="1900" b="1" dirty="0" smtClean="0">
                <a:solidFill>
                  <a:schemeClr val="bg1"/>
                </a:solidFill>
              </a:rPr>
              <a:t>October 17, 2011</a:t>
            </a:r>
            <a:endParaRPr lang="en-US" sz="19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459">
                                            <p:bg/>
                                          </p:spTgt>
                                        </p:tgtEl>
                                        <p:attrNameLst>
                                          <p:attrName>style.visibility</p:attrName>
                                        </p:attrNameLst>
                                      </p:cBhvr>
                                      <p:to>
                                        <p:strVal val="visible"/>
                                      </p:to>
                                    </p:set>
                                    <p:animEffect transition="in" filter="fade">
                                      <p:cBhvr>
                                        <p:cTn id="13" dur="1000"/>
                                        <p:tgtEl>
                                          <p:spTgt spid="19459">
                                            <p:bg/>
                                          </p:spTgt>
                                        </p:tgtEl>
                                      </p:cBhvr>
                                    </p:animEffect>
                                    <p:anim calcmode="lin" valueType="num">
                                      <p:cBhvr>
                                        <p:cTn id="14" dur="1000" fill="hold"/>
                                        <p:tgtEl>
                                          <p:spTgt spid="19459">
                                            <p:bg/>
                                          </p:spTgt>
                                        </p:tgtEl>
                                        <p:attrNameLst>
                                          <p:attrName>ppt_x</p:attrName>
                                        </p:attrNameLst>
                                      </p:cBhvr>
                                      <p:tavLst>
                                        <p:tav tm="0">
                                          <p:val>
                                            <p:strVal val="#ppt_x"/>
                                          </p:val>
                                        </p:tav>
                                        <p:tav tm="100000">
                                          <p:val>
                                            <p:strVal val="#ppt_x"/>
                                          </p:val>
                                        </p:tav>
                                      </p:tavLst>
                                    </p:anim>
                                    <p:anim calcmode="lin" valueType="num">
                                      <p:cBhvr>
                                        <p:cTn id="15" dur="1000" fill="hold"/>
                                        <p:tgtEl>
                                          <p:spTgt spid="19459">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459">
                                            <p:txEl>
                                              <p:pRg st="0" end="0"/>
                                            </p:txEl>
                                          </p:spTgt>
                                        </p:tgtEl>
                                        <p:attrNameLst>
                                          <p:attrName>style.visibility</p:attrName>
                                        </p:attrNameLst>
                                      </p:cBhvr>
                                      <p:to>
                                        <p:strVal val="visible"/>
                                      </p:to>
                                    </p:set>
                                    <p:animEffect transition="in" filter="fade">
                                      <p:cBhvr>
                                        <p:cTn id="20" dur="1000"/>
                                        <p:tgtEl>
                                          <p:spTgt spid="19459">
                                            <p:txEl>
                                              <p:pRg st="0" end="0"/>
                                            </p:txEl>
                                          </p:spTgt>
                                        </p:tgtEl>
                                      </p:cBhvr>
                                    </p:animEffect>
                                    <p:anim calcmode="lin" valueType="num">
                                      <p:cBhvr>
                                        <p:cTn id="21"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459">
                                            <p:txEl>
                                              <p:pRg st="1" end="1"/>
                                            </p:txEl>
                                          </p:spTgt>
                                        </p:tgtEl>
                                        <p:attrNameLst>
                                          <p:attrName>style.visibility</p:attrName>
                                        </p:attrNameLst>
                                      </p:cBhvr>
                                      <p:to>
                                        <p:strVal val="visible"/>
                                      </p:to>
                                    </p:set>
                                    <p:animEffect transition="in" filter="fade">
                                      <p:cBhvr>
                                        <p:cTn id="27" dur="1000"/>
                                        <p:tgtEl>
                                          <p:spTgt spid="19459">
                                            <p:txEl>
                                              <p:pRg st="1" end="1"/>
                                            </p:txEl>
                                          </p:spTgt>
                                        </p:tgtEl>
                                      </p:cBhvr>
                                    </p:animEffect>
                                    <p:anim calcmode="lin" valueType="num">
                                      <p:cBhvr>
                                        <p:cTn id="28"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459">
                                            <p:txEl>
                                              <p:pRg st="2" end="2"/>
                                            </p:txEl>
                                          </p:spTgt>
                                        </p:tgtEl>
                                        <p:attrNameLst>
                                          <p:attrName>style.visibility</p:attrName>
                                        </p:attrNameLst>
                                      </p:cBhvr>
                                      <p:to>
                                        <p:strVal val="visible"/>
                                      </p:to>
                                    </p:set>
                                    <p:animEffect transition="in" filter="fade">
                                      <p:cBhvr>
                                        <p:cTn id="34" dur="1000"/>
                                        <p:tgtEl>
                                          <p:spTgt spid="19459">
                                            <p:txEl>
                                              <p:pRg st="2" end="2"/>
                                            </p:txEl>
                                          </p:spTgt>
                                        </p:tgtEl>
                                      </p:cBhvr>
                                    </p:animEffect>
                                    <p:anim calcmode="lin" valueType="num">
                                      <p:cBhvr>
                                        <p:cTn id="3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459">
                                            <p:txEl>
                                              <p:pRg st="3" end="3"/>
                                            </p:txEl>
                                          </p:spTgt>
                                        </p:tgtEl>
                                        <p:attrNameLst>
                                          <p:attrName>style.visibility</p:attrName>
                                        </p:attrNameLst>
                                      </p:cBhvr>
                                      <p:to>
                                        <p:strVal val="visible"/>
                                      </p:to>
                                    </p:set>
                                    <p:animEffect transition="in" filter="fade">
                                      <p:cBhvr>
                                        <p:cTn id="41" dur="1000"/>
                                        <p:tgtEl>
                                          <p:spTgt spid="19459">
                                            <p:txEl>
                                              <p:pRg st="3" end="3"/>
                                            </p:txEl>
                                          </p:spTgt>
                                        </p:tgtEl>
                                      </p:cBhvr>
                                    </p:animEffect>
                                    <p:anim calcmode="lin" valueType="num">
                                      <p:cBhvr>
                                        <p:cTn id="42"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1945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295400"/>
          </a:xfrm>
        </p:spPr>
        <p:txBody>
          <a:bodyPr/>
          <a:lstStyle/>
          <a:p>
            <a:r>
              <a:rPr lang="en-US" sz="3300" dirty="0"/>
              <a:t>Proposed criteria for characterizing aggregate reactivity in MCPT protocol</a:t>
            </a:r>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0278152"/>
              </p:ext>
            </p:extLst>
          </p:nvPr>
        </p:nvGraphicFramePr>
        <p:xfrm>
          <a:off x="1066800" y="2057399"/>
          <a:ext cx="7467599" cy="3429003"/>
        </p:xfrm>
        <a:graphic>
          <a:graphicData uri="http://schemas.openxmlformats.org/drawingml/2006/table">
            <a:tbl>
              <a:tblPr firstRow="1" firstCol="1" bandRow="1">
                <a:tableStyleId>{5C22544A-7EE6-4342-B048-85BDC9FD1C3A}</a:tableStyleId>
              </a:tblPr>
              <a:tblGrid>
                <a:gridCol w="1870416"/>
                <a:gridCol w="2362630"/>
                <a:gridCol w="3234553"/>
              </a:tblGrid>
              <a:tr h="1142999">
                <a:tc>
                  <a:txBody>
                    <a:bodyPr/>
                    <a:lstStyle/>
                    <a:p>
                      <a:pPr marL="0" marR="0" algn="just">
                        <a:spcBef>
                          <a:spcPts val="0"/>
                        </a:spcBef>
                        <a:spcAft>
                          <a:spcPts val="0"/>
                        </a:spcAft>
                      </a:pPr>
                      <a:r>
                        <a:rPr lang="en-US" sz="2000" b="1" dirty="0">
                          <a:solidFill>
                            <a:srgbClr val="0070C0"/>
                          </a:solidFill>
                          <a:effectLst/>
                        </a:rPr>
                        <a:t>Degree of Reactivity</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 Expansion at 56 Days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Rate of Expansion from 8 to 10 weeks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Non-reactive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0.040 %</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0.010% per two weeks</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Low</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0.035% – 0.060%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0.010% per two weeks</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Moderate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0.060% – 0.120%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High</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0.120%</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895600" y="3200400"/>
            <a:ext cx="5638800" cy="533400"/>
          </a:xfrm>
          <a:prstGeom prst="rect">
            <a:avLst/>
          </a:prstGeom>
          <a:solidFill>
            <a:schemeClr val="accent1">
              <a:alpha val="10000"/>
            </a:schemeClr>
          </a:solidFill>
          <a:ln w="508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44036"/>
            <a:ext cx="5638800" cy="533400"/>
          </a:xfrm>
          <a:prstGeom prst="rect">
            <a:avLst/>
          </a:prstGeom>
          <a:solidFill>
            <a:schemeClr val="accent1">
              <a:alpha val="10000"/>
            </a:schemeClr>
          </a:solidFill>
          <a:ln w="50800"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299045"/>
            <a:ext cx="5638800" cy="533400"/>
          </a:xfrm>
          <a:prstGeom prst="rect">
            <a:avLst/>
          </a:prstGeom>
          <a:solidFill>
            <a:schemeClr val="accent1">
              <a:alpha val="10000"/>
            </a:schemeClr>
          </a:solidFill>
          <a:ln w="50800" cmpd="sng">
            <a:solidFill>
              <a:schemeClr val="accent4">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832445"/>
            <a:ext cx="5638800"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8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Part 2: </a:t>
            </a:r>
            <a:r>
              <a:rPr lang="en-US" sz="6000" dirty="0"/>
              <a:t>Evaluation of Effectiveness of SCMs for ASR Mitigation in the MCPT</a:t>
            </a:r>
          </a:p>
          <a:p>
            <a:pPr marL="0" indent="0" algn="ctr">
              <a:buNone/>
            </a:pPr>
            <a:endParaRPr lang="en-US" sz="6000" dirty="0"/>
          </a:p>
          <a:p>
            <a:endParaRPr lang="en-US" dirty="0"/>
          </a:p>
        </p:txBody>
      </p:sp>
    </p:spTree>
    <p:extLst>
      <p:ext uri="{BB962C8B-B14F-4D97-AF65-F5344CB8AC3E}">
        <p14:creationId xmlns:p14="http://schemas.microsoft.com/office/powerpoint/2010/main" val="17813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Fly Ashes for </a:t>
            </a:r>
            <a:r>
              <a:rPr lang="en-US" sz="3300" b="1" dirty="0"/>
              <a:t>ASR Mitigation in the MCPT</a:t>
            </a:r>
            <a:endParaRPr lang="en-US" sz="3300" dirty="0"/>
          </a:p>
        </p:txBody>
      </p:sp>
      <p:sp>
        <p:nvSpPr>
          <p:cNvPr id="4" name="Content Placeholder 3"/>
          <p:cNvSpPr>
            <a:spLocks noGrp="1"/>
          </p:cNvSpPr>
          <p:nvPr>
            <p:ph sz="half" idx="2"/>
          </p:nvPr>
        </p:nvSpPr>
        <p:spPr>
          <a:xfrm>
            <a:off x="457200" y="1600200"/>
            <a:ext cx="8229600" cy="4525963"/>
          </a:xfrm>
        </p:spPr>
        <p:txBody>
          <a:bodyPr/>
          <a:lstStyle/>
          <a:p>
            <a:pPr marL="0" indent="0">
              <a:buNone/>
            </a:pPr>
            <a:r>
              <a:rPr lang="en-US" sz="2200" u="sng" dirty="0" smtClean="0"/>
              <a:t>PRELIMINARY STUDY</a:t>
            </a:r>
          </a:p>
          <a:p>
            <a:r>
              <a:rPr lang="en-US" sz="2200" dirty="0" smtClean="0"/>
              <a:t>Three </a:t>
            </a:r>
            <a:r>
              <a:rPr lang="en-US" sz="2200" dirty="0"/>
              <a:t>fly </a:t>
            </a:r>
            <a:r>
              <a:rPr lang="en-US" sz="2200" dirty="0" smtClean="0"/>
              <a:t>ashes</a:t>
            </a:r>
          </a:p>
          <a:p>
            <a:pPr marL="800100" lvl="1" indent="-342900">
              <a:buFont typeface="+mj-lt"/>
              <a:buAutoNum type="arabicPeriod"/>
            </a:pPr>
            <a:r>
              <a:rPr lang="en-US" sz="1800" b="1" dirty="0" smtClean="0"/>
              <a:t>Low-lime </a:t>
            </a:r>
            <a:r>
              <a:rPr lang="en-US" sz="1800" b="1" dirty="0"/>
              <a:t>fly </a:t>
            </a:r>
            <a:r>
              <a:rPr lang="en-US" sz="1800" b="1" dirty="0" smtClean="0"/>
              <a:t>ash (Class F, </a:t>
            </a:r>
            <a:r>
              <a:rPr lang="en-US" sz="1800" b="1" dirty="0"/>
              <a:t>CaO content </a:t>
            </a:r>
            <a:r>
              <a:rPr lang="en-US" sz="1800" b="1" dirty="0" smtClean="0"/>
              <a:t>= </a:t>
            </a:r>
            <a:r>
              <a:rPr lang="en-US" sz="1800" b="1" dirty="0"/>
              <a:t>1</a:t>
            </a:r>
            <a:r>
              <a:rPr lang="en-US" sz="1800" b="1" dirty="0" smtClean="0"/>
              <a:t>%) </a:t>
            </a:r>
            <a:endParaRPr lang="en-US" sz="1800" b="1" dirty="0"/>
          </a:p>
          <a:p>
            <a:pPr marL="800100" lvl="1" indent="-342900">
              <a:buFont typeface="+mj-lt"/>
              <a:buAutoNum type="arabicPeriod"/>
            </a:pPr>
            <a:r>
              <a:rPr lang="en-US" sz="1800" b="1" dirty="0" smtClean="0"/>
              <a:t>intermediate-lime </a:t>
            </a:r>
            <a:r>
              <a:rPr lang="en-US" sz="1800" b="1" dirty="0"/>
              <a:t>fly ash (Inter-Class, CaO content = 15</a:t>
            </a:r>
            <a:r>
              <a:rPr lang="en-US" sz="1800" b="1" dirty="0" smtClean="0"/>
              <a:t>% </a:t>
            </a:r>
            <a:r>
              <a:rPr lang="en-US" sz="1800" b="1" dirty="0"/>
              <a:t>)</a:t>
            </a:r>
          </a:p>
          <a:p>
            <a:pPr marL="800100" lvl="1" indent="-342900">
              <a:buFont typeface="+mj-lt"/>
              <a:buAutoNum type="arabicPeriod"/>
            </a:pPr>
            <a:r>
              <a:rPr lang="en-US" sz="1800" b="1" dirty="0"/>
              <a:t>high-lime fly ash (Class C, CaO content =29%)</a:t>
            </a:r>
          </a:p>
          <a:p>
            <a:endParaRPr lang="en-US" sz="2400" dirty="0" smtClean="0"/>
          </a:p>
          <a:p>
            <a:r>
              <a:rPr lang="en-US" sz="2400" dirty="0" smtClean="0"/>
              <a:t>All fly ashes were </a:t>
            </a:r>
            <a:r>
              <a:rPr lang="en-US" sz="2400" dirty="0"/>
              <a:t>used at a dosage of 25% by mass replacement of cement </a:t>
            </a:r>
            <a:endParaRPr lang="en-US" sz="2400" dirty="0" smtClean="0"/>
          </a:p>
        </p:txBody>
      </p:sp>
    </p:spTree>
    <p:extLst>
      <p:ext uri="{BB962C8B-B14F-4D97-AF65-F5344CB8AC3E}">
        <p14:creationId xmlns:p14="http://schemas.microsoft.com/office/powerpoint/2010/main" val="222009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Effectiveness of low-lime, intermediate-lime and high-lime fly ashes in mitigating ASR in MCPT method using Spratt limestone as reactive aggregate</a:t>
            </a:r>
          </a:p>
        </p:txBody>
      </p:sp>
      <p:pic>
        <p:nvPicPr>
          <p:cNvPr id="1026" name="Chart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553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 name="AutoShape 3"/>
          <p:cNvCxnSpPr>
            <a:cxnSpLocks noChangeShapeType="1"/>
          </p:cNvCxnSpPr>
          <p:nvPr/>
        </p:nvCxnSpPr>
        <p:spPr bwMode="auto">
          <a:xfrm>
            <a:off x="2438400" y="4987556"/>
            <a:ext cx="3733800" cy="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28" name="AutoShape 4"/>
          <p:cNvCxnSpPr>
            <a:cxnSpLocks noChangeShapeType="1"/>
          </p:cNvCxnSpPr>
          <p:nvPr/>
        </p:nvCxnSpPr>
        <p:spPr bwMode="auto">
          <a:xfrm flipV="1">
            <a:off x="4889936" y="1905000"/>
            <a:ext cx="0" cy="38862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31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Fly Ashes for ASR Mitigation in the MCPT</a:t>
            </a:r>
            <a:endParaRPr lang="en-US" sz="3600" dirty="0"/>
          </a:p>
        </p:txBody>
      </p:sp>
      <p:sp>
        <p:nvSpPr>
          <p:cNvPr id="3" name="Text Placeholder 2"/>
          <p:cNvSpPr>
            <a:spLocks noGrp="1"/>
          </p:cNvSpPr>
          <p:nvPr>
            <p:ph type="body" sz="half" idx="1"/>
          </p:nvPr>
        </p:nvSpPr>
        <p:spPr>
          <a:xfrm>
            <a:off x="457200" y="1600200"/>
            <a:ext cx="8382000" cy="4525963"/>
          </a:xfrm>
        </p:spPr>
        <p:txBody>
          <a:bodyPr/>
          <a:lstStyle/>
          <a:p>
            <a:pPr marL="0" indent="0" algn="just">
              <a:buNone/>
            </a:pPr>
            <a:r>
              <a:rPr lang="en-US" sz="2900" u="sng" dirty="0" smtClean="0"/>
              <a:t>COMPREHENSIVE STUDY</a:t>
            </a:r>
          </a:p>
          <a:p>
            <a:pPr algn="just"/>
            <a:r>
              <a:rPr lang="en-US" sz="2900" dirty="0" smtClean="0"/>
              <a:t>3 High-lime fly ashes – HL</a:t>
            </a:r>
            <a:r>
              <a:rPr lang="en-US" sz="2900" baseline="-25000" dirty="0" smtClean="0"/>
              <a:t>GG</a:t>
            </a:r>
            <a:r>
              <a:rPr lang="en-US" sz="2900" dirty="0" smtClean="0"/>
              <a:t>, HL</a:t>
            </a:r>
            <a:r>
              <a:rPr lang="en-US" sz="2900" baseline="-25000" dirty="0" smtClean="0"/>
              <a:t>PN</a:t>
            </a:r>
            <a:r>
              <a:rPr lang="en-US" sz="2900" dirty="0" smtClean="0"/>
              <a:t> and HL</a:t>
            </a:r>
            <a:r>
              <a:rPr lang="en-US" sz="2900" baseline="-25000" dirty="0" smtClean="0"/>
              <a:t>CO</a:t>
            </a:r>
            <a:r>
              <a:rPr lang="en-US" sz="2900" dirty="0" smtClean="0"/>
              <a:t> </a:t>
            </a:r>
          </a:p>
          <a:p>
            <a:pPr algn="just"/>
            <a:r>
              <a:rPr lang="en-US" sz="2900" dirty="0" smtClean="0"/>
              <a:t>3 Low-lime fly ashes – LL</a:t>
            </a:r>
            <a:r>
              <a:rPr lang="en-US" sz="2900" baseline="-25000" dirty="0" smtClean="0"/>
              <a:t>NJ</a:t>
            </a:r>
            <a:r>
              <a:rPr lang="en-US" sz="2900" dirty="0" smtClean="0"/>
              <a:t>, LL</a:t>
            </a:r>
            <a:r>
              <a:rPr lang="en-US" sz="2900" baseline="-25000" dirty="0" smtClean="0"/>
              <a:t>ES</a:t>
            </a:r>
            <a:r>
              <a:rPr lang="en-US" sz="2900" dirty="0" smtClean="0"/>
              <a:t>, and LL</a:t>
            </a:r>
            <a:r>
              <a:rPr lang="en-US" sz="2900" baseline="-25000" dirty="0" smtClean="0"/>
              <a:t>SJ</a:t>
            </a:r>
            <a:r>
              <a:rPr lang="en-US" sz="2900" dirty="0" smtClean="0"/>
              <a:t> </a:t>
            </a:r>
          </a:p>
          <a:p>
            <a:pPr algn="just"/>
            <a:r>
              <a:rPr lang="en-US" sz="2900" dirty="0" smtClean="0"/>
              <a:t>3 Intermediate-lime– </a:t>
            </a:r>
            <a:r>
              <a:rPr lang="en-US" sz="2900" dirty="0" err="1" smtClean="0"/>
              <a:t>IL</a:t>
            </a:r>
            <a:r>
              <a:rPr lang="en-US" sz="2900" baseline="-25000" dirty="0" err="1" smtClean="0"/>
              <a:t>Coalcrk</a:t>
            </a:r>
            <a:r>
              <a:rPr lang="en-US" sz="2900" dirty="0" smtClean="0"/>
              <a:t>, IL</a:t>
            </a:r>
            <a:r>
              <a:rPr lang="en-US" sz="2900" baseline="-25000" dirty="0" smtClean="0"/>
              <a:t>AP</a:t>
            </a:r>
            <a:r>
              <a:rPr lang="en-US" sz="2900" dirty="0" smtClean="0"/>
              <a:t>, and </a:t>
            </a:r>
            <a:r>
              <a:rPr lang="en-US" sz="2900" dirty="0" err="1" smtClean="0"/>
              <a:t>IL</a:t>
            </a:r>
            <a:r>
              <a:rPr lang="en-US" sz="2900" baseline="-25000" dirty="0" err="1" smtClean="0"/>
              <a:t>Colettocrk</a:t>
            </a:r>
            <a:r>
              <a:rPr lang="en-US" sz="2900" dirty="0" smtClean="0"/>
              <a:t> </a:t>
            </a:r>
          </a:p>
          <a:p>
            <a:pPr algn="just"/>
            <a:endParaRPr lang="en-US" sz="2900" dirty="0"/>
          </a:p>
          <a:p>
            <a:pPr algn="just"/>
            <a:endParaRPr lang="en-US" sz="2900" dirty="0" smtClean="0"/>
          </a:p>
          <a:p>
            <a:pPr algn="just"/>
            <a:r>
              <a:rPr lang="en-US" sz="2900" dirty="0" smtClean="0"/>
              <a:t>Fly ash dosage @ 25</a:t>
            </a:r>
            <a:r>
              <a:rPr lang="en-US" sz="2900" dirty="0"/>
              <a:t>% </a:t>
            </a:r>
            <a:r>
              <a:rPr lang="en-US" sz="2900" dirty="0" smtClean="0"/>
              <a:t>by mass replacement of cement</a:t>
            </a:r>
            <a:endParaRPr lang="en-US" sz="2900" dirty="0"/>
          </a:p>
        </p:txBody>
      </p:sp>
    </p:spTree>
    <p:extLst>
      <p:ext uri="{BB962C8B-B14F-4D97-AF65-F5344CB8AC3E}">
        <p14:creationId xmlns:p14="http://schemas.microsoft.com/office/powerpoint/2010/main" val="429270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Nine different fly ashes (3 high-lime, 3 low-lime and 3 intermediate-lime fly ashes) at 25% cement replacement </a:t>
            </a:r>
            <a:r>
              <a:rPr lang="en-US" sz="2900" dirty="0" smtClean="0"/>
              <a:t>levels</a:t>
            </a:r>
            <a:endParaRPr lang="en-US" sz="29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04995"/>
            <a:ext cx="84677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3"/>
          <p:cNvCxnSpPr>
            <a:cxnSpLocks noChangeShapeType="1"/>
          </p:cNvCxnSpPr>
          <p:nvPr/>
        </p:nvCxnSpPr>
        <p:spPr bwMode="auto">
          <a:xfrm flipV="1">
            <a:off x="5291244" y="1876790"/>
            <a:ext cx="0" cy="3962402"/>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8" name="AutoShape 3"/>
          <p:cNvCxnSpPr>
            <a:cxnSpLocks noChangeShapeType="1"/>
          </p:cNvCxnSpPr>
          <p:nvPr/>
        </p:nvCxnSpPr>
        <p:spPr bwMode="auto">
          <a:xfrm flipH="1" flipV="1">
            <a:off x="1192367" y="4488753"/>
            <a:ext cx="6199033" cy="9546"/>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15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077200" cy="4525963"/>
          </a:xfrm>
        </p:spPr>
        <p:txBody>
          <a:bodyPr/>
          <a:lstStyle/>
          <a:p>
            <a:pPr algn="just"/>
            <a:r>
              <a:rPr lang="en-US" sz="2400" dirty="0"/>
              <a:t>Spratt limestone as reactive aggregate  </a:t>
            </a:r>
            <a:endParaRPr lang="en-US" sz="2400" baseline="-25000" dirty="0"/>
          </a:p>
          <a:p>
            <a:pPr algn="just"/>
            <a:endParaRPr lang="en-US" sz="2400" dirty="0" smtClean="0"/>
          </a:p>
          <a:p>
            <a:pPr marL="0" indent="0" algn="just">
              <a:buNone/>
            </a:pPr>
            <a:r>
              <a:rPr lang="en-US" sz="2400" dirty="0" smtClean="0"/>
              <a:t>Dosage - Mass </a:t>
            </a:r>
            <a:r>
              <a:rPr lang="en-US" sz="2400" dirty="0"/>
              <a:t>replacement of cement</a:t>
            </a:r>
            <a:endParaRPr lang="en-US" sz="2400" dirty="0" smtClean="0"/>
          </a:p>
          <a:p>
            <a:pPr algn="just"/>
            <a:r>
              <a:rPr lang="en-US" sz="2400" dirty="0" smtClean="0"/>
              <a:t>Slag was used </a:t>
            </a:r>
            <a:r>
              <a:rPr lang="en-US" sz="2400" dirty="0"/>
              <a:t>at a dosage of </a:t>
            </a:r>
            <a:r>
              <a:rPr lang="en-US" sz="2400" dirty="0" smtClean="0"/>
              <a:t>40% </a:t>
            </a:r>
          </a:p>
          <a:p>
            <a:pPr algn="just"/>
            <a:r>
              <a:rPr lang="en-US" sz="2400" dirty="0" smtClean="0"/>
              <a:t>Metakaolin </a:t>
            </a:r>
            <a:r>
              <a:rPr lang="en-US" sz="2400" dirty="0"/>
              <a:t>was used at a dosage of </a:t>
            </a:r>
            <a:r>
              <a:rPr lang="en-US" sz="2400" dirty="0" smtClean="0"/>
              <a:t>10% </a:t>
            </a:r>
            <a:endParaRPr lang="en-US" sz="2400" dirty="0"/>
          </a:p>
          <a:p>
            <a:pPr algn="just"/>
            <a:r>
              <a:rPr lang="en-US" sz="2400" dirty="0" smtClean="0"/>
              <a:t>Silica Fume </a:t>
            </a:r>
            <a:r>
              <a:rPr lang="en-US" sz="2400" dirty="0"/>
              <a:t>was used at a dosage of 10% </a:t>
            </a:r>
          </a:p>
          <a:p>
            <a:pPr marL="0" indent="0" algn="just">
              <a:buNone/>
            </a:pPr>
            <a:endParaRPr lang="en-US" sz="2400" dirty="0" smtClean="0"/>
          </a:p>
          <a:p>
            <a:pPr marL="0" indent="0" algn="just">
              <a:buNone/>
            </a:pPr>
            <a:r>
              <a:rPr lang="en-US" sz="2400" dirty="0" smtClean="0"/>
              <a:t>Additionally LiNO</a:t>
            </a:r>
            <a:r>
              <a:rPr lang="en-US" sz="2400" baseline="-25000" dirty="0" smtClean="0"/>
              <a:t>3 </a:t>
            </a:r>
            <a:r>
              <a:rPr lang="en-US" sz="2400" dirty="0" smtClean="0"/>
              <a:t>was </a:t>
            </a:r>
            <a:r>
              <a:rPr lang="en-US" sz="2400" dirty="0"/>
              <a:t>used at a dosage of </a:t>
            </a:r>
            <a:r>
              <a:rPr lang="en-US" sz="2400" dirty="0" smtClean="0"/>
              <a:t>100% in Bar, and 50% in Soak Solution. </a:t>
            </a:r>
          </a:p>
        </p:txBody>
      </p:sp>
      <p:sp>
        <p:nvSpPr>
          <p:cNvPr id="4" name="Title 1"/>
          <p:cNvSpPr>
            <a:spLocks noGrp="1"/>
          </p:cNvSpPr>
          <p:nvPr>
            <p:ph type="title"/>
          </p:nvPr>
        </p:nvSpPr>
        <p:spPr>
          <a:xfrm>
            <a:off x="457200" y="274638"/>
            <a:ext cx="8229600" cy="1143000"/>
          </a:xfrm>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t>
            </a:r>
            <a:r>
              <a:rPr lang="en-US" sz="2900" dirty="0" smtClean="0"/>
              <a:t>ASR</a:t>
            </a:r>
            <a:endParaRPr lang="en-US" sz="2900" dirty="0"/>
          </a:p>
        </p:txBody>
      </p:sp>
    </p:spTree>
    <p:extLst>
      <p:ext uri="{BB962C8B-B14F-4D97-AF65-F5344CB8AC3E}">
        <p14:creationId xmlns:p14="http://schemas.microsoft.com/office/powerpoint/2010/main" val="293575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ASR in MCPT method using Spratt limestone as reactive aggregate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904999"/>
            <a:ext cx="86106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AutoShape 3"/>
          <p:cNvCxnSpPr>
            <a:cxnSpLocks noChangeShapeType="1"/>
          </p:cNvCxnSpPr>
          <p:nvPr/>
        </p:nvCxnSpPr>
        <p:spPr bwMode="auto">
          <a:xfrm flipV="1">
            <a:off x="6248400" y="2438400"/>
            <a:ext cx="0" cy="31242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pic>
        <p:nvPicPr>
          <p:cNvPr id="12" name="chart"/>
          <p:cNvPicPr>
            <a:picLocks noChangeAspect="1"/>
          </p:cNvPicPr>
          <p:nvPr/>
        </p:nvPicPr>
        <p:blipFill>
          <a:blip r:embed="rId3"/>
          <a:stretch>
            <a:fillRect/>
          </a:stretch>
        </p:blipFill>
        <p:spPr>
          <a:xfrm>
            <a:off x="1412544" y="4925705"/>
            <a:ext cx="7354066" cy="64967"/>
          </a:xfrm>
          <a:prstGeom prst="rect">
            <a:avLst/>
          </a:prstGeom>
        </p:spPr>
      </p:pic>
    </p:spTree>
    <p:extLst>
      <p:ext uri="{BB962C8B-B14F-4D97-AF65-F5344CB8AC3E}">
        <p14:creationId xmlns:p14="http://schemas.microsoft.com/office/powerpoint/2010/main" val="28397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229600" cy="4525963"/>
          </a:xfrm>
        </p:spPr>
        <p:txBody>
          <a:bodyPr/>
          <a:lstStyle/>
          <a:p>
            <a:pPr marL="0" indent="0" algn="ctr">
              <a:buNone/>
            </a:pPr>
            <a:r>
              <a:rPr lang="en-US" sz="6000" dirty="0" smtClean="0"/>
              <a:t>Part 3: </a:t>
            </a:r>
            <a:r>
              <a:rPr lang="en-US" sz="5500" dirty="0"/>
              <a:t>Effect of Prolonged Curing of Test Specimens on the Performance of Fly Ashes in MCPT Test Method</a:t>
            </a:r>
          </a:p>
          <a:p>
            <a:endParaRPr lang="en-US" dirty="0"/>
          </a:p>
        </p:txBody>
      </p:sp>
    </p:spTree>
    <p:extLst>
      <p:ext uri="{BB962C8B-B14F-4D97-AF65-F5344CB8AC3E}">
        <p14:creationId xmlns:p14="http://schemas.microsoft.com/office/powerpoint/2010/main" val="27455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900" b="1" dirty="0"/>
              <a:t>Effect of Prolonged Curing of Test Specimens on the Performance of Fly Ashes in MCPT Test </a:t>
            </a:r>
            <a:r>
              <a:rPr lang="en-US" sz="2900" b="1" dirty="0" smtClean="0"/>
              <a:t>Method</a:t>
            </a:r>
            <a:endParaRPr lang="en-US" sz="2900" dirty="0"/>
          </a:p>
        </p:txBody>
      </p:sp>
      <p:sp>
        <p:nvSpPr>
          <p:cNvPr id="3" name="Text Placeholder 2"/>
          <p:cNvSpPr>
            <a:spLocks noGrp="1"/>
          </p:cNvSpPr>
          <p:nvPr>
            <p:ph type="body" sz="half" idx="1"/>
          </p:nvPr>
        </p:nvSpPr>
        <p:spPr>
          <a:xfrm>
            <a:off x="457200" y="1600200"/>
            <a:ext cx="8153400" cy="4525963"/>
          </a:xfrm>
        </p:spPr>
        <p:txBody>
          <a:bodyPr/>
          <a:lstStyle/>
          <a:p>
            <a:r>
              <a:rPr lang="en-US" sz="2400" dirty="0" smtClean="0"/>
              <a:t>MCPT </a:t>
            </a:r>
            <a:r>
              <a:rPr lang="en-US" sz="2400" dirty="0"/>
              <a:t>test specimens </a:t>
            </a:r>
            <a:r>
              <a:rPr lang="en-US" sz="2400" dirty="0" smtClean="0"/>
              <a:t>cured in water @ 60˚C </a:t>
            </a:r>
            <a:r>
              <a:rPr lang="en-US" sz="2400" dirty="0"/>
              <a:t>for varying </a:t>
            </a:r>
            <a:r>
              <a:rPr lang="en-US" sz="2400" dirty="0" smtClean="0"/>
              <a:t>ages:</a:t>
            </a:r>
          </a:p>
          <a:p>
            <a:pPr marL="0" indent="0">
              <a:buNone/>
            </a:pPr>
            <a:r>
              <a:rPr lang="en-US" sz="2400" dirty="0" smtClean="0"/>
              <a:t>	</a:t>
            </a:r>
            <a:r>
              <a:rPr lang="en-US" sz="2400" i="1" dirty="0" smtClean="0"/>
              <a:t>1 </a:t>
            </a:r>
            <a:r>
              <a:rPr lang="en-US" sz="2400" i="1" dirty="0"/>
              <a:t>day, 7 days, 14 days and 28 days </a:t>
            </a:r>
            <a:r>
              <a:rPr lang="en-US" sz="2400" dirty="0"/>
              <a:t>;</a:t>
            </a:r>
            <a:r>
              <a:rPr lang="en-US" sz="2400" dirty="0" smtClean="0"/>
              <a:t> before </a:t>
            </a:r>
            <a:r>
              <a:rPr lang="en-US" sz="2400" dirty="0"/>
              <a:t>they </a:t>
            </a:r>
            <a:r>
              <a:rPr lang="en-US" sz="2400" dirty="0" smtClean="0"/>
              <a:t>	were </a:t>
            </a:r>
            <a:r>
              <a:rPr lang="en-US" sz="2400" dirty="0"/>
              <a:t>exposed to 1N NaOH </a:t>
            </a:r>
            <a:r>
              <a:rPr lang="en-US" sz="2400" dirty="0" smtClean="0"/>
              <a:t>solution</a:t>
            </a:r>
          </a:p>
          <a:p>
            <a:pPr marL="0" indent="0">
              <a:buNone/>
            </a:pPr>
            <a:endParaRPr lang="en-US" sz="2400" dirty="0" smtClean="0"/>
          </a:p>
          <a:p>
            <a:r>
              <a:rPr lang="en-US" sz="2400" dirty="0"/>
              <a:t>Three fly ashes of significantly different chemical composition </a:t>
            </a:r>
            <a:r>
              <a:rPr lang="en-US" sz="2400" dirty="0" smtClean="0"/>
              <a:t>(Low-lime fly ash, intermediate-lime fly ash and high-lime fly ash) were </a:t>
            </a:r>
            <a:r>
              <a:rPr lang="en-US" sz="2400" dirty="0"/>
              <a:t>selected. </a:t>
            </a:r>
          </a:p>
          <a:p>
            <a:endParaRPr lang="en-US" sz="2400" dirty="0"/>
          </a:p>
          <a:p>
            <a:endParaRPr lang="en-US" sz="2400" dirty="0"/>
          </a:p>
        </p:txBody>
      </p:sp>
    </p:spTree>
    <p:extLst>
      <p:ext uri="{BB962C8B-B14F-4D97-AF65-F5344CB8AC3E}">
        <p14:creationId xmlns:p14="http://schemas.microsoft.com/office/powerpoint/2010/main" val="335833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Dr. Paul </a:t>
            </a:r>
            <a:r>
              <a:rPr lang="en-US" dirty="0" err="1" smtClean="0"/>
              <a:t>Virmani</a:t>
            </a:r>
            <a:r>
              <a:rPr lang="en-US" dirty="0" smtClean="0"/>
              <a:t>, FHWA</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z="2900" dirty="0" smtClean="0"/>
              <a:t>Low Lime-Class F </a:t>
            </a:r>
            <a:r>
              <a:rPr lang="en-US" sz="2900" dirty="0"/>
              <a:t>fly </a:t>
            </a:r>
            <a:r>
              <a:rPr lang="en-US" sz="2900" dirty="0" smtClean="0"/>
              <a:t>ash </a:t>
            </a:r>
            <a:r>
              <a:rPr lang="en-US" sz="2900" dirty="0"/>
              <a:t>at 25% cement </a:t>
            </a:r>
            <a:r>
              <a:rPr lang="en-US" sz="2900" dirty="0" smtClean="0"/>
              <a:t>replacement</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590674"/>
            <a:ext cx="7392207" cy="473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2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p:spPr>
        <p:txBody>
          <a:bodyPr/>
          <a:lstStyle/>
          <a:p>
            <a:r>
              <a:rPr lang="en-US" sz="2600" dirty="0" smtClean="0"/>
              <a:t>Intermediate Lime </a:t>
            </a:r>
            <a:r>
              <a:rPr lang="en-US" sz="2600" dirty="0"/>
              <a:t>fly ash </a:t>
            </a:r>
            <a:r>
              <a:rPr lang="en-US" sz="2600" dirty="0" smtClean="0"/>
              <a:t>at </a:t>
            </a:r>
            <a:r>
              <a:rPr lang="en-US" sz="2600" dirty="0"/>
              <a:t>25% cement </a:t>
            </a:r>
            <a:r>
              <a:rPr lang="en-US" sz="2600" dirty="0" smtClean="0"/>
              <a:t>replacement</a:t>
            </a:r>
            <a:endParaRPr lang="en-US" sz="26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2574"/>
            <a:ext cx="7812072" cy="477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01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High Lime-Class </a:t>
            </a:r>
            <a:r>
              <a:rPr lang="en-US" sz="2900" dirty="0"/>
              <a:t>C fly </a:t>
            </a:r>
            <a:r>
              <a:rPr lang="en-US" sz="2900" dirty="0" smtClean="0"/>
              <a:t>ash </a:t>
            </a:r>
            <a:r>
              <a:rPr lang="en-US" sz="2900" dirty="0"/>
              <a:t>at 25% cement </a:t>
            </a:r>
            <a:r>
              <a:rPr lang="en-US" sz="2900" dirty="0" smtClean="0"/>
              <a:t>replacement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9749"/>
            <a:ext cx="7467600" cy="484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597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Conclusions</a:t>
            </a:r>
          </a:p>
        </p:txBody>
      </p:sp>
      <p:sp>
        <p:nvSpPr>
          <p:cNvPr id="36867" name="Content Placeholder 2"/>
          <p:cNvSpPr>
            <a:spLocks noGrp="1"/>
          </p:cNvSpPr>
          <p:nvPr>
            <p:ph idx="1"/>
          </p:nvPr>
        </p:nvSpPr>
        <p:spPr/>
        <p:txBody>
          <a:bodyPr/>
          <a:lstStyle/>
          <a:p>
            <a:r>
              <a:rPr lang="en-US" sz="2400" dirty="0"/>
              <a:t>The findings from the extended initial curing of test specimens in MCPT showed that there is no added benefit in increasing the duration of initial curing in assessing the effectiveness of ASR mitigation measures such as supplementary cementitious materials.  </a:t>
            </a:r>
            <a:endParaRPr lang="en-US" sz="2400" dirty="0" smtClean="0"/>
          </a:p>
          <a:p>
            <a:endParaRPr lang="en-US" sz="2400" dirty="0" smtClean="0"/>
          </a:p>
          <a:p>
            <a:r>
              <a:rPr lang="en-US" sz="2400" dirty="0" smtClean="0"/>
              <a:t>Based </a:t>
            </a:r>
            <a:r>
              <a:rPr lang="en-US" sz="2400" dirty="0"/>
              <a:t>on the results, MCPT appears to be a viable test method that can potentially replace both </a:t>
            </a:r>
            <a:r>
              <a:rPr lang="en-US" sz="2400" dirty="0" smtClean="0"/>
              <a:t>AMBT (ASTM C 1260) </a:t>
            </a:r>
            <a:r>
              <a:rPr lang="en-US" sz="2400" dirty="0"/>
              <a:t>and </a:t>
            </a:r>
            <a:r>
              <a:rPr lang="en-US" sz="2400" dirty="0" smtClean="0"/>
              <a:t>CPT (ASTM C 1293) </a:t>
            </a:r>
            <a:r>
              <a:rPr lang="en-US" sz="2400" dirty="0"/>
              <a:t>for routine ASR-related testing.  </a:t>
            </a:r>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417638"/>
          </a:xfrm>
        </p:spPr>
        <p:txBody>
          <a:bodyPr/>
          <a:lstStyle/>
          <a:p>
            <a:r>
              <a:rPr lang="en-US" sz="4000" dirty="0" smtClean="0"/>
              <a:t>Future Steps</a:t>
            </a:r>
            <a:endParaRPr lang="en-US" dirty="0" smtClean="0"/>
          </a:p>
        </p:txBody>
      </p:sp>
      <p:sp>
        <p:nvSpPr>
          <p:cNvPr id="38915" name="Content Placeholder 2"/>
          <p:cNvSpPr>
            <a:spLocks noGrp="1"/>
          </p:cNvSpPr>
          <p:nvPr>
            <p:ph idx="1"/>
          </p:nvPr>
        </p:nvSpPr>
        <p:spPr/>
        <p:txBody>
          <a:bodyPr/>
          <a:lstStyle/>
          <a:p>
            <a:pPr marL="0" indent="0">
              <a:buNone/>
            </a:pPr>
            <a:endParaRPr lang="en-US" sz="2800" dirty="0" smtClean="0"/>
          </a:p>
          <a:p>
            <a:r>
              <a:rPr lang="en-US" sz="2800" dirty="0" smtClean="0"/>
              <a:t>Develop a protocol for evaluation of Job Mixtures for </a:t>
            </a:r>
            <a:r>
              <a:rPr lang="en-US" sz="2800" smtClean="0"/>
              <a:t>Potential ASR</a:t>
            </a:r>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685800" y="1828800"/>
            <a:ext cx="7772400" cy="1470025"/>
          </a:xfrm>
        </p:spPr>
        <p:txBody>
          <a:bodyPr/>
          <a:lstStyle/>
          <a:p>
            <a:pPr eaLnBrk="1" hangingPunct="1"/>
            <a:r>
              <a:rPr lang="en-US" sz="6000" b="1" dirty="0" smtClean="0"/>
              <a:t>Questions?</a:t>
            </a:r>
          </a:p>
        </p:txBody>
      </p:sp>
      <p:sp>
        <p:nvSpPr>
          <p:cNvPr id="4" name="Subtitle 3"/>
          <p:cNvSpPr>
            <a:spLocks noGrp="1"/>
          </p:cNvSpPr>
          <p:nvPr>
            <p:ph type="subTitle" idx="1"/>
          </p:nvPr>
        </p:nvSpPr>
        <p:spPr/>
        <p:txBody>
          <a:bodyPr/>
          <a:lstStyle/>
          <a:p>
            <a:pPr>
              <a:defRPr/>
            </a:pPr>
            <a:r>
              <a:rPr lang="en-US" b="1" dirty="0" smtClean="0">
                <a:solidFill>
                  <a:schemeClr val="tx1">
                    <a:lumMod val="95000"/>
                    <a:lumOff val="5000"/>
                  </a:schemeClr>
                </a:solidFill>
                <a:hlinkClick r:id="rId2"/>
              </a:rPr>
              <a:t>PRANGAR@clemson.edu</a:t>
            </a:r>
            <a:endParaRPr lang="en-US" b="1" dirty="0" smtClean="0">
              <a:solidFill>
                <a:schemeClr val="tx1">
                  <a:lumMod val="95000"/>
                  <a:lumOff val="5000"/>
                </a:schemeClr>
              </a:solidFill>
            </a:endParaRPr>
          </a:p>
          <a:p>
            <a:pPr>
              <a:defRPr/>
            </a:pPr>
            <a:r>
              <a:rPr lang="en-US" b="1" dirty="0" smtClean="0">
                <a:solidFill>
                  <a:schemeClr val="tx1">
                    <a:lumMod val="95000"/>
                    <a:lumOff val="5000"/>
                  </a:schemeClr>
                </a:solidFill>
                <a:hlinkClick r:id="rId3"/>
              </a:rPr>
              <a:t>elatife@clemson.edu</a:t>
            </a:r>
            <a:endParaRPr lang="en-US" b="1" dirty="0" smtClean="0">
              <a:solidFill>
                <a:schemeClr val="tx1">
                  <a:lumMod val="95000"/>
                  <a:lumOff val="5000"/>
                </a:schemeClr>
              </a:solidFill>
            </a:endParaRP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44562"/>
          </a:xfrm>
        </p:spPr>
        <p:txBody>
          <a:bodyPr/>
          <a:lstStyle/>
          <a:p>
            <a:r>
              <a:rPr lang="en-US" sz="3300" dirty="0" smtClean="0"/>
              <a:t>Alkali-Silica Reaction Distresses in the field</a:t>
            </a:r>
          </a:p>
        </p:txBody>
      </p:sp>
      <p:pic>
        <p:nvPicPr>
          <p:cNvPr id="20483" name="Picture 4"/>
          <p:cNvPicPr>
            <a:picLocks noGrp="1" noChangeAspect="1" noChangeArrowheads="1"/>
          </p:cNvPicPr>
          <p:nvPr>
            <p:ph idx="1"/>
          </p:nvPr>
        </p:nvPicPr>
        <p:blipFill>
          <a:blip r:embed="rId3"/>
          <a:srcRect/>
          <a:stretch>
            <a:fillRect/>
          </a:stretch>
        </p:blipFill>
        <p:spPr>
          <a:xfrm>
            <a:off x="457200" y="1447800"/>
            <a:ext cx="3170238" cy="2376488"/>
          </a:xfrm>
        </p:spPr>
      </p:pic>
      <p:pic>
        <p:nvPicPr>
          <p:cNvPr id="20484" name="Picture 2"/>
          <p:cNvPicPr>
            <a:picLocks noChangeAspect="1" noChangeArrowheads="1"/>
          </p:cNvPicPr>
          <p:nvPr/>
        </p:nvPicPr>
        <p:blipFill>
          <a:blip r:embed="rId4"/>
          <a:srcRect/>
          <a:stretch>
            <a:fillRect/>
          </a:stretch>
        </p:blipFill>
        <p:spPr bwMode="auto">
          <a:xfrm>
            <a:off x="457200" y="3962400"/>
            <a:ext cx="3200400" cy="2400300"/>
          </a:xfrm>
          <a:prstGeom prst="rect">
            <a:avLst/>
          </a:prstGeom>
          <a:noFill/>
          <a:ln w="9525">
            <a:noFill/>
            <a:miter lim="800000"/>
            <a:headEnd/>
            <a:tailEnd/>
          </a:ln>
        </p:spPr>
      </p:pic>
      <p:pic>
        <p:nvPicPr>
          <p:cNvPr id="20485" name="Picture 3"/>
          <p:cNvPicPr>
            <a:picLocks noChangeAspect="1" noChangeArrowheads="1"/>
          </p:cNvPicPr>
          <p:nvPr/>
        </p:nvPicPr>
        <p:blipFill>
          <a:blip r:embed="rId5"/>
          <a:srcRect/>
          <a:stretch>
            <a:fillRect/>
          </a:stretch>
        </p:blipFill>
        <p:spPr bwMode="auto">
          <a:xfrm>
            <a:off x="5257800" y="1447800"/>
            <a:ext cx="3430588" cy="2387600"/>
          </a:xfrm>
          <a:prstGeom prst="rect">
            <a:avLst/>
          </a:prstGeom>
          <a:noFill/>
          <a:ln w="9525">
            <a:noFill/>
            <a:miter lim="800000"/>
            <a:headEnd/>
            <a:tailEnd/>
          </a:ln>
        </p:spPr>
      </p:pic>
      <p:pic>
        <p:nvPicPr>
          <p:cNvPr id="20486" name="Picture 2"/>
          <p:cNvPicPr>
            <a:picLocks noChangeAspect="1" noChangeArrowheads="1"/>
          </p:cNvPicPr>
          <p:nvPr/>
        </p:nvPicPr>
        <p:blipFill>
          <a:blip r:embed="rId6"/>
          <a:srcRect/>
          <a:stretch>
            <a:fillRect/>
          </a:stretch>
        </p:blipFill>
        <p:spPr bwMode="auto">
          <a:xfrm>
            <a:off x="5257800" y="3886200"/>
            <a:ext cx="34290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fade">
                                      <p:cBhvr>
                                        <p:cTn id="12" dur="1000"/>
                                        <p:tgtEl>
                                          <p:spTgt spid="20486"/>
                                        </p:tgtEl>
                                      </p:cBhvr>
                                    </p:animEffect>
                                    <p:anim calcmode="lin" valueType="num">
                                      <p:cBhvr>
                                        <p:cTn id="13" dur="1000" fill="hold"/>
                                        <p:tgtEl>
                                          <p:spTgt spid="20486"/>
                                        </p:tgtEl>
                                        <p:attrNameLst>
                                          <p:attrName>ppt_x</p:attrName>
                                        </p:attrNameLst>
                                      </p:cBhvr>
                                      <p:tavLst>
                                        <p:tav tm="0">
                                          <p:val>
                                            <p:strVal val="#ppt_x"/>
                                          </p:val>
                                        </p:tav>
                                        <p:tav tm="100000">
                                          <p:val>
                                            <p:strVal val="#ppt_x"/>
                                          </p:val>
                                        </p:tav>
                                      </p:tavLst>
                                    </p:anim>
                                    <p:anim calcmode="lin" valueType="num">
                                      <p:cBhvr>
                                        <p:cTn id="14"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fade">
                                      <p:cBhvr>
                                        <p:cTn id="19" dur="1000"/>
                                        <p:tgtEl>
                                          <p:spTgt spid="20483"/>
                                        </p:tgtEl>
                                      </p:cBhvr>
                                    </p:animEffect>
                                    <p:anim calcmode="lin" valueType="num">
                                      <p:cBhvr>
                                        <p:cTn id="20" dur="1000" fill="hold"/>
                                        <p:tgtEl>
                                          <p:spTgt spid="20483"/>
                                        </p:tgtEl>
                                        <p:attrNameLst>
                                          <p:attrName>ppt_x</p:attrName>
                                        </p:attrNameLst>
                                      </p:cBhvr>
                                      <p:tavLst>
                                        <p:tav tm="0">
                                          <p:val>
                                            <p:strVal val="#ppt_x"/>
                                          </p:val>
                                        </p:tav>
                                        <p:tav tm="100000">
                                          <p:val>
                                            <p:strVal val="#ppt_x"/>
                                          </p:val>
                                        </p:tav>
                                      </p:tavLst>
                                    </p:anim>
                                    <p:anim calcmode="lin" valueType="num">
                                      <p:cBhvr>
                                        <p:cTn id="21" dur="1000" fill="hold"/>
                                        <p:tgtEl>
                                          <p:spTgt spid="2048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fade">
                                      <p:cBhvr>
                                        <p:cTn id="24" dur="1000"/>
                                        <p:tgtEl>
                                          <p:spTgt spid="20484"/>
                                        </p:tgtEl>
                                      </p:cBhvr>
                                    </p:animEffect>
                                    <p:anim calcmode="lin" valueType="num">
                                      <p:cBhvr>
                                        <p:cTn id="25" dur="1000" fill="hold"/>
                                        <p:tgtEl>
                                          <p:spTgt spid="20484"/>
                                        </p:tgtEl>
                                        <p:attrNameLst>
                                          <p:attrName>ppt_x</p:attrName>
                                        </p:attrNameLst>
                                      </p:cBhvr>
                                      <p:tavLst>
                                        <p:tav tm="0">
                                          <p:val>
                                            <p:strVal val="#ppt_x"/>
                                          </p:val>
                                        </p:tav>
                                        <p:tav tm="100000">
                                          <p:val>
                                            <p:strVal val="#ppt_x"/>
                                          </p:val>
                                        </p:tav>
                                      </p:tavLst>
                                    </p:anim>
                                    <p:anim calcmode="lin" valueType="num">
                                      <p:cBhvr>
                                        <p:cTn id="2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Introduction to Miniature </a:t>
            </a:r>
            <a:r>
              <a:rPr lang="en-US" dirty="0"/>
              <a:t>Concrete Prism Test (MCPT</a:t>
            </a:r>
            <a:r>
              <a:rPr lang="en-US" dirty="0" smtClean="0"/>
              <a:t>)</a:t>
            </a:r>
          </a:p>
          <a:p>
            <a:pPr marL="514350" indent="-514350">
              <a:buFont typeface="+mj-lt"/>
              <a:buAutoNum type="arabicPeriod"/>
            </a:pPr>
            <a:r>
              <a:rPr lang="en-US" dirty="0"/>
              <a:t>Evaluation of Effectiveness of SCMs for ASR Mitigation in the </a:t>
            </a:r>
            <a:r>
              <a:rPr lang="en-US" dirty="0" smtClean="0"/>
              <a:t>MCPT</a:t>
            </a:r>
          </a:p>
          <a:p>
            <a:pPr marL="514350" indent="-514350">
              <a:buFont typeface="+mj-lt"/>
              <a:buAutoNum type="arabicPeriod"/>
            </a:pPr>
            <a:r>
              <a:rPr lang="en-US" dirty="0"/>
              <a:t>Effect of Prolonged Curing of Test Specimens on the Performance of Fly Ashes in MCPT Test Method</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5786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Part 1: </a:t>
            </a:r>
          </a:p>
          <a:p>
            <a:pPr marL="0" indent="0" algn="ctr">
              <a:buNone/>
            </a:pPr>
            <a:r>
              <a:rPr lang="en-US" sz="6000" dirty="0" smtClean="0"/>
              <a:t>Introduction to MCPT</a:t>
            </a:r>
            <a:endParaRPr lang="en-US" sz="6000" dirty="0"/>
          </a:p>
          <a:p>
            <a:endParaRPr lang="en-US" dirty="0"/>
          </a:p>
        </p:txBody>
      </p:sp>
    </p:spTree>
    <p:extLst>
      <p:ext uri="{BB962C8B-B14F-4D97-AF65-F5344CB8AC3E}">
        <p14:creationId xmlns:p14="http://schemas.microsoft.com/office/powerpoint/2010/main" val="37108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MCPT</a:t>
            </a:r>
            <a:endParaRPr lang="en-US" dirty="0"/>
          </a:p>
        </p:txBody>
      </p:sp>
      <p:sp>
        <p:nvSpPr>
          <p:cNvPr id="3" name="Content Placeholder 2"/>
          <p:cNvSpPr>
            <a:spLocks noGrp="1"/>
          </p:cNvSpPr>
          <p:nvPr>
            <p:ph idx="1"/>
          </p:nvPr>
        </p:nvSpPr>
        <p:spPr/>
        <p:txBody>
          <a:bodyPr/>
          <a:lstStyle/>
          <a:p>
            <a:r>
              <a:rPr lang="en-US" dirty="0" smtClean="0"/>
              <a:t>MCPT has been developed to determine aggregate reactivity, with:</a:t>
            </a:r>
          </a:p>
          <a:p>
            <a:pPr marL="0" indent="0">
              <a:buNone/>
            </a:pPr>
            <a:r>
              <a:rPr lang="en-US" dirty="0" smtClean="0"/>
              <a:t>	- Similar reliability as ASTM C 1293 	test but shorter </a:t>
            </a:r>
            <a:r>
              <a:rPr lang="en-US" dirty="0"/>
              <a:t>test duration</a:t>
            </a:r>
            <a:r>
              <a:rPr lang="en-US" dirty="0" smtClean="0"/>
              <a:t> </a:t>
            </a:r>
          </a:p>
          <a:p>
            <a:pPr marL="0" indent="0">
              <a:buNone/>
            </a:pPr>
            <a:r>
              <a:rPr lang="en-US" dirty="0"/>
              <a:t>	</a:t>
            </a:r>
            <a:r>
              <a:rPr lang="en-US" dirty="0" smtClean="0"/>
              <a:t>	(56 days vs. 1 year)</a:t>
            </a:r>
          </a:p>
          <a:p>
            <a:pPr marL="0" indent="0">
              <a:buNone/>
            </a:pPr>
            <a:r>
              <a:rPr lang="en-US" dirty="0"/>
              <a:t>	</a:t>
            </a:r>
            <a:r>
              <a:rPr lang="en-US" dirty="0" smtClean="0"/>
              <a:t>- </a:t>
            </a:r>
            <a:r>
              <a:rPr lang="en-US" dirty="0"/>
              <a:t>Less aggressive exposure conditions </a:t>
            </a:r>
            <a:r>
              <a:rPr lang="en-US" dirty="0" smtClean="0"/>
              <a:t>	than </a:t>
            </a:r>
            <a:r>
              <a:rPr lang="en-US" dirty="0"/>
              <a:t>ASTM C </a:t>
            </a:r>
            <a:r>
              <a:rPr lang="en-US" dirty="0" smtClean="0"/>
              <a:t>1260 test but better 	reliability </a:t>
            </a:r>
            <a:endParaRPr lang="en-US" dirty="0"/>
          </a:p>
          <a:p>
            <a:pPr marL="0" indent="0">
              <a:buNone/>
            </a:pPr>
            <a:endParaRPr lang="en-US" dirty="0"/>
          </a:p>
        </p:txBody>
      </p:sp>
    </p:spTree>
    <p:extLst>
      <p:ext uri="{BB962C8B-B14F-4D97-AF65-F5344CB8AC3E}">
        <p14:creationId xmlns:p14="http://schemas.microsoft.com/office/powerpoint/2010/main" val="41431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Parameters</a:t>
            </a:r>
          </a:p>
        </p:txBody>
      </p:sp>
      <p:sp>
        <p:nvSpPr>
          <p:cNvPr id="26627" name="Rectangle 3"/>
          <p:cNvSpPr>
            <a:spLocks noGrp="1" noChangeArrowheads="1"/>
          </p:cNvSpPr>
          <p:nvPr>
            <p:ph type="body" sz="half" idx="1"/>
          </p:nvPr>
        </p:nvSpPr>
        <p:spPr>
          <a:xfrm>
            <a:off x="457200" y="1600200"/>
            <a:ext cx="8229600" cy="4525963"/>
          </a:xfrm>
        </p:spPr>
        <p:txBody>
          <a:bodyPr/>
          <a:lstStyle/>
          <a:p>
            <a:pPr eaLnBrk="1" hangingPunct="1"/>
            <a:r>
              <a:rPr lang="en-US" sz="2000" dirty="0" smtClean="0"/>
              <a:t>Mixture Proportions and Specimen Dimensions</a:t>
            </a:r>
          </a:p>
          <a:p>
            <a:pPr lvl="1" eaLnBrk="1" hangingPunct="1"/>
            <a:r>
              <a:rPr lang="en-US" sz="1800" dirty="0" smtClean="0"/>
              <a:t>Specimen size			= 2 in. x 2 in. x 11.25 in.</a:t>
            </a:r>
          </a:p>
          <a:p>
            <a:pPr lvl="1" eaLnBrk="1" hangingPunct="1"/>
            <a:r>
              <a:rPr lang="en-US" sz="1800" dirty="0" smtClean="0"/>
              <a:t>Max. Size of Aggregate		= ½ in. (12.5 mm)</a:t>
            </a:r>
          </a:p>
          <a:p>
            <a:pPr lvl="1" eaLnBrk="1" hangingPunct="1"/>
            <a:r>
              <a:rPr lang="en-US" sz="1800" dirty="0" smtClean="0"/>
              <a:t>Volume Fraction of 			= 0.70</a:t>
            </a:r>
          </a:p>
          <a:p>
            <a:pPr lvl="1" eaLnBrk="1" hangingPunct="1">
              <a:buFontTx/>
              <a:buNone/>
            </a:pPr>
            <a:r>
              <a:rPr lang="en-US" sz="1800" dirty="0" smtClean="0"/>
              <a:t>	Dry Rodded Coarse Aggregate</a:t>
            </a:r>
          </a:p>
          <a:p>
            <a:pPr lvl="1" eaLnBrk="1" hangingPunct="1">
              <a:buFontTx/>
              <a:buNone/>
            </a:pPr>
            <a:r>
              <a:rPr lang="en-US" sz="1800" dirty="0" smtClean="0"/>
              <a:t>	in Unit Volume of Concrete	</a:t>
            </a:r>
          </a:p>
          <a:p>
            <a:pPr lvl="1" eaLnBrk="1" hangingPunct="1"/>
            <a:endParaRPr lang="en-US" sz="1800" dirty="0" smtClean="0"/>
          </a:p>
          <a:p>
            <a:pPr lvl="1" eaLnBrk="1" hangingPunct="1"/>
            <a:r>
              <a:rPr lang="en-US" sz="1800" dirty="0" smtClean="0"/>
              <a:t>Coarse Aggregate Grading Requirement:	</a:t>
            </a:r>
          </a:p>
          <a:p>
            <a:pPr lvl="1" eaLnBrk="1" hangingPunct="1"/>
            <a:endParaRPr lang="en-US" sz="1800" dirty="0" smtClean="0"/>
          </a:p>
        </p:txBody>
      </p:sp>
      <p:graphicFrame>
        <p:nvGraphicFramePr>
          <p:cNvPr id="88164" name="Group 100"/>
          <p:cNvGraphicFramePr>
            <a:graphicFrameLocks noGrp="1"/>
          </p:cNvGraphicFramePr>
          <p:nvPr>
            <p:ph sz="half" idx="2"/>
          </p:nvPr>
        </p:nvGraphicFramePr>
        <p:xfrm>
          <a:off x="1066800" y="4724400"/>
          <a:ext cx="6553200" cy="1584960"/>
        </p:xfrm>
        <a:graphic>
          <a:graphicData uri="http://schemas.openxmlformats.org/drawingml/2006/table">
            <a:tbl>
              <a:tblPr/>
              <a:tblGrid>
                <a:gridCol w="2184400"/>
                <a:gridCol w="2184400"/>
                <a:gridCol w="2184400"/>
              </a:tblGrid>
              <a:tr h="182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Sieve Size, mm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Mass,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Passing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57.5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6" descr="L4-SP-Prism.JPG"/>
          <p:cNvPicPr>
            <a:picLocks noChangeAspect="1"/>
          </p:cNvPicPr>
          <p:nvPr/>
        </p:nvPicPr>
        <p:blipFill>
          <a:blip r:embed="rId2" cstate="print"/>
          <a:srcRect/>
          <a:stretch>
            <a:fillRect/>
          </a:stretch>
        </p:blipFill>
        <p:spPr bwMode="auto">
          <a:xfrm>
            <a:off x="6248400" y="2895600"/>
            <a:ext cx="23368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anim calcmode="lin" valueType="num">
                                      <p:cBhvr additive="base">
                                        <p:cTn id="33"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8164"/>
                                        </p:tgtEl>
                                        <p:attrNameLst>
                                          <p:attrName>style.visibility</p:attrName>
                                        </p:attrNameLst>
                                      </p:cBhvr>
                                      <p:to>
                                        <p:strVal val="visible"/>
                                      </p:to>
                                    </p:set>
                                    <p:anim calcmode="lin" valueType="num">
                                      <p:cBhvr additive="base">
                                        <p:cTn id="39" dur="500" fill="hold"/>
                                        <p:tgtEl>
                                          <p:spTgt spid="88164"/>
                                        </p:tgtEl>
                                        <p:attrNameLst>
                                          <p:attrName>ppt_x</p:attrName>
                                        </p:attrNameLst>
                                      </p:cBhvr>
                                      <p:tavLst>
                                        <p:tav tm="0">
                                          <p:val>
                                            <p:strVal val="#ppt_x"/>
                                          </p:val>
                                        </p:tav>
                                        <p:tav tm="100000">
                                          <p:val>
                                            <p:strVal val="#ppt_x"/>
                                          </p:val>
                                        </p:tav>
                                      </p:tavLst>
                                    </p:anim>
                                    <p:anim calcmode="lin" valueType="num">
                                      <p:cBhvr additive="base">
                                        <p:cTn id="40" dur="500" fill="hold"/>
                                        <p:tgtEl>
                                          <p:spTgt spid="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(continued)</a:t>
            </a:r>
          </a:p>
        </p:txBody>
      </p:sp>
      <p:sp>
        <p:nvSpPr>
          <p:cNvPr id="25603" name="Rectangle 3"/>
          <p:cNvSpPr>
            <a:spLocks noGrp="1" noChangeArrowheads="1"/>
          </p:cNvSpPr>
          <p:nvPr>
            <p:ph type="body" sz="half" idx="1"/>
          </p:nvPr>
        </p:nvSpPr>
        <p:spPr>
          <a:xfrm>
            <a:off x="457200" y="1600200"/>
            <a:ext cx="8686800" cy="4648200"/>
          </a:xfrm>
        </p:spPr>
        <p:txBody>
          <a:bodyPr/>
          <a:lstStyle/>
          <a:p>
            <a:pPr eaLnBrk="1" hangingPunct="1"/>
            <a:r>
              <a:rPr lang="en-US" sz="2000" dirty="0" smtClean="0"/>
              <a:t>Test Procedure</a:t>
            </a:r>
          </a:p>
          <a:p>
            <a:pPr lvl="1" eaLnBrk="1" hangingPunct="1"/>
            <a:r>
              <a:rPr lang="en-US" sz="1800" dirty="0" smtClean="0"/>
              <a:t>Cement Content (same as C1293)	= 420 kg/m</a:t>
            </a:r>
            <a:r>
              <a:rPr lang="en-US" sz="1800" baseline="30000" dirty="0" smtClean="0"/>
              <a:t>3</a:t>
            </a:r>
            <a:endParaRPr lang="en-US" sz="1800" dirty="0" smtClean="0"/>
          </a:p>
          <a:p>
            <a:pPr lvl="1" eaLnBrk="1" hangingPunct="1"/>
            <a:r>
              <a:rPr lang="en-US" sz="1800" dirty="0" smtClean="0"/>
              <a:t>Cement Alkali Content 		= 0.9% ± 0.1% Na</a:t>
            </a:r>
            <a:r>
              <a:rPr lang="en-US" sz="1800" baseline="-25000" dirty="0" smtClean="0"/>
              <a:t>2</a:t>
            </a:r>
            <a:r>
              <a:rPr lang="en-US" sz="1800" dirty="0" smtClean="0"/>
              <a:t>O</a:t>
            </a:r>
            <a:r>
              <a:rPr lang="en-US" sz="1800" baseline="-25000" dirty="0" smtClean="0"/>
              <a:t>eq.</a:t>
            </a:r>
            <a:endParaRPr lang="en-US" sz="1800" dirty="0" smtClean="0"/>
          </a:p>
          <a:p>
            <a:pPr lvl="1" eaLnBrk="1" hangingPunct="1"/>
            <a:r>
              <a:rPr lang="en-US" sz="1800" dirty="0" smtClean="0"/>
              <a:t>Alkali Boost, (Total Alkali Content)	= 1.25% Na</a:t>
            </a:r>
            <a:r>
              <a:rPr lang="en-US" sz="1800" baseline="-25000" dirty="0" smtClean="0"/>
              <a:t>2</a:t>
            </a:r>
            <a:r>
              <a:rPr lang="en-US" sz="1800" dirty="0" smtClean="0"/>
              <a:t>O</a:t>
            </a:r>
            <a:r>
              <a:rPr lang="en-US" sz="1800" baseline="-25000" dirty="0" smtClean="0"/>
              <a:t>eq.</a:t>
            </a:r>
            <a:r>
              <a:rPr lang="en-US" sz="1800" dirty="0" smtClean="0"/>
              <a:t> by mass of cement</a:t>
            </a:r>
          </a:p>
          <a:p>
            <a:pPr lvl="1" eaLnBrk="1" hangingPunct="1"/>
            <a:r>
              <a:rPr lang="en-US" sz="1800" dirty="0" smtClean="0"/>
              <a:t>Water-to-cement ratio		= 0.45</a:t>
            </a:r>
          </a:p>
          <a:p>
            <a:pPr lvl="1" eaLnBrk="1" hangingPunct="1"/>
            <a:r>
              <a:rPr lang="en-US" sz="1800" dirty="0" smtClean="0"/>
              <a:t>Storage Environment		= 1N NaOH Solution</a:t>
            </a:r>
          </a:p>
          <a:p>
            <a:pPr lvl="1" eaLnBrk="1" hangingPunct="1"/>
            <a:r>
              <a:rPr lang="en-US" sz="1800" dirty="0" smtClean="0"/>
              <a:t>Storage Temperature		= 60⁰C</a:t>
            </a:r>
          </a:p>
          <a:p>
            <a:pPr lvl="1" eaLnBrk="1" hangingPunct="1"/>
            <a:r>
              <a:rPr lang="en-US" sz="1800" dirty="0"/>
              <a:t>Pass/Fail Criteria			= Exp. limit of </a:t>
            </a:r>
            <a:r>
              <a:rPr lang="en-US" sz="1800" dirty="0" smtClean="0"/>
              <a:t>0.040% </a:t>
            </a:r>
            <a:r>
              <a:rPr lang="en-US" sz="1800" dirty="0"/>
              <a:t>at 56 days </a:t>
            </a:r>
            <a:r>
              <a:rPr lang="en-US" sz="1800" dirty="0" smtClean="0"/>
              <a:t>	</a:t>
            </a:r>
          </a:p>
          <a:p>
            <a:pPr lvl="1" eaLnBrk="1" hangingPunct="1">
              <a:buNone/>
            </a:pPr>
            <a:r>
              <a:rPr lang="en-US" sz="1800" dirty="0" smtClean="0"/>
              <a:t>	</a:t>
            </a:r>
            <a:endParaRPr lang="en-US" sz="1800" dirty="0"/>
          </a:p>
          <a:p>
            <a:pPr lvl="1" eaLnBrk="1" hangingPunct="1">
              <a:buFontTx/>
              <a:buNone/>
            </a:pPr>
            <a:endParaRPr lang="en-US" sz="1800" dirty="0" smtClean="0">
              <a:solidFill>
                <a:srgbClr val="0000FF"/>
              </a:solidFill>
            </a:endParaRPr>
          </a:p>
          <a:p>
            <a:pPr lvl="1" eaLnBrk="1" hangingPunct="1"/>
            <a:r>
              <a:rPr lang="en-US" sz="1800" dirty="0" smtClean="0"/>
              <a:t>Use non-reactive fine aggregate, when evaluating coarse aggregate</a:t>
            </a:r>
          </a:p>
          <a:p>
            <a:pPr lvl="1" eaLnBrk="1" hangingPunct="1"/>
            <a:r>
              <a:rPr lang="en-US" sz="1800" dirty="0" smtClean="0"/>
              <a:t>Use non-reactive coarse aggregate, when evaluating fine aggregate</a:t>
            </a:r>
          </a:p>
          <a:p>
            <a:pPr lvl="1" eaLnBrk="1" hangingPunct="1"/>
            <a:r>
              <a:rPr lang="en-US" sz="1800" dirty="0" smtClean="0"/>
              <a:t>Specimens are cured in 60⁰C water for 1 day after </a:t>
            </a:r>
            <a:r>
              <a:rPr lang="en-US" sz="1800" dirty="0" err="1" smtClean="0"/>
              <a:t>demolding</a:t>
            </a:r>
            <a:r>
              <a:rPr lang="en-US" sz="1800" dirty="0" smtClean="0"/>
              <a:t> </a:t>
            </a:r>
          </a:p>
          <a:p>
            <a:pPr lvl="1" eaLnBrk="1" hangingPunct="1">
              <a:buFontTx/>
              <a:buNone/>
            </a:pPr>
            <a:r>
              <a:rPr lang="en-US" sz="1800" dirty="0" smtClean="0"/>
              <a:t>	before the specimens are immersed in 1N NaOH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10" end="10"/>
                                            </p:txEl>
                                          </p:spTgt>
                                        </p:tgtEl>
                                        <p:attrNameLst>
                                          <p:attrName>style.visibility</p:attrName>
                                        </p:attrNameLst>
                                      </p:cBhvr>
                                      <p:to>
                                        <p:strVal val="visible"/>
                                      </p:to>
                                    </p:set>
                                    <p:anim calcmode="lin" valueType="num">
                                      <p:cBhvr additive="base">
                                        <p:cTn id="49"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603">
                                            <p:txEl>
                                              <p:pRg st="11" end="11"/>
                                            </p:txEl>
                                          </p:spTgt>
                                        </p:tgtEl>
                                        <p:attrNameLst>
                                          <p:attrName>style.visibility</p:attrName>
                                        </p:attrNameLst>
                                      </p:cBhvr>
                                      <p:to>
                                        <p:strVal val="visible"/>
                                      </p:to>
                                    </p:set>
                                    <p:anim calcmode="lin" valueType="num">
                                      <p:cBhvr additive="base">
                                        <p:cTn id="53"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560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603">
                                            <p:txEl>
                                              <p:pRg st="12" end="12"/>
                                            </p:txEl>
                                          </p:spTgt>
                                        </p:tgtEl>
                                        <p:attrNameLst>
                                          <p:attrName>style.visibility</p:attrName>
                                        </p:attrNameLst>
                                      </p:cBhvr>
                                      <p:to>
                                        <p:strVal val="visible"/>
                                      </p:to>
                                    </p:set>
                                    <p:anim calcmode="lin" valueType="num">
                                      <p:cBhvr additive="base">
                                        <p:cTn id="57" dur="5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60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603">
                                            <p:txEl>
                                              <p:pRg st="13" end="13"/>
                                            </p:txEl>
                                          </p:spTgt>
                                        </p:tgtEl>
                                        <p:attrNameLst>
                                          <p:attrName>style.visibility</p:attrName>
                                        </p:attrNameLst>
                                      </p:cBhvr>
                                      <p:to>
                                        <p:strVal val="visible"/>
                                      </p:to>
                                    </p:set>
                                    <p:anim calcmode="lin" valueType="num">
                                      <p:cBhvr additive="base">
                                        <p:cTn id="61" dur="500" fill="hold"/>
                                        <p:tgtEl>
                                          <p:spTgt spid="2560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295400"/>
          </a:xfrm>
        </p:spPr>
        <p:txBody>
          <a:bodyPr/>
          <a:lstStyle/>
          <a:p>
            <a:r>
              <a:rPr lang="en-US" sz="2700" dirty="0" smtClean="0"/>
              <a:t>Expansion </a:t>
            </a:r>
            <a:r>
              <a:rPr lang="en-US" sz="2700" dirty="0"/>
              <a:t>Data of Test Specimens Containing Selected Aggregates in Different Test </a:t>
            </a:r>
            <a:r>
              <a:rPr lang="en-US" sz="2700" dirty="0" smtClean="0"/>
              <a:t>Methods </a:t>
            </a:r>
            <a:br>
              <a:rPr lang="en-US" sz="2700" dirty="0" smtClean="0"/>
            </a:br>
            <a:r>
              <a:rPr lang="en-US" sz="2700" dirty="0" smtClean="0"/>
              <a:t>(Note: red:- reactive, green:- non-reactive)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86928"/>
              </p:ext>
            </p:extLst>
          </p:nvPr>
        </p:nvGraphicFramePr>
        <p:xfrm>
          <a:off x="685800" y="1676400"/>
          <a:ext cx="8001000" cy="4241800"/>
        </p:xfrm>
        <a:graphic>
          <a:graphicData uri="http://schemas.openxmlformats.org/drawingml/2006/table">
            <a:tbl>
              <a:tblPr firstRow="1" firstCol="1" bandRow="1">
                <a:tableStyleId>{5C22544A-7EE6-4342-B048-85BDC9FD1C3A}</a:tableStyleId>
              </a:tblPr>
              <a:tblGrid>
                <a:gridCol w="2000250"/>
                <a:gridCol w="2000250"/>
                <a:gridCol w="2000250"/>
                <a:gridCol w="2000250"/>
              </a:tblGrid>
              <a:tr h="284480">
                <a:tc rowSpan="2">
                  <a:txBody>
                    <a:bodyPr/>
                    <a:lstStyle/>
                    <a:p>
                      <a:pPr marL="0" marR="0" algn="ctr">
                        <a:spcBef>
                          <a:spcPts val="0"/>
                        </a:spcBef>
                        <a:spcAft>
                          <a:spcPts val="0"/>
                        </a:spcAft>
                      </a:pPr>
                      <a:r>
                        <a:rPr lang="en-US" sz="1400" b="1" dirty="0">
                          <a:solidFill>
                            <a:srgbClr val="0000FF"/>
                          </a:solidFill>
                          <a:effectLst/>
                        </a:rPr>
                        <a:t>Aggregate Identity</a:t>
                      </a:r>
                      <a:endParaRPr lang="en-US" sz="1400" b="1" dirty="0">
                        <a:solidFill>
                          <a:srgbClr val="0000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spcBef>
                          <a:spcPts val="0"/>
                        </a:spcBef>
                        <a:spcAft>
                          <a:spcPts val="0"/>
                        </a:spcAft>
                      </a:pPr>
                      <a:r>
                        <a:rPr lang="en-US" sz="1400" b="1" dirty="0">
                          <a:solidFill>
                            <a:srgbClr val="0000FF"/>
                          </a:solidFill>
                          <a:effectLst/>
                        </a:rPr>
                        <a:t>% Expansion</a:t>
                      </a:r>
                      <a:endParaRPr lang="en-US" sz="1400" b="1" dirty="0">
                        <a:solidFill>
                          <a:srgbClr val="0000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568959">
                <a:tc vMerge="1">
                  <a:txBody>
                    <a:bodyPr/>
                    <a:lstStyle/>
                    <a:p>
                      <a:endParaRPr lang="en-US"/>
                    </a:p>
                  </a:txBody>
                  <a:tcPr/>
                </a:tc>
                <a:tc>
                  <a:txBody>
                    <a:bodyPr/>
                    <a:lstStyle/>
                    <a:p>
                      <a:pPr marL="0" marR="0" algn="ctr">
                        <a:spcBef>
                          <a:spcPts val="0"/>
                        </a:spcBef>
                        <a:spcAft>
                          <a:spcPts val="0"/>
                        </a:spcAft>
                      </a:pPr>
                      <a:r>
                        <a:rPr lang="en-US" sz="1400" b="1" dirty="0">
                          <a:effectLst/>
                        </a:rPr>
                        <a:t>MCPT, 56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1293, 365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1260, 14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L4-SP</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0.350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L11-SD</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0.109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0.220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L15-NM</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0.251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0.900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L19-NC</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0.192</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0.530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L23-BB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0.017</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0.032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0.042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L54-Galena-IL</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0.046</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0.050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0.235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9081">
                <a:tc>
                  <a:txBody>
                    <a:bodyPr/>
                    <a:lstStyle/>
                    <a:p>
                      <a:pPr marL="0" marR="0" algn="ctr">
                        <a:spcBef>
                          <a:spcPts val="0"/>
                        </a:spcBef>
                        <a:spcAft>
                          <a:spcPts val="0"/>
                        </a:spcAft>
                      </a:pPr>
                      <a:r>
                        <a:rPr lang="en-US" sz="1400" b="1" dirty="0">
                          <a:solidFill>
                            <a:srgbClr val="0066FF"/>
                          </a:solidFill>
                          <a:effectLst/>
                        </a:rPr>
                        <a:t>L32-QP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006600"/>
                          </a:solidFill>
                          <a:effectLst/>
                        </a:rPr>
                        <a:t>0.080*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L34-SLC</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0.039</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L59-MSP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0.023</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chemeClr val="accent6">
                              <a:lumMod val="75000"/>
                            </a:schemeClr>
                          </a:solidFill>
                          <a:effectLst/>
                        </a:rPr>
                        <a:t>L56-TX</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0.590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0.640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L35-GI</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L36-SB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0.115</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339152" y="4191000"/>
            <a:ext cx="4966648" cy="304800"/>
          </a:xfrm>
          <a:prstGeom prst="rect">
            <a:avLst/>
          </a:prstGeom>
          <a:solidFill>
            <a:schemeClr val="accent1">
              <a:alpha val="13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39152" y="4495800"/>
            <a:ext cx="4966648"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8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ASR</Template>
  <TotalTime>5722</TotalTime>
  <Words>788</Words>
  <Application>Microsoft Office PowerPoint</Application>
  <PresentationFormat>On-screen Show (4:3)</PresentationFormat>
  <Paragraphs>182</Paragraphs>
  <Slides>25</Slides>
  <Notes>2</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Custom Design</vt:lpstr>
      <vt:lpstr>1_Custom Design</vt:lpstr>
      <vt:lpstr>Flow</vt:lpstr>
      <vt:lpstr> Evaluating the Efficacy of ASR Mitigation Measures in Miniature Concrete Prism Test </vt:lpstr>
      <vt:lpstr>Acknowledgement</vt:lpstr>
      <vt:lpstr>Alkali-Silica Reaction Distresses in the field</vt:lpstr>
      <vt:lpstr>Presentation Outline</vt:lpstr>
      <vt:lpstr>PowerPoint Presentation</vt:lpstr>
      <vt:lpstr>Introduction to MCPT</vt:lpstr>
      <vt:lpstr>MCPT Method Parameters</vt:lpstr>
      <vt:lpstr>MCPT Method (continued)</vt:lpstr>
      <vt:lpstr>Expansion Data of Test Specimens Containing Selected Aggregates in Different Test Methods  (Note: red:- reactive, green:- non-reactive)</vt:lpstr>
      <vt:lpstr>Proposed criteria for characterizing aggregate reactivity in MCPT protocol</vt:lpstr>
      <vt:lpstr>PowerPoint Presentation</vt:lpstr>
      <vt:lpstr>Fly Ashes for ASR Mitigation in the MCPT</vt:lpstr>
      <vt:lpstr>Effectiveness of low-lime, intermediate-lime and high-lime fly ashes in mitigating ASR in MCPT method using Spratt limestone as reactive aggregate</vt:lpstr>
      <vt:lpstr>Fly Ashes for ASR Mitigation in the MCPT</vt:lpstr>
      <vt:lpstr>Nine different fly ashes (3 high-lime, 3 low-lime and 3 intermediate-lime fly ashes) at 25% cement replacement levels</vt:lpstr>
      <vt:lpstr>Effectiveness of Slag, Meta-kaolin, Silica fume and LiNO3 in mitigating ASR</vt:lpstr>
      <vt:lpstr>Effectiveness of Slag, Meta-kaolin, Silica fume and LiNO3 in mitigating ASR in MCPT method using Spratt limestone as reactive aggregate</vt:lpstr>
      <vt:lpstr>PowerPoint Presentation</vt:lpstr>
      <vt:lpstr>Effect of Prolonged Curing of Test Specimens on the Performance of Fly Ashes in MCPT Test Method</vt:lpstr>
      <vt:lpstr>Low Lime-Class F fly ash at 25% cement replacement</vt:lpstr>
      <vt:lpstr>Intermediate Lime fly ash at 25% cement replacement</vt:lpstr>
      <vt:lpstr>High Lime-Class C fly ash at 25% cement replacement</vt:lpstr>
      <vt:lpstr>Conclusions</vt:lpstr>
      <vt:lpstr>Future Steps</vt:lpstr>
      <vt:lpstr>Questions?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2 – RAPID TEST METHODS FOR ASSESSING ASR IN THE LABORATORY</dc:title>
  <dc:creator>Prasad Rangaraju</dc:creator>
  <cp:lastModifiedBy>786</cp:lastModifiedBy>
  <cp:revision>345</cp:revision>
  <dcterms:created xsi:type="dcterms:W3CDTF">2008-09-12T12:42:46Z</dcterms:created>
  <dcterms:modified xsi:type="dcterms:W3CDTF">2011-10-10T18:40:36Z</dcterms:modified>
</cp:coreProperties>
</file>