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4220" r:id="rId3"/>
  </p:sldMasterIdLst>
  <p:notesMasterIdLst>
    <p:notesMasterId r:id="rId28"/>
  </p:notesMasterIdLst>
  <p:handoutMasterIdLst>
    <p:handoutMasterId r:id="rId29"/>
  </p:handoutMasterIdLst>
  <p:sldIdLst>
    <p:sldId id="256" r:id="rId4"/>
    <p:sldId id="515" r:id="rId5"/>
    <p:sldId id="443" r:id="rId6"/>
    <p:sldId id="464" r:id="rId7"/>
    <p:sldId id="514" r:id="rId8"/>
    <p:sldId id="357" r:id="rId9"/>
    <p:sldId id="502" r:id="rId10"/>
    <p:sldId id="508" r:id="rId11"/>
    <p:sldId id="507" r:id="rId12"/>
    <p:sldId id="323" r:id="rId13"/>
    <p:sldId id="510" r:id="rId14"/>
    <p:sldId id="513" r:id="rId15"/>
    <p:sldId id="511" r:id="rId16"/>
    <p:sldId id="512" r:id="rId17"/>
    <p:sldId id="383" r:id="rId18"/>
    <p:sldId id="494" r:id="rId19"/>
    <p:sldId id="516" r:id="rId20"/>
    <p:sldId id="496" r:id="rId21"/>
    <p:sldId id="517" r:id="rId22"/>
    <p:sldId id="497" r:id="rId23"/>
    <p:sldId id="509" r:id="rId24"/>
    <p:sldId id="485" r:id="rId25"/>
    <p:sldId id="505" r:id="rId26"/>
    <p:sldId id="335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003E"/>
    <a:srgbClr val="A6850A"/>
    <a:srgbClr val="FF5229"/>
    <a:srgbClr val="FF0000"/>
    <a:srgbClr val="B2B2B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75" d="100"/>
          <a:sy n="75" d="100"/>
        </p:scale>
        <p:origin x="-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0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786\Desktop\MCPT-Summary%20GRAPHS%20Dr%20Prasad-Oct%20%2018-201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786\Desktop\MCPT-Summary%20GRAPHS%20Dr%20Prasad-Oct%20%2018-201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ERLResearch-\MCPT%20Excel%20files-01-18-2011\MCPT%20All%20Summary%20GRAPHS%20Jan-15-201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ERLResearch-\MCPT%20Excel%20files-01-18-2011\MCPT%20All%20Summary%20GRAPHS%20Jan-15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 dirty="0"/>
              <a:t>MCPT Results for Coarse</a:t>
            </a:r>
            <a:r>
              <a:rPr lang="en-US" baseline="0" dirty="0"/>
              <a:t> </a:t>
            </a:r>
            <a:r>
              <a:rPr lang="en-US" baseline="0" dirty="0" smtClean="0"/>
              <a:t>Aggregates 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693496646252604E-2"/>
          <c:y val="3.2332566572020209E-2"/>
          <c:w val="0.75020304753572475"/>
          <c:h val="0.81805419089815812"/>
        </c:manualLayout>
      </c:layout>
      <c:scatterChart>
        <c:scatterStyle val="lineMarker"/>
        <c:varyColors val="0"/>
        <c:ser>
          <c:idx val="1"/>
          <c:order val="0"/>
          <c:tx>
            <c:strRef>
              <c:f>Combined!$C$64</c:f>
              <c:strCache>
                <c:ptCount val="1"/>
                <c:pt idx="0">
                  <c:v>L4-Spratt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Combined!$C$65:$C$75</c:f>
              <c:numCache>
                <c:formatCode>0.0000</c:formatCode>
                <c:ptCount val="11"/>
                <c:pt idx="0">
                  <c:v>0</c:v>
                </c:pt>
                <c:pt idx="1">
                  <c:v>6.9999999999997972E-3</c:v>
                </c:pt>
                <c:pt idx="2">
                  <c:v>2.8666666666666594E-2</c:v>
                </c:pt>
                <c:pt idx="3">
                  <c:v>4.8999999999999919E-2</c:v>
                </c:pt>
                <c:pt idx="4">
                  <c:v>6.7666666666666833E-2</c:v>
                </c:pt>
                <c:pt idx="5">
                  <c:v>9.4000000000000111E-2</c:v>
                </c:pt>
                <c:pt idx="6">
                  <c:v>0.11233333333333323</c:v>
                </c:pt>
                <c:pt idx="7">
                  <c:v>0.13333333333333344</c:v>
                </c:pt>
                <c:pt idx="8">
                  <c:v>0.14900000000000013</c:v>
                </c:pt>
                <c:pt idx="9">
                  <c:v>0.16366666666666679</c:v>
                </c:pt>
                <c:pt idx="10">
                  <c:v>0.17933333333333362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77088"/>
        <c:axId val="39578624"/>
      </c:scatterChart>
      <c:scatterChart>
        <c:scatterStyle val="smoothMarker"/>
        <c:varyColors val="0"/>
        <c:ser>
          <c:idx val="12"/>
          <c:order val="1"/>
          <c:tx>
            <c:strRef>
              <c:f>Combined!$D$64</c:f>
              <c:strCache>
                <c:ptCount val="1"/>
                <c:pt idx="0">
                  <c:v>L8 LB-SC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Combined!$D$65:$D$75</c:f>
              <c:numCache>
                <c:formatCode>0.0000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5.3333333333333167E-3</c:v>
                </c:pt>
                <c:pt idx="3">
                  <c:v>8.3333333333332673E-3</c:v>
                </c:pt>
                <c:pt idx="4">
                  <c:v>1.4666666666666541E-2</c:v>
                </c:pt>
                <c:pt idx="5">
                  <c:v>2.3666666666666381E-2</c:v>
                </c:pt>
                <c:pt idx="6">
                  <c:v>3.6666666666666563E-2</c:v>
                </c:pt>
                <c:pt idx="7">
                  <c:v>6.0999999999999839E-2</c:v>
                </c:pt>
                <c:pt idx="8">
                  <c:v>8.2666666666666694E-2</c:v>
                </c:pt>
                <c:pt idx="9">
                  <c:v>0.10566666666666664</c:v>
                </c:pt>
                <c:pt idx="10">
                  <c:v>0.12766666666666657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Combined!$F$64</c:f>
              <c:strCache>
                <c:ptCount val="1"/>
                <c:pt idx="0">
                  <c:v>L11-SD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Combined!$F$65:$F$75</c:f>
              <c:numCache>
                <c:formatCode>0.0000</c:formatCode>
                <c:ptCount val="11"/>
                <c:pt idx="0">
                  <c:v>0</c:v>
                </c:pt>
                <c:pt idx="1">
                  <c:v>4.0000000000001224E-3</c:v>
                </c:pt>
                <c:pt idx="2">
                  <c:v>7.5000000000000171E-3</c:v>
                </c:pt>
                <c:pt idx="3">
                  <c:v>1.049999999999994E-2</c:v>
                </c:pt>
                <c:pt idx="4">
                  <c:v>1.9500000000000101E-2</c:v>
                </c:pt>
                <c:pt idx="5">
                  <c:v>3.7000000000000151E-2</c:v>
                </c:pt>
                <c:pt idx="6">
                  <c:v>5.3500000000000249E-2</c:v>
                </c:pt>
                <c:pt idx="7">
                  <c:v>8.250000000000017E-2</c:v>
                </c:pt>
                <c:pt idx="8">
                  <c:v>9.9500000000000227E-2</c:v>
                </c:pt>
                <c:pt idx="9">
                  <c:v>0.10150000000000006</c:v>
                </c:pt>
                <c:pt idx="10">
                  <c:v>0.10800000000000019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Combined!$E$64</c:f>
              <c:strCache>
                <c:ptCount val="1"/>
                <c:pt idx="0">
                  <c:v>L15-NM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Combined!$E$65:$E$75</c:f>
              <c:numCache>
                <c:formatCode>0.0000</c:formatCode>
                <c:ptCount val="11"/>
                <c:pt idx="0">
                  <c:v>0</c:v>
                </c:pt>
                <c:pt idx="1">
                  <c:v>1.4333333333333333E-2</c:v>
                </c:pt>
                <c:pt idx="2">
                  <c:v>3.6333333333333356E-2</c:v>
                </c:pt>
                <c:pt idx="3">
                  <c:v>5.1666666666666528E-2</c:v>
                </c:pt>
                <c:pt idx="4">
                  <c:v>7.1000000000000021E-2</c:v>
                </c:pt>
                <c:pt idx="5">
                  <c:v>9.4000000000000056E-2</c:v>
                </c:pt>
                <c:pt idx="6">
                  <c:v>0.11666666666666695</c:v>
                </c:pt>
                <c:pt idx="7">
                  <c:v>0.16033333333333344</c:v>
                </c:pt>
                <c:pt idx="8">
                  <c:v>0.18533333333333363</c:v>
                </c:pt>
                <c:pt idx="9">
                  <c:v>0.21033333333333362</c:v>
                </c:pt>
                <c:pt idx="10">
                  <c:v>0.23159259259259282</c:v>
                </c:pt>
              </c:numCache>
            </c:numRef>
          </c:yVal>
          <c:smooth val="1"/>
        </c:ser>
        <c:ser>
          <c:idx val="0"/>
          <c:order val="4"/>
          <c:tx>
            <c:strRef>
              <c:f>Combined!$G$64</c:f>
              <c:strCache>
                <c:ptCount val="1"/>
                <c:pt idx="0">
                  <c:v>L19-NC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Combined!$G$65:$G$75</c:f>
              <c:numCache>
                <c:formatCode>0.0000</c:formatCode>
                <c:ptCount val="11"/>
                <c:pt idx="0">
                  <c:v>0</c:v>
                </c:pt>
                <c:pt idx="1">
                  <c:v>7.0000000000001667E-3</c:v>
                </c:pt>
                <c:pt idx="2">
                  <c:v>1.6999999999999977E-2</c:v>
                </c:pt>
                <c:pt idx="3">
                  <c:v>3.2333333333333422E-2</c:v>
                </c:pt>
                <c:pt idx="4">
                  <c:v>5.7666666666666706E-2</c:v>
                </c:pt>
                <c:pt idx="5">
                  <c:v>9.6333333333333465E-2</c:v>
                </c:pt>
                <c:pt idx="6">
                  <c:v>0.1140000000000001</c:v>
                </c:pt>
                <c:pt idx="7">
                  <c:v>0.140666666666667</c:v>
                </c:pt>
                <c:pt idx="8">
                  <c:v>0.14900000000000024</c:v>
                </c:pt>
                <c:pt idx="9">
                  <c:v>0.15866666666666696</c:v>
                </c:pt>
                <c:pt idx="10">
                  <c:v>0.16733333333333367</c:v>
                </c:pt>
              </c:numCache>
            </c:numRef>
          </c:yVal>
          <c:smooth val="1"/>
        </c:ser>
        <c:ser>
          <c:idx val="4"/>
          <c:order val="5"/>
          <c:tx>
            <c:strRef>
              <c:f>Combined!$H$64</c:f>
              <c:strCache>
                <c:ptCount val="1"/>
                <c:pt idx="0">
                  <c:v>L23-BB-KY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Combined!$H$65:$H$75</c:f>
              <c:numCache>
                <c:formatCode>0.0000</c:formatCode>
                <c:ptCount val="11"/>
                <c:pt idx="0">
                  <c:v>0</c:v>
                </c:pt>
                <c:pt idx="1">
                  <c:v>5.7142857142862818E-4</c:v>
                </c:pt>
                <c:pt idx="2">
                  <c:v>1.333333333333464E-3</c:v>
                </c:pt>
                <c:pt idx="3">
                  <c:v>3.0000000000000443E-3</c:v>
                </c:pt>
                <c:pt idx="4">
                  <c:v>6.0000000000000877E-3</c:v>
                </c:pt>
                <c:pt idx="5">
                  <c:v>6.3333333333334841E-3</c:v>
                </c:pt>
                <c:pt idx="6">
                  <c:v>9.6666666666666897E-3</c:v>
                </c:pt>
                <c:pt idx="7">
                  <c:v>1.33333333333334E-2</c:v>
                </c:pt>
                <c:pt idx="8">
                  <c:v>1.7666666666666782E-2</c:v>
                </c:pt>
                <c:pt idx="9">
                  <c:v>2.2666666666666793E-2</c:v>
                </c:pt>
                <c:pt idx="10">
                  <c:v>2.7000000000000191E-2</c:v>
                </c:pt>
              </c:numCache>
            </c:numRef>
          </c:yVal>
          <c:smooth val="1"/>
        </c:ser>
        <c:ser>
          <c:idx val="5"/>
          <c:order val="6"/>
          <c:tx>
            <c:strRef>
              <c:f>Combined!$I$64</c:f>
              <c:strCache>
                <c:ptCount val="1"/>
                <c:pt idx="0">
                  <c:v>L32-QP_PA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Combined!$I$65:$I$75</c:f>
              <c:numCache>
                <c:formatCode>0.0000</c:formatCode>
                <c:ptCount val="11"/>
                <c:pt idx="0">
                  <c:v>0</c:v>
                </c:pt>
                <c:pt idx="1">
                  <c:v>1.9999999999999185E-3</c:v>
                </c:pt>
                <c:pt idx="2">
                  <c:v>2.9999999999999489E-3</c:v>
                </c:pt>
                <c:pt idx="3">
                  <c:v>8.9999999999998657E-3</c:v>
                </c:pt>
                <c:pt idx="4">
                  <c:v>1.2499999999999734E-2</c:v>
                </c:pt>
                <c:pt idx="5">
                  <c:v>2.5499999999999842E-2</c:v>
                </c:pt>
                <c:pt idx="6">
                  <c:v>3.2999999999999842E-2</c:v>
                </c:pt>
                <c:pt idx="7">
                  <c:v>5.6499999999999821E-2</c:v>
                </c:pt>
                <c:pt idx="8">
                  <c:v>7.0499999999999841E-2</c:v>
                </c:pt>
                <c:pt idx="9">
                  <c:v>8.9500000000000079E-2</c:v>
                </c:pt>
                <c:pt idx="10">
                  <c:v>0.10899999999999993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Combined!$K$64</c:f>
              <c:strCache>
                <c:ptCount val="1"/>
                <c:pt idx="0">
                  <c:v>L34-SLC-UT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Combined!$K$65:$K$75</c:f>
              <c:numCache>
                <c:formatCode>0.0000</c:formatCode>
                <c:ptCount val="11"/>
                <c:pt idx="0">
                  <c:v>0</c:v>
                </c:pt>
                <c:pt idx="1">
                  <c:v>9.9999999999993909E-4</c:v>
                </c:pt>
                <c:pt idx="2">
                  <c:v>4.9999999999999706E-3</c:v>
                </c:pt>
                <c:pt idx="3">
                  <c:v>7.6666666666666619E-3</c:v>
                </c:pt>
                <c:pt idx="4">
                  <c:v>1.0666666666666708E-2</c:v>
                </c:pt>
                <c:pt idx="5">
                  <c:v>1.2333333333333227E-2</c:v>
                </c:pt>
                <c:pt idx="6">
                  <c:v>2.0000000000000098E-2</c:v>
                </c:pt>
                <c:pt idx="7">
                  <c:v>3.0333333333333403E-2</c:v>
                </c:pt>
                <c:pt idx="8">
                  <c:v>3.8666666666666641E-2</c:v>
                </c:pt>
                <c:pt idx="9">
                  <c:v>4.6333333333333566E-2</c:v>
                </c:pt>
                <c:pt idx="10">
                  <c:v>5.9000000000000115E-2</c:v>
                </c:pt>
              </c:numCache>
            </c:numRef>
          </c:yVal>
          <c:smooth val="1"/>
        </c:ser>
        <c:ser>
          <c:idx val="6"/>
          <c:order val="8"/>
          <c:tx>
            <c:strRef>
              <c:f>Combined!$P$64</c:f>
              <c:strCache>
                <c:ptCount val="1"/>
                <c:pt idx="0">
                  <c:v>L41 ADR-GA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Combined!$P$65:$P$75</c:f>
              <c:numCache>
                <c:formatCode>0.0000</c:formatCode>
                <c:ptCount val="11"/>
                <c:pt idx="0">
                  <c:v>0</c:v>
                </c:pt>
                <c:pt idx="1">
                  <c:v>1.6666666666667884E-3</c:v>
                </c:pt>
                <c:pt idx="2">
                  <c:v>3.3333333333334086E-3</c:v>
                </c:pt>
                <c:pt idx="3">
                  <c:v>5.6666666666667104E-3</c:v>
                </c:pt>
                <c:pt idx="4">
                  <c:v>6.3333333333333713E-3</c:v>
                </c:pt>
                <c:pt idx="5">
                  <c:v>8.1133333333333422E-3</c:v>
                </c:pt>
                <c:pt idx="6">
                  <c:v>9.3333333333334087E-3</c:v>
                </c:pt>
                <c:pt idx="7">
                  <c:v>1.2333333333333363E-2</c:v>
                </c:pt>
                <c:pt idx="8">
                  <c:v>1.7333333333333319E-2</c:v>
                </c:pt>
                <c:pt idx="9">
                  <c:v>2.2333333333333448E-2</c:v>
                </c:pt>
                <c:pt idx="10">
                  <c:v>2.7333333333333418E-2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577088"/>
        <c:axId val="39578624"/>
      </c:scatterChart>
      <c:valAx>
        <c:axId val="39577088"/>
        <c:scaling>
          <c:orientation val="minMax"/>
          <c:max val="8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Age, Days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9578624"/>
        <c:crossesAt val="0"/>
        <c:crossBetween val="midCat"/>
        <c:majorUnit val="7"/>
      </c:valAx>
      <c:valAx>
        <c:axId val="39578624"/>
        <c:scaling>
          <c:orientation val="minMax"/>
          <c:max val="0.2400000000000002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% Expansion</a:t>
                </a:r>
              </a:p>
              <a:p>
                <a:pPr algn="ctr" rtl="0">
                  <a:defRPr/>
                </a:pPr>
                <a:endParaRPr lang="en-US"/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39577088"/>
        <c:crosses val="autoZero"/>
        <c:crossBetween val="midCat"/>
        <c:majorUnit val="2.0000000000000025E-2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78829474673874722"/>
          <c:y val="0.17969266076650697"/>
          <c:w val="0.20264889833306471"/>
          <c:h val="0.416517119007314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/>
              <a:t> MCPT Results for  Fine Aggregates</a:t>
            </a:r>
          </a:p>
        </c:rich>
      </c:tx>
      <c:layout>
        <c:manualLayout>
          <c:xMode val="edge"/>
          <c:yMode val="edge"/>
          <c:x val="0.24242075885765679"/>
          <c:y val="1.6816816816816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61926495480494"/>
          <c:y val="8.8299070724267764E-2"/>
          <c:w val="0.6471007096335194"/>
          <c:h val="0.83525517110944125"/>
        </c:manualLayout>
      </c:layout>
      <c:scatterChart>
        <c:scatterStyle val="smoothMarker"/>
        <c:varyColors val="0"/>
        <c:ser>
          <c:idx val="8"/>
          <c:order val="0"/>
          <c:tx>
            <c:strRef>
              <c:f>Combined!$L$64</c:f>
              <c:strCache>
                <c:ptCount val="1"/>
                <c:pt idx="0">
                  <c:v>L35-GI-NE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accent2">
                  <a:lumMod val="75000"/>
                </a:schemeClr>
              </a:solidFill>
            </c:spPr>
          </c:marker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Combined!$L$65:$L$75</c:f>
              <c:numCache>
                <c:formatCode>0.0000</c:formatCode>
                <c:ptCount val="11"/>
                <c:pt idx="0">
                  <c:v>0</c:v>
                </c:pt>
                <c:pt idx="1">
                  <c:v>3.9999999999999316E-3</c:v>
                </c:pt>
                <c:pt idx="2">
                  <c:v>9.3333333333334208E-3</c:v>
                </c:pt>
                <c:pt idx="3">
                  <c:v>1.3666666666666756E-2</c:v>
                </c:pt>
                <c:pt idx="4">
                  <c:v>1.8333333333333451E-2</c:v>
                </c:pt>
                <c:pt idx="5">
                  <c:v>3.233333333333361E-2</c:v>
                </c:pt>
                <c:pt idx="6">
                  <c:v>3.866666666666678E-2</c:v>
                </c:pt>
                <c:pt idx="7">
                  <c:v>6.0999999999999992E-2</c:v>
                </c:pt>
                <c:pt idx="8">
                  <c:v>9.133333333333353E-2</c:v>
                </c:pt>
                <c:pt idx="9">
                  <c:v>0.12333333333333353</c:v>
                </c:pt>
                <c:pt idx="10">
                  <c:v>0.14900000000000024</c:v>
                </c:pt>
              </c:numCache>
            </c:numRef>
          </c:yVal>
          <c:smooth val="1"/>
        </c:ser>
        <c:ser>
          <c:idx val="9"/>
          <c:order val="1"/>
          <c:tx>
            <c:strRef>
              <c:f>Combined!$M$64</c:f>
              <c:strCache>
                <c:ptCount val="1"/>
                <c:pt idx="0">
                  <c:v>L36-SB-NE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Combined!$M$65:$M$75</c:f>
              <c:numCache>
                <c:formatCode>0.0000</c:formatCode>
                <c:ptCount val="11"/>
                <c:pt idx="0">
                  <c:v>0</c:v>
                </c:pt>
                <c:pt idx="1">
                  <c:v>2.0000000000000608E-3</c:v>
                </c:pt>
                <c:pt idx="2">
                  <c:v>7.499999999999887E-3</c:v>
                </c:pt>
                <c:pt idx="3">
                  <c:v>1.0999999999999894E-2</c:v>
                </c:pt>
                <c:pt idx="4">
                  <c:v>2.5499999999999991E-2</c:v>
                </c:pt>
                <c:pt idx="5">
                  <c:v>3.1999999999999952E-2</c:v>
                </c:pt>
                <c:pt idx="6">
                  <c:v>4.0000000000000063E-2</c:v>
                </c:pt>
                <c:pt idx="7">
                  <c:v>7.8999999999999931E-2</c:v>
                </c:pt>
                <c:pt idx="8">
                  <c:v>0.11499999999999995</c:v>
                </c:pt>
                <c:pt idx="9">
                  <c:v>0.15000000000000024</c:v>
                </c:pt>
                <c:pt idx="10">
                  <c:v>0.17900000000000019</c:v>
                </c:pt>
              </c:numCache>
            </c:numRef>
          </c:yVal>
          <c:smooth val="1"/>
        </c:ser>
        <c:ser>
          <c:idx val="10"/>
          <c:order val="2"/>
          <c:tx>
            <c:strRef>
              <c:f>Combined!$N$64</c:f>
              <c:strCache>
                <c:ptCount val="1"/>
                <c:pt idx="0">
                  <c:v>L37-Cul-NE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Combined!$N$65:$N$75</c:f>
              <c:numCache>
                <c:formatCode>0.0000</c:formatCode>
                <c:ptCount val="11"/>
                <c:pt idx="0">
                  <c:v>0</c:v>
                </c:pt>
                <c:pt idx="1">
                  <c:v>6.6666666666666324E-3</c:v>
                </c:pt>
                <c:pt idx="2">
                  <c:v>1.3000000000000022E-2</c:v>
                </c:pt>
                <c:pt idx="3">
                  <c:v>1.6333333333333262E-2</c:v>
                </c:pt>
                <c:pt idx="4">
                  <c:v>2.0666666666666608E-2</c:v>
                </c:pt>
                <c:pt idx="5">
                  <c:v>2.6666666666666585E-2</c:v>
                </c:pt>
                <c:pt idx="6">
                  <c:v>3.0333333333333441E-2</c:v>
                </c:pt>
                <c:pt idx="7">
                  <c:v>6.6999999999999962E-2</c:v>
                </c:pt>
                <c:pt idx="8">
                  <c:v>8.1666666666666762E-2</c:v>
                </c:pt>
                <c:pt idx="9">
                  <c:v>0.13633333333333347</c:v>
                </c:pt>
                <c:pt idx="10">
                  <c:v>0.14933333333333346</c:v>
                </c:pt>
              </c:numCache>
            </c:numRef>
          </c:yVal>
          <c:smooth val="1"/>
        </c:ser>
        <c:ser>
          <c:idx val="11"/>
          <c:order val="3"/>
          <c:tx>
            <c:strRef>
              <c:f>Combined!$O$64</c:f>
              <c:strCache>
                <c:ptCount val="1"/>
                <c:pt idx="0">
                  <c:v>L38-Ind-NE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Combined!$O$65:$O$75</c:f>
              <c:numCache>
                <c:formatCode>0.0000</c:formatCode>
                <c:ptCount val="11"/>
                <c:pt idx="0">
                  <c:v>0</c:v>
                </c:pt>
                <c:pt idx="1">
                  <c:v>7.6666666666665639E-3</c:v>
                </c:pt>
                <c:pt idx="2">
                  <c:v>1.0666666666666803E-2</c:v>
                </c:pt>
                <c:pt idx="3">
                  <c:v>2.2666666666666491E-2</c:v>
                </c:pt>
                <c:pt idx="4">
                  <c:v>3.9666666666666656E-2</c:v>
                </c:pt>
                <c:pt idx="5">
                  <c:v>5.4666666666666593E-2</c:v>
                </c:pt>
                <c:pt idx="6">
                  <c:v>7.6666666666666772E-2</c:v>
                </c:pt>
                <c:pt idx="7">
                  <c:v>0.12033333333333332</c:v>
                </c:pt>
                <c:pt idx="8">
                  <c:v>0.14166666666666669</c:v>
                </c:pt>
                <c:pt idx="9">
                  <c:v>0.19266666666666668</c:v>
                </c:pt>
                <c:pt idx="10">
                  <c:v>0.20533333333333345</c:v>
                </c:pt>
              </c:numCache>
            </c:numRef>
          </c:yVal>
          <c:smooth val="1"/>
        </c:ser>
        <c:ser>
          <c:idx val="0"/>
          <c:order val="4"/>
          <c:tx>
            <c:strRef>
              <c:f>Combined!$U$64</c:f>
              <c:strCache>
                <c:ptCount val="1"/>
                <c:pt idx="0">
                  <c:v>L48 GS-IL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Combined!$U$65:$U$75</c:f>
              <c:numCache>
                <c:formatCode>0.0000</c:formatCode>
                <c:ptCount val="11"/>
                <c:pt idx="0">
                  <c:v>0</c:v>
                </c:pt>
                <c:pt idx="1">
                  <c:v>2.3333333333332789E-3</c:v>
                </c:pt>
                <c:pt idx="2">
                  <c:v>8.6666666666666385E-3</c:v>
                </c:pt>
                <c:pt idx="3">
                  <c:v>1.26666666666666E-2</c:v>
                </c:pt>
                <c:pt idx="4">
                  <c:v>1.699999999999996E-2</c:v>
                </c:pt>
                <c:pt idx="5">
                  <c:v>2.3666666666666617E-2</c:v>
                </c:pt>
                <c:pt idx="6">
                  <c:v>4.4666666666666709E-2</c:v>
                </c:pt>
                <c:pt idx="7">
                  <c:v>8.5666666666666821E-2</c:v>
                </c:pt>
              </c:numCache>
            </c:numRef>
          </c:yVal>
          <c:smooth val="1"/>
        </c:ser>
        <c:ser>
          <c:idx val="1"/>
          <c:order val="5"/>
          <c:tx>
            <c:strRef>
              <c:f>Combined!$X$64</c:f>
              <c:strCache>
                <c:ptCount val="1"/>
                <c:pt idx="0">
                  <c:v>L52 GT-PA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Combined!$X$65:$X$75</c:f>
              <c:numCache>
                <c:formatCode>0.0000</c:formatCode>
                <c:ptCount val="11"/>
                <c:pt idx="0">
                  <c:v>0</c:v>
                </c:pt>
                <c:pt idx="1">
                  <c:v>3.0000000000000434E-3</c:v>
                </c:pt>
                <c:pt idx="2">
                  <c:v>6.3333333333334824E-3</c:v>
                </c:pt>
                <c:pt idx="3">
                  <c:v>8.666666666666838E-3</c:v>
                </c:pt>
                <c:pt idx="4">
                  <c:v>9.0000000000001208E-3</c:v>
                </c:pt>
              </c:numCache>
            </c:numRef>
          </c:yVal>
          <c:smooth val="1"/>
        </c:ser>
        <c:ser>
          <c:idx val="2"/>
          <c:order val="6"/>
          <c:tx>
            <c:strRef>
              <c:f>Combined!$Y$64</c:f>
              <c:strCache>
                <c:ptCount val="1"/>
                <c:pt idx="0">
                  <c:v>L53 SS-OH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Combined!$Y$65:$Y$75</c:f>
              <c:numCache>
                <c:formatCode>0.0000</c:formatCode>
                <c:ptCount val="11"/>
                <c:pt idx="0">
                  <c:v>0</c:v>
                </c:pt>
                <c:pt idx="1">
                  <c:v>3.3333333333334298E-3</c:v>
                </c:pt>
                <c:pt idx="2">
                  <c:v>4.6666666666667078E-3</c:v>
                </c:pt>
                <c:pt idx="3">
                  <c:v>5.6666666666666914E-3</c:v>
                </c:pt>
                <c:pt idx="4">
                  <c:v>8.6666666666666697E-3</c:v>
                </c:pt>
              </c:numCache>
            </c:numRef>
          </c:yVal>
          <c:smooth val="1"/>
        </c:ser>
        <c:ser>
          <c:idx val="3"/>
          <c:order val="7"/>
          <c:tx>
            <c:strRef>
              <c:f>Combined!$Z$64</c:f>
              <c:strCache>
                <c:ptCount val="1"/>
                <c:pt idx="0">
                  <c:v>L54 GALE-IL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Combined!$Z$65:$Z$75</c:f>
              <c:numCache>
                <c:formatCode>0.0000</c:formatCode>
                <c:ptCount val="11"/>
                <c:pt idx="0">
                  <c:v>0</c:v>
                </c:pt>
                <c:pt idx="1">
                  <c:v>9.9999999999998484E-4</c:v>
                </c:pt>
                <c:pt idx="2">
                  <c:v>3.0000000000000434E-3</c:v>
                </c:pt>
                <c:pt idx="3">
                  <c:v>4.9999999999998336E-3</c:v>
                </c:pt>
              </c:numCache>
            </c:numRef>
          </c:yVal>
          <c:smooth val="1"/>
        </c:ser>
        <c:ser>
          <c:idx val="4"/>
          <c:order val="8"/>
          <c:tx>
            <c:strRef>
              <c:f>Combined!$AB$64</c:f>
              <c:strCache>
                <c:ptCount val="1"/>
                <c:pt idx="0">
                  <c:v>L56 Jobe-TX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Combined!$AB$65:$AB$75</c:f>
              <c:numCache>
                <c:formatCode>0.0000</c:formatCode>
                <c:ptCount val="11"/>
                <c:pt idx="0">
                  <c:v>0</c:v>
                </c:pt>
                <c:pt idx="1">
                  <c:v>1.5666666666666447E-2</c:v>
                </c:pt>
                <c:pt idx="2">
                  <c:v>0.12633333333333321</c:v>
                </c:pt>
                <c:pt idx="3">
                  <c:v>0.15566666666666645</c:v>
                </c:pt>
              </c:numCache>
            </c:numRef>
          </c:yVal>
          <c:smooth val="1"/>
        </c:ser>
        <c:ser>
          <c:idx val="5"/>
          <c:order val="9"/>
          <c:tx>
            <c:strRef>
              <c:f>Combined!$P$63</c:f>
              <c:strCache>
                <c:ptCount val="1"/>
                <c:pt idx="0">
                  <c:v>CMX-SC</c:v>
                </c:pt>
              </c:strCache>
            </c:strRef>
          </c:tx>
          <c:xVal>
            <c:numRef>
              <c:f>Combined!$A$65:$A$75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42</c:v>
                </c:pt>
                <c:pt idx="8">
                  <c:v>56</c:v>
                </c:pt>
                <c:pt idx="9">
                  <c:v>70</c:v>
                </c:pt>
                <c:pt idx="10">
                  <c:v>84</c:v>
                </c:pt>
              </c:numCache>
            </c:numRef>
          </c:xVal>
          <c:yVal>
            <c:numRef>
              <c:f>Combined!$P$65:$P$75</c:f>
              <c:numCache>
                <c:formatCode>0.0000</c:formatCode>
                <c:ptCount val="11"/>
                <c:pt idx="0">
                  <c:v>0</c:v>
                </c:pt>
                <c:pt idx="1">
                  <c:v>1.6666666666667876E-3</c:v>
                </c:pt>
                <c:pt idx="2">
                  <c:v>3.3333333333334081E-3</c:v>
                </c:pt>
                <c:pt idx="3">
                  <c:v>5.6666666666667096E-3</c:v>
                </c:pt>
                <c:pt idx="4">
                  <c:v>6.3333333333333705E-3</c:v>
                </c:pt>
                <c:pt idx="5">
                  <c:v>8.1133333333333422E-3</c:v>
                </c:pt>
                <c:pt idx="6">
                  <c:v>9.3333333333334087E-3</c:v>
                </c:pt>
                <c:pt idx="7">
                  <c:v>1.2333333333333363E-2</c:v>
                </c:pt>
                <c:pt idx="8">
                  <c:v>1.7333333333333308E-2</c:v>
                </c:pt>
                <c:pt idx="9">
                  <c:v>2.2333333333333451E-2</c:v>
                </c:pt>
                <c:pt idx="10">
                  <c:v>2.7333333333333411E-2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3568"/>
        <c:axId val="44255488"/>
      </c:scatterChart>
      <c:valAx>
        <c:axId val="44253568"/>
        <c:scaling>
          <c:orientation val="minMax"/>
          <c:max val="8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Age, Days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4255488"/>
        <c:crossesAt val="0"/>
        <c:crossBetween val="midCat"/>
        <c:majorUnit val="7"/>
      </c:valAx>
      <c:valAx>
        <c:axId val="44255488"/>
        <c:scaling>
          <c:orientation val="minMax"/>
          <c:max val="0.2400000000000002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 % Expansion</a:t>
                </a:r>
              </a:p>
              <a:p>
                <a:pPr algn="ctr" rtl="0">
                  <a:defRPr/>
                </a:pPr>
                <a:endParaRPr lang="en-US"/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44253568"/>
        <c:crosses val="autoZero"/>
        <c:crossBetween val="midCat"/>
        <c:majorUnit val="2.0000000000000032E-2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79417152717021489"/>
          <c:y val="0.21147214461095593"/>
          <c:w val="0.20277599378290045"/>
          <c:h val="0.5220454171766834"/>
        </c:manualLayout>
      </c:layout>
      <c:overlay val="1"/>
      <c:spPr>
        <a:noFill/>
      </c:sp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ASTM C 1293, CPT vs. MCPT 56 Days Expansion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333129444325624"/>
          <c:y val="7.5406266754228957E-2"/>
          <c:w val="0.73916574370655796"/>
          <c:h val="0.76462962254646771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C00000"/>
              </a:solidFill>
            </c:spPr>
          </c:marker>
          <c:dPt>
            <c:idx val="0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1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2"/>
            <c:marker>
              <c:spPr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spPr>
              <a:ln w="28575"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4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5"/>
            <c:marker>
              <c:spPr>
                <a:solidFill>
                  <a:srgbClr val="00B0F0"/>
                </a:solidFill>
              </c:spPr>
            </c:marker>
            <c:bubble3D val="0"/>
          </c:dPt>
          <c:dPt>
            <c:idx val="6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7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8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9"/>
            <c:marker>
              <c:spPr>
                <a:solidFill>
                  <a:srgbClr val="00B0F0"/>
                </a:solidFill>
              </c:spPr>
            </c:marker>
            <c:bubble3D val="0"/>
          </c:dPt>
          <c:dPt>
            <c:idx val="10"/>
            <c:marker>
              <c:spPr>
                <a:solidFill>
                  <a:srgbClr val="00B0F0"/>
                </a:solidFill>
              </c:spPr>
            </c:marker>
            <c:bubble3D val="0"/>
          </c:dPt>
          <c:dPt>
            <c:idx val="11"/>
            <c:marker>
              <c:spPr>
                <a:solidFill>
                  <a:srgbClr val="00B0F0"/>
                </a:solidFill>
              </c:spPr>
            </c:marker>
            <c:bubble3D val="0"/>
          </c:dPt>
          <c:trendline>
            <c:trendlineType val="linear"/>
            <c:dispRSqr val="1"/>
            <c:dispEq val="0"/>
            <c:trendlineLbl>
              <c:layout>
                <c:manualLayout>
                  <c:x val="-6.7253572470107907E-3"/>
                  <c:y val="0.2310454237575141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trendlineLbl>
          </c:trendline>
          <c:xVal>
            <c:numRef>
              <c:f>Comparison!$AJ$22:$AJ$33</c:f>
              <c:numCache>
                <c:formatCode>General</c:formatCode>
                <c:ptCount val="12"/>
                <c:pt idx="0">
                  <c:v>0.185</c:v>
                </c:pt>
                <c:pt idx="1">
                  <c:v>0.14899999999999999</c:v>
                </c:pt>
                <c:pt idx="2">
                  <c:v>0.14899999999999999</c:v>
                </c:pt>
                <c:pt idx="3">
                  <c:v>9.9500000000000005E-2</c:v>
                </c:pt>
                <c:pt idx="4">
                  <c:v>0.02</c:v>
                </c:pt>
                <c:pt idx="5">
                  <c:v>4.5999999999999999E-2</c:v>
                </c:pt>
                <c:pt idx="6">
                  <c:v>7.0000000000000007E-2</c:v>
                </c:pt>
                <c:pt idx="7">
                  <c:v>3.9E-2</c:v>
                </c:pt>
                <c:pt idx="8">
                  <c:v>2.3300000000000001E-2</c:v>
                </c:pt>
                <c:pt idx="9">
                  <c:v>0.44</c:v>
                </c:pt>
                <c:pt idx="10">
                  <c:v>9.0999999999999998E-2</c:v>
                </c:pt>
                <c:pt idx="11">
                  <c:v>0.115</c:v>
                </c:pt>
              </c:numCache>
            </c:numRef>
          </c:xVal>
          <c:yVal>
            <c:numRef>
              <c:f>Comparison!$AI$22:$AI$33</c:f>
              <c:numCache>
                <c:formatCode>General</c:formatCode>
                <c:ptCount val="12"/>
                <c:pt idx="0">
                  <c:v>0.251</c:v>
                </c:pt>
                <c:pt idx="1">
                  <c:v>0.18099999999999999</c:v>
                </c:pt>
                <c:pt idx="2">
                  <c:v>0.192</c:v>
                </c:pt>
                <c:pt idx="3">
                  <c:v>0.109</c:v>
                </c:pt>
                <c:pt idx="4">
                  <c:v>0.03</c:v>
                </c:pt>
                <c:pt idx="5">
                  <c:v>0.05</c:v>
                </c:pt>
                <c:pt idx="6">
                  <c:v>7.0000000000000007E-2</c:v>
                </c:pt>
                <c:pt idx="7">
                  <c:v>0.03</c:v>
                </c:pt>
                <c:pt idx="8">
                  <c:v>0.03</c:v>
                </c:pt>
                <c:pt idx="9">
                  <c:v>0.59</c:v>
                </c:pt>
                <c:pt idx="10">
                  <c:v>0.09</c:v>
                </c:pt>
                <c:pt idx="11">
                  <c:v>0.15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46848"/>
        <c:axId val="39453440"/>
      </c:scatterChart>
      <c:valAx>
        <c:axId val="55646848"/>
        <c:scaling>
          <c:orientation val="minMax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Expansion at 56 Days, MCPT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9453440"/>
        <c:crosses val="autoZero"/>
        <c:crossBetween val="midCat"/>
        <c:majorUnit val="4.0000000000000022E-2"/>
        <c:minorUnit val="8.0000000000000019E-3"/>
      </c:valAx>
      <c:valAx>
        <c:axId val="39453440"/>
        <c:scaling>
          <c:orientation val="minMax"/>
          <c:max val="0.60000000000000009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Expansion at 365 Days, CPT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5646848"/>
        <c:crosses val="autoZero"/>
        <c:crossBetween val="midCat"/>
        <c:majorUnit val="4.0000000000000022E-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700"/>
              <a:t>ASTM C 1293, CPT vs. MCPT 56 Days Expansion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46806649168854"/>
          <c:y val="0.10630745834882227"/>
          <c:w val="0.73916574370655796"/>
          <c:h val="0.76462962254646771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C00000"/>
              </a:solidFill>
            </c:spPr>
          </c:marker>
          <c:dPt>
            <c:idx val="0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1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2"/>
            <c:marker>
              <c:spPr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spPr>
              <a:ln w="28575"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4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5"/>
            <c:marker>
              <c:spPr>
                <a:solidFill>
                  <a:srgbClr val="00B0F0"/>
                </a:solidFill>
              </c:spPr>
            </c:marker>
            <c:bubble3D val="0"/>
          </c:dPt>
          <c:dPt>
            <c:idx val="6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7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8"/>
            <c:marker>
              <c:spPr>
                <a:solidFill>
                  <a:schemeClr val="accent2">
                    <a:lumMod val="75000"/>
                  </a:schemeClr>
                </a:solidFill>
              </c:spPr>
            </c:marker>
            <c:bubble3D val="0"/>
          </c:dPt>
          <c:dPt>
            <c:idx val="9"/>
            <c:marker>
              <c:spPr>
                <a:solidFill>
                  <a:srgbClr val="00B0F0"/>
                </a:solidFill>
              </c:spPr>
            </c:marker>
            <c:bubble3D val="0"/>
          </c:dPt>
          <c:dPt>
            <c:idx val="10"/>
            <c:marker>
              <c:spPr>
                <a:solidFill>
                  <a:srgbClr val="00B0F0"/>
                </a:solidFill>
              </c:spPr>
            </c:marker>
            <c:bubble3D val="0"/>
          </c:dPt>
          <c:dPt>
            <c:idx val="11"/>
            <c:marker>
              <c:spPr>
                <a:solidFill>
                  <a:srgbClr val="00B0F0"/>
                </a:solidFill>
              </c:spPr>
            </c:marker>
            <c:bubble3D val="0"/>
          </c:dPt>
          <c:trendline>
            <c:trendlineType val="linear"/>
            <c:dispRSqr val="1"/>
            <c:dispEq val="0"/>
            <c:trendlineLbl>
              <c:layout>
                <c:manualLayout>
                  <c:x val="-6.7253572470107907E-3"/>
                  <c:y val="0.2310454237575141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trendlineLbl>
          </c:trendline>
          <c:xVal>
            <c:numRef>
              <c:f>Comparison!$AJ$22:$AJ$33</c:f>
              <c:numCache>
                <c:formatCode>General</c:formatCode>
                <c:ptCount val="12"/>
                <c:pt idx="0">
                  <c:v>0.185</c:v>
                </c:pt>
                <c:pt idx="1">
                  <c:v>0.14899999999999999</c:v>
                </c:pt>
                <c:pt idx="2">
                  <c:v>0.14899999999999999</c:v>
                </c:pt>
                <c:pt idx="3">
                  <c:v>9.9500000000000005E-2</c:v>
                </c:pt>
                <c:pt idx="4">
                  <c:v>0.02</c:v>
                </c:pt>
                <c:pt idx="5">
                  <c:v>4.5999999999999999E-2</c:v>
                </c:pt>
                <c:pt idx="6">
                  <c:v>7.0000000000000007E-2</c:v>
                </c:pt>
                <c:pt idx="7">
                  <c:v>3.9E-2</c:v>
                </c:pt>
                <c:pt idx="8">
                  <c:v>2.3300000000000001E-2</c:v>
                </c:pt>
                <c:pt idx="9">
                  <c:v>0.44</c:v>
                </c:pt>
                <c:pt idx="10">
                  <c:v>9.0999999999999998E-2</c:v>
                </c:pt>
                <c:pt idx="11">
                  <c:v>0.115</c:v>
                </c:pt>
              </c:numCache>
            </c:numRef>
          </c:xVal>
          <c:yVal>
            <c:numRef>
              <c:f>Comparison!$AI$22:$AI$33</c:f>
              <c:numCache>
                <c:formatCode>General</c:formatCode>
                <c:ptCount val="12"/>
                <c:pt idx="0">
                  <c:v>0.251</c:v>
                </c:pt>
                <c:pt idx="1">
                  <c:v>0.18099999999999999</c:v>
                </c:pt>
                <c:pt idx="2">
                  <c:v>0.192</c:v>
                </c:pt>
                <c:pt idx="3">
                  <c:v>0.109</c:v>
                </c:pt>
                <c:pt idx="4">
                  <c:v>0.03</c:v>
                </c:pt>
                <c:pt idx="5">
                  <c:v>0.05</c:v>
                </c:pt>
                <c:pt idx="6">
                  <c:v>7.0000000000000007E-2</c:v>
                </c:pt>
                <c:pt idx="7">
                  <c:v>0.03</c:v>
                </c:pt>
                <c:pt idx="8">
                  <c:v>0.03</c:v>
                </c:pt>
                <c:pt idx="9">
                  <c:v>0.59</c:v>
                </c:pt>
                <c:pt idx="10">
                  <c:v>0.09</c:v>
                </c:pt>
                <c:pt idx="11">
                  <c:v>0.15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392320"/>
        <c:axId val="76046720"/>
      </c:scatterChart>
      <c:valAx>
        <c:axId val="140392320"/>
        <c:scaling>
          <c:orientation val="minMax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 Expansion at 56 Days, MCPT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6046720"/>
        <c:crosses val="autoZero"/>
        <c:crossBetween val="midCat"/>
        <c:majorUnit val="4.0000000000000022E-2"/>
        <c:minorUnit val="8.0000000000000019E-3"/>
      </c:valAx>
      <c:valAx>
        <c:axId val="76046720"/>
        <c:scaling>
          <c:orientation val="minMax"/>
          <c:max val="0.60000000000000009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 Expansion at 365 Days, CPT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0392320"/>
        <c:crosses val="autoZero"/>
        <c:crossBetween val="midCat"/>
        <c:majorUnit val="4.0000000000000022E-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0.57407</cdr:x>
      <cdr:y>0.05051</cdr:y>
    </cdr:from>
    <cdr:to>
      <cdr:x>0.57963</cdr:x>
      <cdr:y>0.85865</cdr:y>
    </cdr:to>
    <cdr:sp macro="" textlink="">
      <cdr:nvSpPr>
        <cdr:cNvPr id="3" name="Straight Connector 2"/>
        <cdr:cNvSpPr/>
      </cdr:nvSpPr>
      <cdr:spPr>
        <a:xfrm xmlns:a="http://schemas.openxmlformats.org/drawingml/2006/main" rot="16200000">
          <a:off x="2918458" y="2034540"/>
          <a:ext cx="3657601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0.07407</cdr:x>
      <cdr:y>0.70712</cdr:y>
    </cdr:from>
    <cdr:to>
      <cdr:x>0.82407</cdr:x>
      <cdr:y>0.70747</cdr:y>
    </cdr:to>
    <cdr:sp macro="" textlink="">
      <cdr:nvSpPr>
        <cdr:cNvPr id="5" name="Straight Connector 4"/>
        <cdr:cNvSpPr/>
      </cdr:nvSpPr>
      <cdr:spPr>
        <a:xfrm xmlns:a="http://schemas.openxmlformats.org/drawingml/2006/main">
          <a:off x="609600" y="3200400"/>
          <a:ext cx="6172200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0.18519</cdr:x>
      <cdr:y>0.77419</cdr:y>
    </cdr:from>
    <cdr:to>
      <cdr:x>0.83333</cdr:x>
      <cdr:y>0.77453</cdr:y>
    </cdr:to>
    <cdr:sp macro="" textlink="">
      <cdr:nvSpPr>
        <cdr:cNvPr id="8" name="Straight Connector 7"/>
        <cdr:cNvSpPr/>
      </cdr:nvSpPr>
      <cdr:spPr>
        <a:xfrm xmlns:a="http://schemas.openxmlformats.org/drawingml/2006/main">
          <a:off x="1524000" y="3657600"/>
          <a:ext cx="5333933" cy="160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0.62027</cdr:x>
      <cdr:y>0.09694</cdr:y>
    </cdr:from>
    <cdr:to>
      <cdr:x>0.62047</cdr:x>
      <cdr:y>0.93565</cdr:y>
    </cdr:to>
    <cdr:sp macro="" textlink="">
      <cdr:nvSpPr>
        <cdr:cNvPr id="11" name="Straight Connector 10"/>
        <cdr:cNvSpPr/>
      </cdr:nvSpPr>
      <cdr:spPr>
        <a:xfrm xmlns:a="http://schemas.openxmlformats.org/drawingml/2006/main" rot="5400000" flipH="1" flipV="1">
          <a:off x="5104606" y="457994"/>
          <a:ext cx="1588" cy="3962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0.15374</cdr:x>
      <cdr:y>0.78523</cdr:y>
    </cdr:from>
    <cdr:to>
      <cdr:x>0.82826</cdr:x>
      <cdr:y>0.78592</cdr:y>
    </cdr:to>
    <cdr:sp macro="" textlink="">
      <cdr:nvSpPr>
        <cdr:cNvPr id="2" name="Straight Connector 1"/>
        <cdr:cNvSpPr/>
      </cdr:nvSpPr>
      <cdr:spPr>
        <a:xfrm xmlns:a="http://schemas.openxmlformats.org/drawingml/2006/main" flipV="1">
          <a:off x="1234289" y="4844923"/>
          <a:ext cx="5415395" cy="425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0.21296</cdr:x>
      <cdr:y>0.08418</cdr:y>
    </cdr:from>
    <cdr:to>
      <cdr:x>0.21296</cdr:x>
      <cdr:y>0.82606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 flipH="1" flipV="1">
          <a:off x="73740" y="2059861"/>
          <a:ext cx="335772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0.60185</cdr:x>
      <cdr:y>0.53876</cdr:y>
    </cdr:from>
    <cdr:to>
      <cdr:x>0.82407</cdr:x>
      <cdr:y>0.70712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3000" y="2438400"/>
          <a:ext cx="1828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Clemson Data </a:t>
          </a:r>
        </a:p>
        <a:p xmlns:a="http://schemas.openxmlformats.org/drawingml/2006/main">
          <a:r>
            <a:rPr lang="en-US" sz="1200" b="1" dirty="0" smtClean="0"/>
            <a:t>DOTs Data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0.75</cdr:x>
      <cdr:y>0.6061</cdr:y>
    </cdr:from>
    <cdr:to>
      <cdr:x>0.76852</cdr:x>
      <cdr:y>0.63978</cdr:y>
    </cdr:to>
    <cdr:sp macro="" textlink="">
      <cdr:nvSpPr>
        <cdr:cNvPr id="4" name="Oval 3"/>
        <cdr:cNvSpPr/>
      </cdr:nvSpPr>
      <cdr:spPr>
        <a:xfrm xmlns:a="http://schemas.openxmlformats.org/drawingml/2006/main">
          <a:off x="6172200" y="2743200"/>
          <a:ext cx="152400" cy="15240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0.75926</cdr:x>
      <cdr:y>0.53876</cdr:y>
    </cdr:from>
    <cdr:to>
      <cdr:x>0.77778</cdr:x>
      <cdr:y>0.57243</cdr:y>
    </cdr:to>
    <cdr:sp macro="" textlink="">
      <cdr:nvSpPr>
        <cdr:cNvPr id="6" name="Oval 5"/>
        <cdr:cNvSpPr/>
      </cdr:nvSpPr>
      <cdr:spPr>
        <a:xfrm xmlns:a="http://schemas.openxmlformats.org/drawingml/2006/main">
          <a:off x="6248400" y="2438400"/>
          <a:ext cx="152400" cy="1524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0.37963</cdr:x>
      <cdr:y>0.65661</cdr:y>
    </cdr:from>
    <cdr:to>
      <cdr:x>0.61111</cdr:x>
      <cdr:y>0.80814</cdr:y>
    </cdr:to>
    <cdr:sp macro="" textlink="">
      <cdr:nvSpPr>
        <cdr:cNvPr id="9" name="Left Arrow 8"/>
        <cdr:cNvSpPr/>
      </cdr:nvSpPr>
      <cdr:spPr>
        <a:xfrm xmlns:a="http://schemas.openxmlformats.org/drawingml/2006/main" rot="16200000">
          <a:off x="3733800" y="2362200"/>
          <a:ext cx="685800" cy="1905000"/>
        </a:xfrm>
        <a:prstGeom xmlns:a="http://schemas.openxmlformats.org/drawingml/2006/main" prst="leftArrow">
          <a:avLst>
            <a:gd name="adj1" fmla="val 54000"/>
            <a:gd name="adj2" fmla="val 3095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0.15374</cdr:x>
      <cdr:y>0.81954</cdr:y>
    </cdr:from>
    <cdr:to>
      <cdr:x>0.88531</cdr:x>
      <cdr:y>0.82022</cdr:y>
    </cdr:to>
    <cdr:sp macro="" textlink="">
      <cdr:nvSpPr>
        <cdr:cNvPr id="2" name="Straight Connector 1"/>
        <cdr:cNvSpPr/>
      </cdr:nvSpPr>
      <cdr:spPr>
        <a:xfrm xmlns:a="http://schemas.openxmlformats.org/drawingml/2006/main" flipV="1">
          <a:off x="913769" y="3773976"/>
          <a:ext cx="4348187" cy="314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0.21296</cdr:x>
      <cdr:y>0.10102</cdr:y>
    </cdr:from>
    <cdr:to>
      <cdr:x>0.21296</cdr:x>
      <cdr:y>0.87548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 flipH="1" flipV="1">
          <a:off x="0" y="2209800"/>
          <a:ext cx="3505200" cy="0"/>
        </a:xfrm>
        <a:prstGeom xmlns:a="http://schemas.openxmlformats.org/drawingml/2006/main" prst="line">
          <a:avLst/>
        </a:prstGeom>
        <a:ln xmlns:a="http://schemas.openxmlformats.org/drawingml/2006/main" w="22225" cmpd="sng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0.62037</cdr:x>
      <cdr:y>0.53876</cdr:y>
    </cdr:from>
    <cdr:to>
      <cdr:x>0.82407</cdr:x>
      <cdr:y>0.7172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05400" y="2438408"/>
          <a:ext cx="1676366" cy="807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Clemson Data </a:t>
          </a:r>
        </a:p>
        <a:p xmlns:a="http://schemas.openxmlformats.org/drawingml/2006/main">
          <a:endParaRPr lang="en-US" sz="1200" b="1" dirty="0" smtClean="0"/>
        </a:p>
        <a:p xmlns:a="http://schemas.openxmlformats.org/drawingml/2006/main">
          <a:r>
            <a:rPr lang="en-US" sz="1200" b="1" dirty="0" smtClean="0"/>
            <a:t>DOTs Data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0.78322</cdr:x>
      <cdr:y>0.55969</cdr:y>
    </cdr:from>
    <cdr:to>
      <cdr:x>0.80244</cdr:x>
      <cdr:y>0.58849</cdr:y>
    </cdr:to>
    <cdr:sp macro="" textlink="">
      <cdr:nvSpPr>
        <cdr:cNvPr id="6" name="Oval 5"/>
        <cdr:cNvSpPr/>
      </cdr:nvSpPr>
      <cdr:spPr>
        <a:xfrm xmlns:a="http://schemas.openxmlformats.org/drawingml/2006/main">
          <a:off x="4316439" y="2261063"/>
          <a:ext cx="105932" cy="11637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0.22222</cdr:x>
      <cdr:y>0.28622</cdr:y>
    </cdr:from>
    <cdr:to>
      <cdr:x>0.38889</cdr:x>
      <cdr:y>0.52192</cdr:y>
    </cdr:to>
    <cdr:sp macro="" textlink="">
      <cdr:nvSpPr>
        <cdr:cNvPr id="7" name="Left Arrow 6"/>
        <cdr:cNvSpPr/>
      </cdr:nvSpPr>
      <cdr:spPr>
        <a:xfrm xmlns:a="http://schemas.openxmlformats.org/drawingml/2006/main">
          <a:off x="1828800" y="1295400"/>
          <a:ext cx="1371600" cy="1066800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0.43519</cdr:x>
      <cdr:y>0.65661</cdr:y>
    </cdr:from>
    <cdr:to>
      <cdr:x>0.55556</cdr:x>
      <cdr:y>0.7913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81400" y="2971800"/>
          <a:ext cx="990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 smtClean="0"/>
            <a:t>ASTM 1293</a:t>
          </a:r>
        </a:p>
        <a:p xmlns:a="http://schemas.openxmlformats.org/drawingml/2006/main">
          <a:r>
            <a:rPr lang="en-US" b="1" dirty="0" smtClean="0"/>
            <a:t>0.04% Limit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0.25926</cdr:x>
      <cdr:y>0.3704</cdr:y>
    </cdr:from>
    <cdr:to>
      <cdr:x>0.37963</cdr:x>
      <cdr:y>0.45458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133600" y="1676400"/>
          <a:ext cx="990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MCPT</a:t>
          </a:r>
        </a:p>
        <a:p xmlns:a="http://schemas.openxmlformats.org/drawingml/2006/main">
          <a:r>
            <a:rPr lang="en-US" b="1" dirty="0" smtClean="0"/>
            <a:t>0.04</a:t>
          </a:r>
          <a:r>
            <a:rPr lang="en-US" b="1" dirty="0" smtClean="0"/>
            <a:t>% Limit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0.78704</cdr:x>
      <cdr:y>0.63978</cdr:y>
    </cdr:from>
    <cdr:to>
      <cdr:x>0.80665</cdr:x>
      <cdr:y>0.66721</cdr:y>
    </cdr:to>
    <cdr:sp macro="" textlink="">
      <cdr:nvSpPr>
        <cdr:cNvPr id="12" name="Oval 11"/>
        <cdr:cNvSpPr/>
      </cdr:nvSpPr>
      <cdr:spPr>
        <a:xfrm xmlns:a="http://schemas.openxmlformats.org/drawingml/2006/main">
          <a:off x="6477000" y="2895600"/>
          <a:ext cx="161383" cy="12414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FHWA BAA Objective 2 Studies - Latifee, Math, Wingard and Rangaraju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ASR TWG Meeting, Albuquerque, NM - December 15-16, 2009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F8A24E6-21FB-4E61-BC6E-BDCD2D42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19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FHWA BAA Objective 2 Studies - Latifee, Math, Wingard and Rangaraju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ASR TWG Meeting, Albuquerque, NM - December 15-16, 2009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644B20F-CAF2-4F02-AD61-87005EFF8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042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FHWA BAA Objective 2 Studies - Latifee, Math, Wingard and Rangaraju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ASR TWG Meeting, Albuquerque, NM - December 15-16, 2009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BF205F-8353-4AAB-BD89-19E11607593F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Delete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FHWA BAA Objective 2 Studies - Latifee, Math, Wingard and Rangaraju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ASR TWG Meeting, Albuquerque, NM - December 15-16,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2F8D9E-128D-4DD4-98F4-CE7BDE7ABB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FHWA BAA Objective 2 Studies - Latifee, Math, Wingard and Rangaraju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ASR TWG Meeting, Albuquerque, NM - December 15-16,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74B17-60F1-4DC1-A49A-E024C0C4B7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FA1237D-7630-4E3C-A65F-5D4BB8FEE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D2BC-63CF-4712-BD39-8A98E90785DD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9485-AABE-4FEE-95F3-E02FD9228101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8FC-6F2E-4D46-9961-283F25712214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F96D-29B0-4028-B77C-5FC448E8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D1DD-1099-4CBD-956C-833BA7DB5B31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EFD8-5512-4F78-8C0E-7F46FE2D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E0EA-858F-4AF4-BB3D-16BFA7816596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C0A2-137F-447F-91EC-252F21E59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2B76-8280-42ED-A8B7-EE9404A0BF1B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7282-2AAA-417C-9576-FE1414D10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E90D-06F7-462C-B176-119935155ACA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3BCF-5AA5-4758-A859-DDF2449FA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1A56-354C-4B19-B926-AA3AFDD8FFB5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09BC-A9E7-48FD-A545-A34CB73C8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1CD4-5B4D-426B-9BDC-8DB0C64E9802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8BF6-1D36-40CC-BE0C-6EF77248A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0908-B850-48A0-A162-11492E8AA782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A926-0D0A-4763-97A2-AED5B0698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EAB9-10D5-4DDF-BA90-3F6FAE25D8E8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E53B-0E29-435A-A72A-9CE40E1A2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2FDA-6B2A-4ABA-8C0D-301B3FC0B516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49FB-F082-48CD-9083-654A2AC8E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A46A-A137-4CB3-B037-F034A8B86D2A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6794-E3A0-48FF-A0BC-42915B8B1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EEDF-993F-4561-A711-5CF7DBF9B2DD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A2F3-612C-4CE6-B76E-77DE337F8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929C-503A-476A-BE56-0851DA8AD67E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F9C0-6A12-4D93-9A4B-79555E64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CD47-725B-4C71-8613-47D7B22C2A76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ED45-130B-4A5C-8B5D-E74EF9C08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7FA9-65E5-48FF-BBCA-CAAEF5921EBB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0E0B-F858-4262-94C6-09D0E30C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BE04-6BF6-4A71-BE83-7465BDC1E27A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D941-FFF6-4E77-BCC1-3172C6B50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312A-F966-44A9-8F73-7F81EE93A456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FB69-B999-4C88-A743-64E78A6EF348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D1C4-91D9-470D-BD7E-1F2EB5FFC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BFBD-942D-4E09-BF5C-9A9017FE9C41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9F3E-79F8-4425-BB2F-54A060ED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B0A0-4B63-4FF7-8661-4021238DE909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AAE7-BE3E-4422-B843-AFE72450A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1807-75C7-44D7-AF4E-5209956C3DF0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F53CB-97D5-47D5-9F23-C688C782C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36DE-DFD9-4D85-B71F-63A495BF5970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503F-5A08-45AC-BA5F-E55327BEF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3978-D28F-4532-BA2D-9AE0C97B0779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9492-3176-4BC4-AB05-1D67A2088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606C-645D-4833-A2CF-87A938B54D54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2D48-26AA-46A1-BD96-5A8DF654192C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824C-222F-43F6-8767-41A1A83FE576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D83C5-A324-467F-89A4-0C47687DB295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CFEE-B63D-4B83-B407-6B95FD7D8844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C3C46-F2CF-4EAD-A431-8552C1EBFA6E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A8B838A-A69E-43E3-A7ED-0DD288AF1CEB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  <p:pic>
        <p:nvPicPr>
          <p:cNvPr id="1031" name="Picture 7" descr="ASR Strip"/>
          <p:cNvPicPr>
            <a:picLocks noChangeAspect="1" noChangeArrowheads="1"/>
          </p:cNvPicPr>
          <p:nvPr/>
        </p:nvPicPr>
        <p:blipFill>
          <a:blip r:embed="rId16">
            <a:lum bright="42000" contrast="-42000"/>
            <a:grayscl/>
          </a:blip>
          <a:srcRect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pa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40080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57200" y="1447800"/>
            <a:ext cx="868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" y="6402388"/>
            <a:ext cx="16002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3175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69" r:id="rId12"/>
    <p:sldLayoutId id="2147484270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762B5F7-879B-4650-99EC-8C0F7CC52991}" type="datetimeFigureOut">
              <a:rPr lang="en-US"/>
              <a:pPr>
                <a:defRPr/>
              </a:pPr>
              <a:t>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B7881C-459E-4049-9FB9-406AE726D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6806D36-1393-4B9A-8FF7-89236B6D5A4C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latife@clemson.edu" TargetMode="External"/><Relationship Id="rId2" Type="http://schemas.openxmlformats.org/officeDocument/2006/relationships/hyperlink" Target="mailto:PRANGAR@clemson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llman.JPG"/>
          <p:cNvPicPr>
            <a:picLocks noChangeAspect="1"/>
          </p:cNvPicPr>
          <p:nvPr/>
        </p:nvPicPr>
        <p:blipFill>
          <a:blip r:embed="rId3">
            <a:lum bright="8000"/>
          </a:blip>
          <a:stretch>
            <a:fillRect/>
          </a:stretch>
        </p:blipFill>
        <p:spPr>
          <a:xfrm>
            <a:off x="812800" y="304800"/>
            <a:ext cx="7841436" cy="65532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1"/>
            <a:ext cx="7772400" cy="1066799"/>
          </a:xfrm>
          <a:solidFill>
            <a:schemeClr val="tx1">
              <a:alpha val="44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Miniature Concrete Prism Test - A Rapid and Reliable Test Method for Assessing Potential Reactivity of Aggregates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9459" name="Subtitle 7"/>
          <p:cNvSpPr>
            <a:spLocks noGrp="1"/>
          </p:cNvSpPr>
          <p:nvPr>
            <p:ph type="subTitle" idx="1"/>
          </p:nvPr>
        </p:nvSpPr>
        <p:spPr>
          <a:xfrm>
            <a:off x="2286000" y="4343400"/>
            <a:ext cx="4648200" cy="1371600"/>
          </a:xfrm>
          <a:solidFill>
            <a:schemeClr val="tx1">
              <a:lumMod val="85000"/>
              <a:alpha val="49000"/>
            </a:schemeClr>
          </a:solidFill>
        </p:spPr>
        <p:txBody>
          <a:bodyPr/>
          <a:lstStyle/>
          <a:p>
            <a:pPr marR="0" algn="ctr"/>
            <a:r>
              <a:rPr lang="en-US" sz="1900" b="1" dirty="0" err="1" smtClean="0">
                <a:solidFill>
                  <a:schemeClr val="bg1"/>
                </a:solidFill>
                <a:latin typeface="Century Gothic" pitchFamily="34" charset="0"/>
              </a:rPr>
              <a:t>Enamur</a:t>
            </a:r>
            <a:r>
              <a:rPr lang="en-US" sz="1900" b="1" dirty="0" smtClean="0">
                <a:solidFill>
                  <a:schemeClr val="bg1"/>
                </a:solidFill>
                <a:latin typeface="Century Gothic" pitchFamily="34" charset="0"/>
              </a:rPr>
              <a:t> R  </a:t>
            </a:r>
            <a:r>
              <a:rPr lang="en-US" sz="1900" b="1" dirty="0" err="1" smtClean="0">
                <a:solidFill>
                  <a:schemeClr val="bg1"/>
                </a:solidFill>
                <a:latin typeface="Century Gothic" pitchFamily="34" charset="0"/>
              </a:rPr>
              <a:t>Latifee</a:t>
            </a:r>
            <a:r>
              <a:rPr lang="en-US" sz="1900" b="1" dirty="0" smtClean="0">
                <a:solidFill>
                  <a:schemeClr val="bg1"/>
                </a:solidFill>
                <a:latin typeface="Century Gothic" pitchFamily="34" charset="0"/>
              </a:rPr>
              <a:t>, Graduate Student</a:t>
            </a:r>
          </a:p>
          <a:p>
            <a:pPr marR="0" algn="ctr"/>
            <a:r>
              <a:rPr lang="en-US" sz="1900" b="1" dirty="0" smtClean="0">
                <a:solidFill>
                  <a:schemeClr val="bg1"/>
                </a:solidFill>
                <a:latin typeface="Century Gothic" pitchFamily="34" charset="0"/>
              </a:rPr>
              <a:t>Prasad </a:t>
            </a:r>
            <a:r>
              <a:rPr lang="en-US" sz="1900" b="1" dirty="0" err="1" smtClean="0">
                <a:solidFill>
                  <a:schemeClr val="bg1"/>
                </a:solidFill>
                <a:latin typeface="Century Gothic" pitchFamily="34" charset="0"/>
              </a:rPr>
              <a:t>Rangaraju</a:t>
            </a:r>
            <a:r>
              <a:rPr lang="en-US" sz="1900" b="1" dirty="0" smtClean="0">
                <a:solidFill>
                  <a:schemeClr val="bg1"/>
                </a:solidFill>
                <a:latin typeface="Century Gothic" pitchFamily="34" charset="0"/>
              </a:rPr>
              <a:t>, Associate Professor</a:t>
            </a:r>
          </a:p>
          <a:p>
            <a:pPr marR="0" algn="ctr"/>
            <a:r>
              <a:rPr lang="en-US" sz="1900" b="1" dirty="0" smtClean="0">
                <a:solidFill>
                  <a:schemeClr val="bg1"/>
                </a:solidFill>
                <a:latin typeface="Century Gothic" pitchFamily="34" charset="0"/>
              </a:rPr>
              <a:t>Department of Civil Engineering</a:t>
            </a:r>
          </a:p>
          <a:p>
            <a:pPr marR="0" algn="ctr"/>
            <a:r>
              <a:rPr lang="en-US" sz="1900" b="1" dirty="0" smtClean="0">
                <a:solidFill>
                  <a:schemeClr val="bg1"/>
                </a:solidFill>
                <a:latin typeface="Century Gothic" pitchFamily="34" charset="0"/>
              </a:rPr>
              <a:t>Clemson University</a:t>
            </a:r>
          </a:p>
          <a:p>
            <a:pPr marR="0"/>
            <a:endParaRPr lang="en-US" sz="19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71800" y="5888037"/>
            <a:ext cx="3249613" cy="969963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</a:rPr>
              <a:t>ACI Fall 2010 Convention, 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</a:rPr>
              <a:t>Pittsburgh, PA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</a:rPr>
              <a:t>October,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5E994EFA-0E0E-4B08-994F-74662C0F5FBB}" type="slidenum">
              <a:rPr lang="en-US" smtClean="0">
                <a:latin typeface="Arial" charset="0"/>
              </a:rPr>
              <a:pPr>
                <a:defRPr/>
              </a:pPr>
              <a:t>10</a:t>
            </a:fld>
            <a:r>
              <a:rPr lang="en-US" smtClean="0">
                <a:latin typeface="Arial" charset="0"/>
              </a:rPr>
              <a:t>/38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MCPT Samples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60309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ERLResearch-\Photos-MCPT\Photos-March 13\DSCN5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mtClean="0"/>
              <a:t>MCPT Coarse Aggregates List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8229600" cy="493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057400"/>
                <a:gridCol w="3048000"/>
                <a:gridCol w="2286000"/>
              </a:tblGrid>
              <a:tr h="3498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No.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ASTM C 1260- 14Days Expansion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MCPT -56 Days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 Expansion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9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New Mexico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0.9000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0.1853</a:t>
                      </a:r>
                    </a:p>
                  </a:txBody>
                  <a:tcPr marL="0" marR="0" marT="0" marB="0" anchor="ctr"/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2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North Carolina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0.5000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0.1490</a:t>
                      </a:r>
                    </a:p>
                  </a:txBody>
                  <a:tcPr marL="0" marR="0" marT="0" marB="0" anchor="ctr"/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3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Taunton, 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0.4100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marL="0" marR="0" marT="0" marB="0" anchor="ctr"/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4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New Jersey(CA), NJ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0.4100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marL="0" marR="0" marT="0" marB="0" anchor="ctr"/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Spratt, CANADA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0.3700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0.1490</a:t>
                      </a:r>
                    </a:p>
                  </a:txBody>
                  <a:tcPr marL="0" marR="0" marT="0" marB="0" anchor="ctr"/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6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South Dakota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0.1900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0.0995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7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Oxford Quarry, MA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0.1900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---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8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Salt Lake City (CA), UT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0.1900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0.0387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9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Minneapolis, MN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0.1000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0.0220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Quality Princeton , PA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0.0800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0.0705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11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Swampscott, MA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0.0600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12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Liberty, SC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0.0600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0.0827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13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Big Bend, PA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0.0200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0.0177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</a:tr>
              <a:tr h="2913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14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Adairsville, GA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---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0.0173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169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</a:rPr>
                        <a:t>Dolomite, IL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---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----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mtClean="0"/>
              <a:t>Coarse Aggregates Expansion Curves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mtClean="0"/>
              <a:t>MCPT Fine Aggregates List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76400"/>
          <a:ext cx="8229600" cy="428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057400"/>
                <a:gridCol w="3048000"/>
                <a:gridCol w="2286000"/>
              </a:tblGrid>
              <a:tr h="4608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No.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ASTM C 1260- 14Days Expansion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MCPT -56 Days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 Expansion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Jobe</a:t>
                      </a:r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,TX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0.1557(10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Day)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97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2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Jersey, </a:t>
                      </a:r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3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Scotts Bluff, 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0.1150</a:t>
                      </a:r>
                    </a:p>
                  </a:txBody>
                  <a:tcPr marL="0" marR="0" marT="0" marB="0" anchor="ctr"/>
                </a:tc>
              </a:tr>
              <a:tr h="37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Cullom, 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0.0817</a:t>
                      </a:r>
                    </a:p>
                  </a:txBody>
                  <a:tcPr marL="0" marR="0" marT="0" marB="0" anchor="ctr"/>
                </a:tc>
              </a:tr>
              <a:tr h="37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Stocker, PA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37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6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Indianola, NE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0.1417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37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7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Georgetown, PA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0.25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37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8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Grand Island, NE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0.0913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37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Galena , IL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0.17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37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10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CemexSand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SC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0.04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0.0173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mtClean="0"/>
              <a:t>Fine Aggregates Expansion Curves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981200" y="53340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4873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Microstructure of Spratt MCPT Specimen at 56 days</a:t>
            </a:r>
          </a:p>
        </p:txBody>
      </p:sp>
      <p:pic>
        <p:nvPicPr>
          <p:cNvPr id="32771" name="Picture 2" descr="H:\FHWA SEM-EDX\SEM-Images taken by- Dr Prasad July 2009\L3-SP-SEM\L3-SP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47800"/>
            <a:ext cx="3505200" cy="2628900"/>
          </a:xfrm>
        </p:spPr>
      </p:pic>
      <p:pic>
        <p:nvPicPr>
          <p:cNvPr id="32772" name="Picture 3" descr="H:\FHWA SEM-EDX\SEM-Images taken by- Dr Prasad July 2009\L3-SP-SEM\L3-SP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114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H:\FHWA SEM-EDX\SEM-Images taken by- Dr Prasad July 2009\L3-SP-SEM\L3-SP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114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Comparison of MCPT-56 Days with CPT (ASTM C1293)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59436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4191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11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of MCPT-56 with AMBT (ASTM C1260)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9436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109580"/>
              </p:ext>
            </p:extLst>
          </p:nvPr>
        </p:nvGraphicFramePr>
        <p:xfrm>
          <a:off x="6858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67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Paul </a:t>
            </a:r>
            <a:r>
              <a:rPr lang="en-US" dirty="0" err="1" smtClean="0"/>
              <a:t>Virmani</a:t>
            </a:r>
            <a:r>
              <a:rPr lang="en-US" dirty="0" smtClean="0"/>
              <a:t>, FHWA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Comparison of ASTM C 1260 with ASTM C 1293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14475"/>
            <a:ext cx="5572125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Based on the limited test data, it appears that MCPT method is able to clearly identify reactive and non-reactive aggregates, based on a limit of 0.040% expansion at 56 days.</a:t>
            </a:r>
          </a:p>
          <a:p>
            <a:endParaRPr lang="en-US" smtClean="0"/>
          </a:p>
          <a:p>
            <a:r>
              <a:rPr lang="en-US" smtClean="0"/>
              <a:t>The MCPT method is neither as aggressive as ASTM C 1260, nor as slow as ASTM C 1293 method.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mtClean="0"/>
              <a:t>Advantages of Miniature Concrete Prism Test (MCPT)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91600" cy="4525963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No need to wait for one year (ASTM C1293)</a:t>
            </a:r>
          </a:p>
          <a:p>
            <a:endParaRPr lang="en-US" sz="2400" smtClean="0"/>
          </a:p>
          <a:p>
            <a:r>
              <a:rPr lang="en-US" sz="2400" smtClean="0"/>
              <a:t>Do not have to significantly crush and grind the aggregates, which can change the aggregate reactivity (ASTM C1260)</a:t>
            </a:r>
          </a:p>
          <a:p>
            <a:endParaRPr lang="en-US" sz="2400" smtClean="0"/>
          </a:p>
          <a:p>
            <a:r>
              <a:rPr lang="en-US" sz="2400" smtClean="0"/>
              <a:t>Not as aggressive as ASTM C1260 exposure conditions, but potentially as reliable as ASTM C1293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z="4000" smtClean="0"/>
              <a:t>Future Steps</a:t>
            </a: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Calibrate the expansion criterion for assessing aggregate reactivity.</a:t>
            </a:r>
          </a:p>
          <a:p>
            <a:endParaRPr lang="en-US" sz="2800" smtClean="0"/>
          </a:p>
          <a:p>
            <a:r>
              <a:rPr lang="en-US" sz="2800" smtClean="0"/>
              <a:t>ASR Mitigation assessment through MCPT</a:t>
            </a:r>
          </a:p>
          <a:p>
            <a:endParaRPr lang="en-US" sz="2800" smtClean="0"/>
          </a:p>
          <a:p>
            <a:r>
              <a:rPr lang="en-US" sz="2800" smtClean="0"/>
              <a:t>Develop a protocol for evaluation of Job Mixtures for Potential ASR</a:t>
            </a:r>
          </a:p>
          <a:p>
            <a:endParaRPr lang="en-US" sz="2800" smtClean="0"/>
          </a:p>
          <a:p>
            <a:r>
              <a:rPr lang="en-US" sz="2800" smtClean="0"/>
              <a:t>Evaluate Impact of Deicing Chemicals on ASR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b="1" smtClean="0"/>
              <a:t>Questions?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PRANGAR@clemson.edu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elatife@clemson.edu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300" dirty="0" smtClean="0"/>
              <a:t>Alkali-Silica Reaction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3170238" cy="2376488"/>
          </a:xfrm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62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447800"/>
            <a:ext cx="34305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8862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mtClean="0"/>
              <a:t>Drawbacks of ASTM C1260 and C1293 Test Methods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2100" u="sng" smtClean="0"/>
              <a:t>ASTM C1260</a:t>
            </a:r>
          </a:p>
          <a:p>
            <a:r>
              <a:rPr lang="en-US" sz="2100" i="1" smtClean="0"/>
              <a:t>Excessive manipulation of aggregate in this study (crushing)</a:t>
            </a:r>
          </a:p>
          <a:p>
            <a:r>
              <a:rPr lang="en-US" sz="2100" i="1" smtClean="0"/>
              <a:t>Aggressive exposure conditions in the test:</a:t>
            </a:r>
          </a:p>
          <a:p>
            <a:pPr lvl="1"/>
            <a:r>
              <a:rPr lang="en-US" sz="1700" i="1" smtClean="0"/>
              <a:t>1N NaOH soak solution at 80°C</a:t>
            </a:r>
            <a:endParaRPr lang="en-US" sz="1700" smtClean="0"/>
          </a:p>
          <a:p>
            <a:r>
              <a:rPr lang="en-US" sz="2100" smtClean="0"/>
              <a:t>Significant number of false-positive and false-negative cases</a:t>
            </a:r>
          </a:p>
          <a:p>
            <a:pPr>
              <a:buFontTx/>
              <a:buNone/>
            </a:pPr>
            <a:endParaRPr lang="en-US" sz="2100" u="sng" smtClean="0"/>
          </a:p>
          <a:p>
            <a:pPr>
              <a:buFontTx/>
              <a:buNone/>
            </a:pPr>
            <a:r>
              <a:rPr lang="en-US" sz="2100" u="sng" smtClean="0"/>
              <a:t>ASTM C1293</a:t>
            </a:r>
          </a:p>
          <a:p>
            <a:r>
              <a:rPr lang="en-US" sz="2100" smtClean="0"/>
              <a:t>Long testing duration </a:t>
            </a:r>
          </a:p>
          <a:p>
            <a:pPr lvl="1"/>
            <a:r>
              <a:rPr lang="en-US" sz="1700" smtClean="0"/>
              <a:t>1 yr for Aggregate Characterization </a:t>
            </a:r>
          </a:p>
          <a:p>
            <a:pPr lvl="1"/>
            <a:r>
              <a:rPr lang="en-US" sz="1700" smtClean="0"/>
              <a:t>2 yrs for ASR Mitigation Evaluation </a:t>
            </a:r>
          </a:p>
          <a:p>
            <a:r>
              <a:rPr lang="en-US" sz="2100" smtClean="0"/>
              <a:t>Another deficiency is that alkalis in concrete can potentially leach out during the test.</a:t>
            </a:r>
          </a:p>
          <a:p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of the MCPT Method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Shorter test duration than required for ASTM C1293 method.</a:t>
            </a:r>
          </a:p>
          <a:p>
            <a:endParaRPr lang="en-US" smtClean="0"/>
          </a:p>
          <a:p>
            <a:r>
              <a:rPr lang="en-US" smtClean="0"/>
              <a:t>No excessive crushing of the aggregates</a:t>
            </a:r>
          </a:p>
          <a:p>
            <a:endParaRPr lang="en-US" smtClean="0"/>
          </a:p>
          <a:p>
            <a:r>
              <a:rPr lang="en-US" smtClean="0"/>
              <a:t>Less aggressive exposure conditions than ASTM C 1260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3300" smtClean="0"/>
              <a:t>Miniature Concrete Prism Test (MCPT)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Variable test conditions</a:t>
            </a:r>
          </a:p>
          <a:p>
            <a:pPr lvl="1" eaLnBrk="1" hangingPunct="1">
              <a:defRPr/>
            </a:pPr>
            <a:r>
              <a:rPr lang="en-US" sz="2000" dirty="0" smtClean="0"/>
              <a:t>Storage environment</a:t>
            </a:r>
          </a:p>
          <a:p>
            <a:pPr lvl="2" eaLnBrk="1" hangingPunct="1">
              <a:defRPr/>
            </a:pPr>
            <a:r>
              <a:rPr lang="en-US" sz="1800" dirty="0" smtClean="0"/>
              <a:t>Exposure condition </a:t>
            </a:r>
          </a:p>
          <a:p>
            <a:pPr lvl="3" eaLnBrk="1" hangingPunct="1"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1N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NaOH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600" dirty="0" smtClean="0"/>
          </a:p>
          <a:p>
            <a:pPr lvl="3" eaLnBrk="1" hangingPunct="1">
              <a:defRPr/>
            </a:pPr>
            <a:r>
              <a:rPr lang="en-US" sz="1600" dirty="0" smtClean="0"/>
              <a:t> 100% RH </a:t>
            </a:r>
          </a:p>
          <a:p>
            <a:pPr lvl="3" eaLnBrk="1" hangingPunct="1">
              <a:defRPr/>
            </a:pPr>
            <a:r>
              <a:rPr lang="en-US" sz="1600" dirty="0" smtClean="0"/>
              <a:t>100% RH (Towel Wrapped)</a:t>
            </a:r>
          </a:p>
          <a:p>
            <a:pPr lvl="2" eaLnBrk="1" hangingPunct="1">
              <a:defRPr/>
            </a:pPr>
            <a:r>
              <a:rPr lang="en-US" sz="1800" dirty="0" smtClean="0"/>
              <a:t>Temperature</a:t>
            </a:r>
          </a:p>
          <a:p>
            <a:pPr lvl="3" eaLnBrk="1" hangingPunct="1">
              <a:defRPr/>
            </a:pPr>
            <a:r>
              <a:rPr lang="en-US" sz="1600" dirty="0" smtClean="0"/>
              <a:t>38 </a:t>
            </a:r>
            <a:r>
              <a:rPr lang="en-US" sz="1600" dirty="0" smtClean="0">
                <a:sym typeface="Symbol" pitchFamily="18" charset="2"/>
              </a:rPr>
              <a:t>C</a:t>
            </a:r>
          </a:p>
          <a:p>
            <a:pPr lvl="3" eaLnBrk="1" hangingPunct="1"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C</a:t>
            </a:r>
          </a:p>
          <a:p>
            <a:pPr lvl="3" eaLnBrk="1" hangingPunct="1">
              <a:defRPr/>
            </a:pPr>
            <a:r>
              <a:rPr lang="en-US" sz="1600" dirty="0" smtClean="0"/>
              <a:t>80 </a:t>
            </a:r>
            <a:r>
              <a:rPr lang="en-US" sz="1600" dirty="0" smtClean="0">
                <a:sym typeface="Symbol" pitchFamily="18" charset="2"/>
              </a:rPr>
              <a:t>C</a:t>
            </a:r>
          </a:p>
          <a:p>
            <a:pPr lvl="1" eaLnBrk="1" hangingPunct="1">
              <a:defRPr/>
            </a:pPr>
            <a:r>
              <a:rPr lang="en-US" sz="2000" dirty="0" smtClean="0">
                <a:sym typeface="Symbol" pitchFamily="18" charset="2"/>
              </a:rPr>
              <a:t>Sample Shape</a:t>
            </a:r>
          </a:p>
          <a:p>
            <a:pPr lvl="2" eaLnBrk="1" hangingPunct="1"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Prism (2” x 2” x 11.25”)</a:t>
            </a:r>
          </a:p>
          <a:p>
            <a:pPr lvl="2" eaLnBrk="1" hangingPunct="1">
              <a:defRPr/>
            </a:pPr>
            <a:r>
              <a:rPr lang="en-US" sz="1600" dirty="0" smtClean="0">
                <a:sym typeface="Symbol" pitchFamily="18" charset="2"/>
              </a:rPr>
              <a:t>Cylinder (2” </a:t>
            </a:r>
            <a:r>
              <a:rPr lang="en-US" sz="1600" dirty="0" err="1" smtClean="0">
                <a:sym typeface="Symbol" pitchFamily="18" charset="2"/>
              </a:rPr>
              <a:t>dia</a:t>
            </a:r>
            <a:r>
              <a:rPr lang="en-US" sz="1600" dirty="0" smtClean="0">
                <a:sym typeface="Symbol" pitchFamily="18" charset="2"/>
              </a:rPr>
              <a:t> x 11.25” long)</a:t>
            </a:r>
          </a:p>
          <a:p>
            <a:pPr lvl="2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sz="2000" dirty="0" smtClean="0">
                <a:sym typeface="Symbol" pitchFamily="18" charset="2"/>
              </a:rPr>
              <a:t>Soak Solution Alkalinity (0.5N,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1.0</a:t>
            </a:r>
            <a:r>
              <a:rPr lang="en-US" sz="2000" dirty="0" smtClean="0">
                <a:sym typeface="Symbol" pitchFamily="18" charset="2"/>
              </a:rPr>
              <a:t>N, and 1.5N NaOH solutions)</a:t>
            </a:r>
          </a:p>
          <a:p>
            <a:pPr lvl="1" eaLnBrk="1" hangingPunct="1">
              <a:buFontTx/>
              <a:buNone/>
              <a:defRPr/>
            </a:pPr>
            <a:endParaRPr lang="en-US" sz="20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mtClean="0"/>
              <a:t>Aggregates used in the Variables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Four known different reactive aggregates were used for these variables. These are as follows:</a:t>
            </a:r>
          </a:p>
          <a:p>
            <a:pPr lvl="1"/>
            <a:r>
              <a:rPr lang="en-US" sz="2200" smtClean="0"/>
              <a:t>Spratt Limestone of Ontario, Canada, </a:t>
            </a:r>
          </a:p>
          <a:p>
            <a:pPr lvl="1"/>
            <a:r>
              <a:rPr lang="en-US" sz="2200" smtClean="0"/>
              <a:t>New Mexico, Las Placitas-Rhyolite, </a:t>
            </a:r>
          </a:p>
          <a:p>
            <a:pPr lvl="1"/>
            <a:r>
              <a:rPr lang="en-US" sz="2200" smtClean="0"/>
              <a:t>North Carolina, Gold Hill -Argillite, </a:t>
            </a:r>
          </a:p>
          <a:p>
            <a:pPr lvl="1"/>
            <a:r>
              <a:rPr lang="en-US" sz="2200" smtClean="0"/>
              <a:t>South Dakota, Dell Rapids – Quartzite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300" smtClean="0"/>
              <a:t>Proposed MCPT Method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Mixture Proportions and Specimen Dimensions</a:t>
            </a:r>
          </a:p>
          <a:p>
            <a:pPr lvl="1" eaLnBrk="1" hangingPunct="1">
              <a:buFontTx/>
              <a:buNone/>
            </a:pPr>
            <a:endParaRPr lang="en-US" sz="1800" smtClean="0"/>
          </a:p>
          <a:p>
            <a:pPr lvl="1" eaLnBrk="1" hangingPunct="1"/>
            <a:r>
              <a:rPr lang="en-US" sz="1800" smtClean="0"/>
              <a:t>Specimen size			= 2 in. x 2 in. x 11.25 in.</a:t>
            </a:r>
          </a:p>
          <a:p>
            <a:pPr lvl="1" eaLnBrk="1" hangingPunct="1"/>
            <a:r>
              <a:rPr lang="en-US" sz="1800" smtClean="0"/>
              <a:t>Max. Size of Aggregate		= ½ in. (12.5 mm)</a:t>
            </a:r>
          </a:p>
          <a:p>
            <a:pPr lvl="1" eaLnBrk="1" hangingPunct="1"/>
            <a:r>
              <a:rPr lang="en-US" sz="1800" smtClean="0"/>
              <a:t>Volume Fraction of 			= 0.70</a:t>
            </a:r>
          </a:p>
          <a:p>
            <a:pPr lvl="1" eaLnBrk="1" hangingPunct="1">
              <a:buFontTx/>
              <a:buNone/>
            </a:pPr>
            <a:r>
              <a:rPr lang="en-US" sz="1800" smtClean="0"/>
              <a:t>	Dry Rodded Coarse Aggregate</a:t>
            </a:r>
          </a:p>
          <a:p>
            <a:pPr lvl="1" eaLnBrk="1" hangingPunct="1">
              <a:buFontTx/>
              <a:buNone/>
            </a:pPr>
            <a:r>
              <a:rPr lang="en-US" sz="1800" smtClean="0"/>
              <a:t>	in Unit Volume of Concrete	</a:t>
            </a:r>
          </a:p>
          <a:p>
            <a:pPr lvl="1" eaLnBrk="1" hangingPunct="1"/>
            <a:endParaRPr lang="en-US" sz="1800" smtClean="0"/>
          </a:p>
          <a:p>
            <a:pPr lvl="1" eaLnBrk="1" hangingPunct="1"/>
            <a:r>
              <a:rPr lang="en-US" sz="1800" smtClean="0"/>
              <a:t>Coarse Aggregate Grading Requirement:	</a:t>
            </a:r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88164" name="Group 100"/>
          <p:cNvGraphicFramePr>
            <a:graphicFrameLocks noGrp="1"/>
          </p:cNvGraphicFramePr>
          <p:nvPr>
            <p:ph sz="half" idx="2"/>
          </p:nvPr>
        </p:nvGraphicFramePr>
        <p:xfrm>
          <a:off x="1066800" y="4724400"/>
          <a:ext cx="6553200" cy="1584960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182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Sieve Size,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Mass,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Passing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Retained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57.5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300" smtClean="0"/>
              <a:t>Proposed MCPT Method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Test Procedure</a:t>
            </a:r>
          </a:p>
          <a:p>
            <a:pPr lvl="1" eaLnBrk="1" hangingPunct="1">
              <a:buFontTx/>
              <a:buNone/>
            </a:pPr>
            <a:endParaRPr lang="en-US" sz="1800" smtClean="0"/>
          </a:p>
          <a:p>
            <a:pPr lvl="1" eaLnBrk="1" hangingPunct="1"/>
            <a:r>
              <a:rPr lang="en-US" sz="1800" smtClean="0"/>
              <a:t>Cement Content (same as C1293)	= 420 kg/m</a:t>
            </a:r>
            <a:r>
              <a:rPr lang="en-US" sz="1800" baseline="30000" smtClean="0"/>
              <a:t>3</a:t>
            </a:r>
            <a:endParaRPr lang="en-US" sz="1800" smtClean="0"/>
          </a:p>
          <a:p>
            <a:pPr lvl="1" eaLnBrk="1" hangingPunct="1"/>
            <a:r>
              <a:rPr lang="en-US" sz="1800" smtClean="0"/>
              <a:t>Cement Alkali Content 		= 0.9% ± 0.1% Na</a:t>
            </a:r>
            <a:r>
              <a:rPr lang="en-US" sz="1800" baseline="-25000" smtClean="0"/>
              <a:t>2</a:t>
            </a:r>
            <a:r>
              <a:rPr lang="en-US" sz="1800" smtClean="0"/>
              <a:t>O</a:t>
            </a:r>
            <a:r>
              <a:rPr lang="en-US" sz="1800" baseline="-25000" smtClean="0"/>
              <a:t>eq.</a:t>
            </a:r>
            <a:endParaRPr lang="en-US" sz="1800" smtClean="0"/>
          </a:p>
          <a:p>
            <a:pPr lvl="1" eaLnBrk="1" hangingPunct="1"/>
            <a:r>
              <a:rPr lang="en-US" sz="1800" smtClean="0"/>
              <a:t>Alkali Boost, (Total Alkali Content)	= 1.25% Na</a:t>
            </a:r>
            <a:r>
              <a:rPr lang="en-US" sz="1800" baseline="-25000" smtClean="0"/>
              <a:t>2</a:t>
            </a:r>
            <a:r>
              <a:rPr lang="en-US" sz="1800" smtClean="0"/>
              <a:t>O</a:t>
            </a:r>
            <a:r>
              <a:rPr lang="en-US" sz="1800" baseline="-25000" smtClean="0"/>
              <a:t>eq.</a:t>
            </a:r>
            <a:r>
              <a:rPr lang="en-US" sz="1800" smtClean="0"/>
              <a:t> by mass of cement</a:t>
            </a:r>
          </a:p>
          <a:p>
            <a:pPr lvl="1" eaLnBrk="1" hangingPunct="1"/>
            <a:r>
              <a:rPr lang="en-US" sz="1800" smtClean="0"/>
              <a:t>Water-to-cement ratio		= 0.45</a:t>
            </a:r>
          </a:p>
          <a:p>
            <a:pPr lvl="1" eaLnBrk="1" hangingPunct="1"/>
            <a:r>
              <a:rPr lang="en-US" sz="1800" smtClean="0"/>
              <a:t>Storage Environment		= 1N NaOH Solution</a:t>
            </a:r>
          </a:p>
          <a:p>
            <a:pPr lvl="1" eaLnBrk="1" hangingPunct="1"/>
            <a:r>
              <a:rPr lang="en-US" sz="1800" smtClean="0"/>
              <a:t>Storage Temperature		= 60⁰C 	</a:t>
            </a:r>
          </a:p>
          <a:p>
            <a:pPr lvl="1" eaLnBrk="1" hangingPunct="1">
              <a:buFontTx/>
              <a:buNone/>
            </a:pPr>
            <a:endParaRPr lang="en-US" sz="180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1800" smtClean="0"/>
              <a:t>Use non-reactive fine aggregate, when evaluating coarse aggregate</a:t>
            </a:r>
          </a:p>
          <a:p>
            <a:pPr lvl="1" eaLnBrk="1" hangingPunct="1"/>
            <a:r>
              <a:rPr lang="en-US" sz="1800" smtClean="0"/>
              <a:t>Use non-reactive coarse aggregate, when evaluating fine aggregate</a:t>
            </a:r>
          </a:p>
          <a:p>
            <a:pPr lvl="1" eaLnBrk="1" hangingPunct="1"/>
            <a:r>
              <a:rPr lang="en-US" sz="1800" smtClean="0"/>
              <a:t>Specimens are cured in 60⁰C water for 1 day after demolding </a:t>
            </a:r>
          </a:p>
          <a:p>
            <a:pPr lvl="1" eaLnBrk="1" hangingPunct="1">
              <a:buFontTx/>
              <a:buNone/>
            </a:pPr>
            <a:r>
              <a:rPr lang="en-US" sz="1800" smtClean="0"/>
              <a:t>	before the specimens are immersed in 1N NaOH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ASR</Template>
  <TotalTime>5163</TotalTime>
  <Words>853</Words>
  <Application>Microsoft Office PowerPoint</Application>
  <PresentationFormat>On-screen Show (4:3)</PresentationFormat>
  <Paragraphs>257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Custom Design</vt:lpstr>
      <vt:lpstr>1_Custom Design</vt:lpstr>
      <vt:lpstr>Flow</vt:lpstr>
      <vt:lpstr>  Miniature Concrete Prism Test - A Rapid and Reliable Test Method for Assessing Potential Reactivity of Aggregates </vt:lpstr>
      <vt:lpstr>Acknowledgement</vt:lpstr>
      <vt:lpstr>Alkali-Silica Reaction</vt:lpstr>
      <vt:lpstr>Drawbacks of ASTM C1260 and C1293 Test Methods</vt:lpstr>
      <vt:lpstr>Objectives of the MCPT Method</vt:lpstr>
      <vt:lpstr>Miniature Concrete Prism Test (MCPT)</vt:lpstr>
      <vt:lpstr>Aggregates used in the Variables</vt:lpstr>
      <vt:lpstr>Proposed MCPT Method</vt:lpstr>
      <vt:lpstr>Proposed MCPT Method</vt:lpstr>
      <vt:lpstr>MCPT Samples</vt:lpstr>
      <vt:lpstr>MCPT Coarse Aggregates List</vt:lpstr>
      <vt:lpstr>Coarse Aggregates Expansion Curves</vt:lpstr>
      <vt:lpstr>MCPT Fine Aggregates List</vt:lpstr>
      <vt:lpstr>Fine Aggregates Expansion Curves</vt:lpstr>
      <vt:lpstr>Microstructure of Spratt MCPT Specimen at 56 days</vt:lpstr>
      <vt:lpstr>Comparison of MCPT-56 Days with CPT (ASTM C1293) </vt:lpstr>
      <vt:lpstr>PowerPoint Presentation</vt:lpstr>
      <vt:lpstr>Comparison of MCPT-56 with AMBT (ASTM C1260)</vt:lpstr>
      <vt:lpstr>PowerPoint Presentation</vt:lpstr>
      <vt:lpstr>Comparison of ASTM C 1260 with ASTM C 1293</vt:lpstr>
      <vt:lpstr>Conclusions</vt:lpstr>
      <vt:lpstr>Advantages of Miniature Concrete Prism Test (MCPT)</vt:lpstr>
      <vt:lpstr>Future Steps</vt:lpstr>
      <vt:lpstr>Questions?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2 – RAPID TEST METHODS FOR ASSESSING ASR IN THE LABORATORY</dc:title>
  <dc:creator>Prasad Rangaraju</dc:creator>
  <cp:lastModifiedBy>786</cp:lastModifiedBy>
  <cp:revision>294</cp:revision>
  <dcterms:created xsi:type="dcterms:W3CDTF">2008-09-12T12:42:46Z</dcterms:created>
  <dcterms:modified xsi:type="dcterms:W3CDTF">2011-01-29T05:10:32Z</dcterms:modified>
</cp:coreProperties>
</file>